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media/image1.jpeg" ContentType="image/jpeg"/>
  <Override PartName="/ppt/notesSlides/notesSlide1.xml" ContentType="application/vnd.openxmlformats-officedocument.presentationml.notesSlide+xml"/>
  <Override PartName="/ppt/media/image2.jpeg" ContentType="image/jpeg"/>
  <Override PartName="/ppt/charts/chart1.xml" ContentType="application/vnd.openxmlformats-officedocument.drawingml.chart+xml"/>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 id="445" r:id="rId197"/>
    <p:sldId id="446" r:id="rId198"/>
    <p:sldId id="447" r:id="rId199"/>
    <p:sldId id="448" r:id="rId200"/>
    <p:sldId id="449" r:id="rId201"/>
    <p:sldId id="450" r:id="rId202"/>
    <p:sldId id="451" r:id="rId20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Verdana"/>
          <a:ea typeface="Verdana"/>
          <a:cs typeface="Verdana"/>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b="def" i="def"/>
      <a:tcStyle>
        <a:tcBdr/>
        <a:fill>
          <a:solidFill>
            <a:srgbClr val="FFFFFF"/>
          </a:solidFill>
        </a:fill>
      </a:tcStyle>
    </a:band2H>
    <a:firstCol>
      <a:tcTxStyle b="off" i="off">
        <a:font>
          <a:latin typeface="Verdana"/>
          <a:ea typeface="Verdana"/>
          <a:cs typeface="Verdana"/>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
          <a:latin typeface="Verdana"/>
          <a:ea typeface="Verdana"/>
          <a:cs typeface="Verdana"/>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Verdana"/>
          <a:ea typeface="Verdana"/>
          <a:cs typeface="Verdana"/>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C7B018BB-80A7-4F77-B60F-C8B233D01FF8}" styleName="">
    <a:tblBg/>
    <a:wholeTbl>
      <a:tcTxStyle b="off" i="off">
        <a:font>
          <a:latin typeface="Verdana"/>
          <a:ea typeface="Verdana"/>
          <a:cs typeface="Verdana"/>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CCCA"/>
          </a:solidFill>
        </a:fill>
      </a:tcStyle>
    </a:wholeTbl>
    <a:band2H>
      <a:tcTxStyle b="def" i="def"/>
      <a:tcStyle>
        <a:tcBdr/>
        <a:fill>
          <a:solidFill>
            <a:srgbClr val="F6E7E6"/>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
          <a:latin typeface="Verdana"/>
          <a:ea typeface="Verdana"/>
          <a:cs typeface="Verdana"/>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b="def" i="def"/>
      <a:tcStyle>
        <a:tcBdr/>
        <a:fill>
          <a:solidFill>
            <a:srgbClr val="FFFFFF"/>
          </a:solidFill>
        </a:fill>
      </a:tcStyle>
    </a:band2H>
    <a:firstCol>
      <a:tcTxStyle b="on" i="off">
        <a:font>
          <a:latin typeface="Verdana"/>
          <a:ea typeface="Verdana"/>
          <a:cs typeface="Verdan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2"/>
          </a:solidFill>
        </a:fill>
      </a:tcStyle>
    </a:firstCol>
    <a:lastRow>
      <a:tcTxStyle b="on" i="off">
        <a:font>
          <a:latin typeface="Verdana"/>
          <a:ea typeface="Verdana"/>
          <a:cs typeface="Verdana"/>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chemeClr val="accent2"/>
          </a:solidFill>
        </a:fill>
      </a:tcStyle>
    </a:firstRow>
  </a:tblStyle>
  <a:tblStyle styleId="{CF821DB8-F4EB-4A41-A1BA-3FCAFE7338EE}" styleName="">
    <a:tblBg/>
    <a:wholeTbl>
      <a:tcTxStyle b="off" i="off">
        <a:font>
          <a:latin typeface="Verdana"/>
          <a:ea typeface="Verdana"/>
          <a:cs typeface="Verdana"/>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4E2E2"/>
          </a:solidFill>
        </a:fill>
      </a:tcStyle>
    </a:wholeTbl>
    <a:band2H>
      <a:tcTxStyle b="def" i="def"/>
      <a:tcStyle>
        <a:tcBdr/>
        <a:fill>
          <a:solidFill>
            <a:srgbClr val="F2F1F1"/>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33BA23B1-9221-436E-865A-0063620EA4FD}" styleName="">
    <a:tblBg/>
    <a:wholeTbl>
      <a:tcTxStyle b="off" i="off">
        <a:font>
          <a:latin typeface="Verdana"/>
          <a:ea typeface="Verdana"/>
          <a:cs typeface="Verdana"/>
        </a:font>
        <a:srgbClr val="4D4D4D"/>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D1D9"/>
          </a:solidFill>
        </a:fill>
      </a:tcStyle>
    </a:wholeTbl>
    <a:band2H>
      <a:tcTxStyle b="def" i="def"/>
      <a:tcStyle>
        <a:tcBdr/>
        <a:fill>
          <a:solidFill>
            <a:srgbClr val="E9E9ED"/>
          </a:solidFill>
        </a:fill>
      </a:tcStyle>
    </a:band2H>
    <a:firstCol>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Verdana"/>
          <a:ea typeface="Verdana"/>
          <a:cs typeface="Verdana"/>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2708684C-4D16-4618-839F-0558EEFCDFE6}" styleName="">
    <a:tblBg/>
    <a:wholeTbl>
      <a:tcTxStyle b="off" i="off">
        <a:font>
          <a:latin typeface="Verdana"/>
          <a:ea typeface="Verdana"/>
          <a:cs typeface="Verdana"/>
        </a:font>
        <a:srgbClr val="4D4D4D"/>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8E8E8"/>
          </a:solidFill>
        </a:fill>
      </a:tcStyle>
    </a:wholeTbl>
    <a:band2H>
      <a:tcTxStyle b="def" i="def"/>
      <a:tcStyle>
        <a:tcBdr/>
        <a:fill>
          <a:solidFill>
            <a:srgbClr val="FFFFFF"/>
          </a:solidFill>
        </a:fill>
      </a:tcStyle>
    </a:band2H>
    <a:firstCol>
      <a:tcTxStyle b="on" i="off">
        <a:font>
          <a:latin typeface="Verdana"/>
          <a:ea typeface="Verdana"/>
          <a:cs typeface="Verdan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Verdana"/>
          <a:ea typeface="Verdana"/>
          <a:cs typeface="Verdana"/>
        </a:font>
        <a:srgbClr val="4D4D4D"/>
      </a:tcTxStyle>
      <a:tcStyle>
        <a:tcBdr>
          <a:left>
            <a:ln w="12700" cap="flat">
              <a:noFill/>
              <a:miter lim="400000"/>
            </a:ln>
          </a:left>
          <a:right>
            <a:ln w="12700" cap="flat">
              <a:noFill/>
              <a:miter lim="400000"/>
            </a:ln>
          </a:right>
          <a:top>
            <a:ln w="508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Verdana"/>
          <a:ea typeface="Verdana"/>
          <a:cs typeface="Verdana"/>
        </a:font>
        <a:srgbClr val="FFFFFF"/>
      </a:tcTxStyle>
      <a:tcStyle>
        <a:tcBdr>
          <a:left>
            <a:ln w="12700" cap="flat">
              <a:noFill/>
              <a:miter lim="400000"/>
            </a:ln>
          </a:left>
          <a:right>
            <a:ln w="12700" cap="flat">
              <a:noFill/>
              <a:miter lim="400000"/>
            </a:ln>
          </a:right>
          <a:top>
            <a:ln w="25400" cap="flat">
              <a:solidFill>
                <a:srgbClr val="4D4D4D"/>
              </a:solidFill>
              <a:prstDash val="solid"/>
              <a:round/>
            </a:ln>
          </a:top>
          <a:bottom>
            <a:ln w="25400" cap="flat">
              <a:solidFill>
                <a:srgbClr val="4D4D4D"/>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 Id="rId195" Type="http://schemas.openxmlformats.org/officeDocument/2006/relationships/slide" Target="slides/slide188.xml"/><Relationship Id="rId196" Type="http://schemas.openxmlformats.org/officeDocument/2006/relationships/slide" Target="slides/slide189.xml"/><Relationship Id="rId197" Type="http://schemas.openxmlformats.org/officeDocument/2006/relationships/slide" Target="slides/slide190.xml"/><Relationship Id="rId198" Type="http://schemas.openxmlformats.org/officeDocument/2006/relationships/slide" Target="slides/slide191.xml"/><Relationship Id="rId199" Type="http://schemas.openxmlformats.org/officeDocument/2006/relationships/slide" Target="slides/slide192.xml"/><Relationship Id="rId200" Type="http://schemas.openxmlformats.org/officeDocument/2006/relationships/slide" Target="slides/slide193.xml"/><Relationship Id="rId201" Type="http://schemas.openxmlformats.org/officeDocument/2006/relationships/slide" Target="slides/slide194.xml"/><Relationship Id="rId202" Type="http://schemas.openxmlformats.org/officeDocument/2006/relationships/slide" Target="slides/slide195.xml"/><Relationship Id="rId203" Type="http://schemas.openxmlformats.org/officeDocument/2006/relationships/slide" Target="slides/slide196.xml"/></Relationships>

</file>

<file path=ppt/charts/_rels/chart1.xml.rels><?xml version="1.0" encoding="UTF-8"?>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autoTitleDeleted val="1"/>
    <c:plotArea>
      <c:layout>
        <c:manualLayout>
          <c:layoutTarget val="inner"/>
          <c:xMode val="edge"/>
          <c:yMode val="edge"/>
          <c:x val="0.108228"/>
          <c:y val="0.152425"/>
          <c:w val="0.886772"/>
          <c:h val="0.680484"/>
        </c:manualLayout>
      </c:layout>
      <c:barChart>
        <c:barDir val="col"/>
        <c:grouping val="stacked"/>
        <c:varyColors val="0"/>
        <c:ser>
          <c:idx val="0"/>
          <c:order val="0"/>
          <c:tx>
            <c:strRef>
              <c:f>Sheet1!$A$2</c:f>
              <c:strCache>
                <c:ptCount val="1"/>
                <c:pt idx="0">
                  <c:v>Burden per Controller</c:v>
                </c:pt>
              </c:strCache>
            </c:strRef>
          </c:tx>
          <c:spPr>
            <a:solidFill>
              <a:schemeClr val="accent1"/>
            </a:solidFill>
            <a:ln w="9525" cap="flat">
              <a:solidFill>
                <a:srgbClr val="F9F9F9"/>
              </a:solidFill>
              <a:prstDash val="solid"/>
              <a:round/>
            </a:ln>
            <a:effectLst>
              <a:outerShdw sx="100000" sy="100000" kx="0" ky="0" algn="tl" rotWithShape="1" blurRad="38100" dist="20000" dir="5400000">
                <a:srgbClr val="000000">
                  <a:alpha val="38000"/>
                </a:srgbClr>
              </a:outerShdw>
            </a:effectLst>
          </c:spPr>
          <c:invertIfNegative val="0"/>
          <c:dLbls>
            <c:numFmt formatCode="#,##0" sourceLinked="0"/>
            <c:txPr>
              <a:bodyPr/>
              <a:lstStyle/>
              <a:p>
                <a:pPr>
                  <a:defRPr b="0" i="0" strike="noStrike" sz="1800" u="none">
                    <a:solidFill>
                      <a:srgbClr val="4D4D4D"/>
                    </a:solidFill>
                    <a:latin typeface="Verdana"/>
                  </a:defRPr>
                </a:pPr>
              </a:p>
            </c:txPr>
            <c:dLblPos val="inEnd"/>
            <c:showLegendKey val="0"/>
            <c:showVal val="0"/>
            <c:showCatName val="0"/>
            <c:showSerName val="0"/>
            <c:showPercent val="0"/>
            <c:showBubbleSize val="0"/>
            <c:showLeaderLines val="0"/>
          </c:dLbls>
          <c:cat>
            <c:strRef>
              <c:f>Sheet1!$B$1:$F$1</c:f>
              <c:strCache>
                <c:ptCount val="5"/>
                <c:pt idx="0">
                  <c:v>1</c:v>
                </c:pt>
                <c:pt idx="1">
                  <c:v>2</c:v>
                </c:pt>
                <c:pt idx="2">
                  <c:v>3</c:v>
                </c:pt>
                <c:pt idx="3">
                  <c:v>4</c:v>
                </c:pt>
                <c:pt idx="4">
                  <c:v>5</c:v>
                </c:pt>
              </c:strCache>
            </c:strRef>
          </c:cat>
          <c:val>
            <c:numRef>
              <c:f>Sheet1!$B$2:$F$2</c:f>
              <c:numCache>
                <c:ptCount val="5"/>
                <c:pt idx="0">
                  <c:v>480.000000</c:v>
                </c:pt>
                <c:pt idx="1">
                  <c:v>240.000000</c:v>
                </c:pt>
                <c:pt idx="2">
                  <c:v>160.000000</c:v>
                </c:pt>
                <c:pt idx="3">
                  <c:v>120.000000</c:v>
                </c:pt>
                <c:pt idx="4">
                  <c:v>96.000000</c:v>
                </c:pt>
              </c:numCache>
            </c:numRef>
          </c:val>
        </c:ser>
        <c:ser>
          <c:idx val="1"/>
          <c:order val="1"/>
          <c:tx>
            <c:strRef>
              <c:f>Sheet1!$A$3</c:f>
              <c:strCache>
                <c:ptCount val="1"/>
                <c:pt idx="0">
                  <c:v>Idle Count</c:v>
                </c:pt>
              </c:strCache>
            </c:strRef>
          </c:tx>
          <c:spPr>
            <a:solidFill>
              <a:schemeClr val="accent2"/>
            </a:solidFill>
            <a:ln w="9525" cap="flat">
              <a:solidFill>
                <a:srgbClr val="F9F9F9"/>
              </a:solidFill>
              <a:prstDash val="solid"/>
              <a:round/>
            </a:ln>
            <a:effectLst>
              <a:outerShdw sx="100000" sy="100000" kx="0" ky="0" algn="tl" rotWithShape="1" blurRad="38100" dist="20000" dir="5400000">
                <a:srgbClr val="000000">
                  <a:alpha val="38000"/>
                </a:srgbClr>
              </a:outerShdw>
            </a:effectLst>
          </c:spPr>
          <c:invertIfNegative val="0"/>
          <c:dLbls>
            <c:numFmt formatCode="#,##0" sourceLinked="0"/>
            <c:txPr>
              <a:bodyPr/>
              <a:lstStyle/>
              <a:p>
                <a:pPr>
                  <a:defRPr b="0" i="0" strike="noStrike" sz="1800" u="none">
                    <a:solidFill>
                      <a:srgbClr val="4D4D4D"/>
                    </a:solidFill>
                    <a:latin typeface="Verdana"/>
                  </a:defRPr>
                </a:pPr>
              </a:p>
            </c:txPr>
            <c:dLblPos val="inEnd"/>
            <c:showLegendKey val="0"/>
            <c:showVal val="0"/>
            <c:showCatName val="0"/>
            <c:showSerName val="0"/>
            <c:showPercent val="0"/>
            <c:showBubbleSize val="0"/>
            <c:showLeaderLines val="0"/>
          </c:dLbls>
          <c:cat>
            <c:strRef>
              <c:f>Sheet1!$B$1:$F$1</c:f>
              <c:strCache>
                <c:ptCount val="5"/>
                <c:pt idx="0">
                  <c:v>1</c:v>
                </c:pt>
                <c:pt idx="1">
                  <c:v>2</c:v>
                </c:pt>
                <c:pt idx="2">
                  <c:v>3</c:v>
                </c:pt>
                <c:pt idx="3">
                  <c:v>4</c:v>
                </c:pt>
                <c:pt idx="4">
                  <c:v>5</c:v>
                </c:pt>
              </c:strCache>
            </c:strRef>
          </c:cat>
          <c:val>
            <c:numRef>
              <c:f>Sheet1!$B$3:$F$3</c:f>
              <c:numCache>
                <c:ptCount val="5"/>
                <c:pt idx="0">
                  <c:v>20.000000</c:v>
                </c:pt>
                <c:pt idx="1">
                  <c:v>28.000000</c:v>
                </c:pt>
                <c:pt idx="2">
                  <c:v>35.000000</c:v>
                </c:pt>
                <c:pt idx="3">
                  <c:v>50.000000</c:v>
                </c:pt>
                <c:pt idx="4">
                  <c:v>80.000000</c:v>
                </c:pt>
              </c:numCache>
            </c:numRef>
          </c:val>
        </c:ser>
        <c:gapWidth val="150"/>
        <c:overlap val="100"/>
        <c:axId val="2094734552"/>
        <c:axId val="2094734553"/>
      </c:barChart>
      <c:catAx>
        <c:axId val="2094734552"/>
        <c:scaling>
          <c:orientation val="minMax"/>
        </c:scaling>
        <c:delete val="0"/>
        <c:axPos val="b"/>
        <c:title>
          <c:tx>
            <c:rich>
              <a:bodyPr rot="0"/>
              <a:lstStyle/>
              <a:p>
                <a:pPr>
                  <a:defRPr b="0" i="0" strike="noStrike" sz="1800" u="none">
                    <a:solidFill>
                      <a:srgbClr val="4D4D4D"/>
                    </a:solidFill>
                    <a:latin typeface="Verdana"/>
                  </a:defRPr>
                </a:pPr>
                <a:r>
                  <a:rPr b="0" i="0" strike="noStrike" sz="1800" u="none">
                    <a:solidFill>
                      <a:srgbClr val="4D4D4D"/>
                    </a:solidFill>
                    <a:latin typeface="Verdana"/>
                  </a:rPr>
                  <a:t>Parallelization</a:t>
                </a:r>
              </a:p>
            </c:rich>
          </c:tx>
          <c:layout/>
          <c:overlay val="1"/>
        </c:title>
        <c:numFmt formatCode="General" sourceLinked="0"/>
        <c:majorTickMark val="out"/>
        <c:minorTickMark val="none"/>
        <c:tickLblPos val="low"/>
        <c:spPr>
          <a:ln w="12700" cap="flat">
            <a:solidFill>
              <a:srgbClr val="949494"/>
            </a:solidFill>
            <a:prstDash val="solid"/>
            <a:round/>
          </a:ln>
        </c:spPr>
        <c:txPr>
          <a:bodyPr rot="0"/>
          <a:lstStyle/>
          <a:p>
            <a:pPr>
              <a:defRPr b="0" i="0" strike="noStrike" sz="1800" u="none">
                <a:solidFill>
                  <a:srgbClr val="4D4D4D"/>
                </a:solidFill>
                <a:latin typeface="Verdana"/>
              </a:defRPr>
            </a:pPr>
          </a:p>
        </c:txPr>
        <c:crossAx val="2094734553"/>
        <c:crosses val="autoZero"/>
        <c:auto val="1"/>
        <c:lblAlgn val="ctr"/>
        <c:noMultiLvlLbl val="1"/>
      </c:catAx>
      <c:valAx>
        <c:axId val="2094734553"/>
        <c:scaling>
          <c:orientation val="minMax"/>
        </c:scaling>
        <c:delete val="0"/>
        <c:axPos val="l"/>
        <c:majorGridlines>
          <c:spPr>
            <a:ln w="12700" cap="flat">
              <a:solidFill>
                <a:srgbClr val="949494"/>
              </a:solidFill>
              <a:prstDash val="solid"/>
              <a:round/>
            </a:ln>
          </c:spPr>
        </c:majorGridlines>
        <c:title>
          <c:tx>
            <c:rich>
              <a:bodyPr rot="-5400000"/>
              <a:lstStyle/>
              <a:p>
                <a:pPr>
                  <a:defRPr b="0" i="0" strike="noStrike" sz="1800" u="none">
                    <a:solidFill>
                      <a:srgbClr val="4D4D4D"/>
                    </a:solidFill>
                    <a:latin typeface="Verdana"/>
                  </a:defRPr>
                </a:pPr>
                <a:r>
                  <a:rPr b="0" i="0" strike="noStrike" sz="1800" u="none">
                    <a:solidFill>
                      <a:srgbClr val="4D4D4D"/>
                    </a:solidFill>
                    <a:latin typeface="Verdana"/>
                  </a:rPr>
                  <a:t>Cycles</a:t>
                </a:r>
              </a:p>
            </c:rich>
          </c:tx>
          <c:layout/>
          <c:overlay val="1"/>
        </c:title>
        <c:numFmt formatCode="General" sourceLinked="0"/>
        <c:majorTickMark val="out"/>
        <c:minorTickMark val="none"/>
        <c:tickLblPos val="nextTo"/>
        <c:spPr>
          <a:ln w="12700" cap="flat">
            <a:solidFill>
              <a:srgbClr val="949494"/>
            </a:solidFill>
            <a:prstDash val="solid"/>
            <a:round/>
          </a:ln>
        </c:spPr>
        <c:txPr>
          <a:bodyPr rot="0"/>
          <a:lstStyle/>
          <a:p>
            <a:pPr>
              <a:defRPr b="0" i="0" strike="noStrike" sz="1800" u="none">
                <a:solidFill>
                  <a:srgbClr val="4D4D4D"/>
                </a:solidFill>
                <a:latin typeface="Verdana"/>
              </a:defRPr>
            </a:pPr>
          </a:p>
        </c:txPr>
        <c:crossAx val="2094734552"/>
        <c:crosses val="autoZero"/>
        <c:crossBetween val="between"/>
        <c:majorUnit val="125"/>
        <c:minorUnit val="62.5"/>
      </c:valAx>
      <c:spPr>
        <a:noFill/>
        <a:ln w="12700" cap="flat">
          <a:noFill/>
          <a:miter lim="400000"/>
        </a:ln>
        <a:effectLst/>
      </c:spPr>
    </c:plotArea>
    <c:legend>
      <c:legendPos val="t"/>
      <c:layout>
        <c:manualLayout>
          <c:xMode val="edge"/>
          <c:yMode val="edge"/>
          <c:x val="0.0888797"/>
          <c:y val="0"/>
          <c:w val="0.863167"/>
          <c:h val="0.0758083"/>
        </c:manualLayout>
      </c:layout>
      <c:overlay val="1"/>
      <c:spPr>
        <a:noFill/>
        <a:ln w="12700" cap="flat">
          <a:noFill/>
          <a:miter lim="400000"/>
        </a:ln>
        <a:effectLst/>
      </c:spPr>
      <c:txPr>
        <a:bodyPr rot="0"/>
        <a:lstStyle/>
        <a:p>
          <a:pPr>
            <a:defRPr b="0" i="0" strike="noStrike" sz="1800" u="none">
              <a:solidFill>
                <a:srgbClr val="4D4D4D"/>
              </a:solidFill>
              <a:latin typeface="Verdana"/>
            </a:defRPr>
          </a:pPr>
        </a:p>
      </c:txPr>
    </c:legend>
    <c:plotVisOnly val="1"/>
    <c:dispBlanksAs val="gap"/>
  </c:chart>
  <c:spPr>
    <a:noFill/>
    <a:ln>
      <a:noFill/>
    </a:ln>
    <a:effectLst/>
  </c:spPr>
  <c:externalData r:id="rId1">
    <c:autoUpdate val="0"/>
  </c:externalData>
</c:chartSpace>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4" name="Shape 64"/>
          <p:cNvSpPr/>
          <p:nvPr>
            <p:ph type="sldImg"/>
          </p:nvPr>
        </p:nvSpPr>
        <p:spPr>
          <a:xfrm>
            <a:off x="1143000" y="685800"/>
            <a:ext cx="4572000" cy="3429000"/>
          </a:xfrm>
          <a:prstGeom prst="rect">
            <a:avLst/>
          </a:prstGeom>
        </p:spPr>
        <p:txBody>
          <a:bodyPr/>
          <a:lstStyle/>
          <a:p>
            <a:pPr/>
          </a:p>
        </p:txBody>
      </p:sp>
      <p:sp>
        <p:nvSpPr>
          <p:cNvPr id="65" name="Shape 6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lvl1pPr>
              <a:defRPr sz="3000">
                <a:latin typeface="Lucida Grande"/>
                <a:ea typeface="Lucida Grande"/>
                <a:cs typeface="Lucida Grande"/>
                <a:sym typeface="Lucida Grande"/>
              </a:defRPr>
            </a:lvl1pPr>
          </a:lstStyle>
          <a:p>
            <a:pPr/>
            <a:r>
              <a:t>hitting the so called power wall, means power is expected to stay constant, while performance is still expected to increase. This can only be achieved by reducing the power per op, so performance is no longer measured in terms of Flops but in terms of Flop/watt.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2" name="Title Text"/>
          <p:cNvSpPr txBox="1"/>
          <p:nvPr>
            <p:ph type="title"/>
          </p:nvPr>
        </p:nvSpPr>
        <p:spPr>
          <a:xfrm>
            <a:off x="1625600" y="838202"/>
            <a:ext cx="9042400" cy="2559052"/>
          </a:xfrm>
          <a:prstGeom prst="rect">
            <a:avLst/>
          </a:prstGeom>
        </p:spPr>
        <p:txBody>
          <a:bodyPr/>
          <a:lstStyle>
            <a:lvl1pPr algn="ctr">
              <a:defRPr sz="5600"/>
            </a:lvl1pPr>
          </a:lstStyle>
          <a:p>
            <a:pPr/>
            <a:r>
              <a:t>Title Text</a:t>
            </a:r>
          </a:p>
        </p:txBody>
      </p:sp>
      <p:sp>
        <p:nvSpPr>
          <p:cNvPr id="13" name="Body Level One…"/>
          <p:cNvSpPr txBox="1"/>
          <p:nvPr>
            <p:ph type="body" sz="quarter" idx="1"/>
          </p:nvPr>
        </p:nvSpPr>
        <p:spPr>
          <a:xfrm>
            <a:off x="1828800" y="3733801"/>
            <a:ext cx="8534400" cy="1873252"/>
          </a:xfrm>
          <a:prstGeom prst="rect">
            <a:avLst/>
          </a:prstGeom>
        </p:spPr>
        <p:txBody>
          <a:bodyPr/>
          <a:lstStyle>
            <a:lvl1pPr marL="0" indent="0" algn="ctr">
              <a:buClrTx/>
              <a:buSzTx/>
              <a:buNone/>
              <a:defRPr sz="3000"/>
            </a:lvl1pPr>
            <a:lvl2pPr marL="786911" indent="-329711" algn="ctr">
              <a:buClrTx/>
              <a:defRPr sz="3000"/>
            </a:lvl2pPr>
            <a:lvl3pPr marL="1200150" indent="-285750" algn="ctr">
              <a:buClrTx/>
              <a:defRPr sz="3000"/>
            </a:lvl3pPr>
            <a:lvl4pPr marL="1714500" indent="-342900" algn="ctr">
              <a:buClrTx/>
              <a:defRPr sz="3000"/>
            </a:lvl4pPr>
            <a:lvl5pPr marL="2171700" indent="-342900" algn="ctr">
              <a:buClrTx/>
              <a:defRPr sz="3000"/>
            </a:lvl5pPr>
          </a:lstStyle>
          <a:p>
            <a:pPr/>
            <a:r>
              <a:t>Body Level One</a:t>
            </a:r>
          </a:p>
          <a:p>
            <a:pPr lvl="1"/>
            <a:r>
              <a:t>Body Level Two</a:t>
            </a:r>
          </a:p>
          <a:p>
            <a:pPr lvl="2"/>
            <a:r>
              <a:t>Body Level Three</a:t>
            </a:r>
          </a:p>
          <a:p>
            <a:pPr lvl="3"/>
            <a:r>
              <a:t>Body Level Four</a:t>
            </a:r>
          </a:p>
          <a:p>
            <a:pPr lvl="4"/>
            <a:r>
              <a:t>Body Level Five</a:t>
            </a:r>
          </a:p>
        </p:txBody>
      </p:sp>
      <p:sp>
        <p:nvSpPr>
          <p:cNvPr id="14" name="Slide Number"/>
          <p:cNvSpPr txBox="1"/>
          <p:nvPr>
            <p:ph type="sldNum" sz="quarter" idx="2"/>
          </p:nvPr>
        </p:nvSpPr>
        <p:spPr>
          <a:xfrm>
            <a:off x="9337039" y="6537960"/>
            <a:ext cx="2844801"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1" name="Title Text"/>
          <p:cNvSpPr txBox="1"/>
          <p:nvPr>
            <p:ph type="title"/>
          </p:nvPr>
        </p:nvSpPr>
        <p:spPr>
          <a:prstGeom prst="rect">
            <a:avLst/>
          </a:prstGeom>
        </p:spPr>
        <p:txBody>
          <a:bodyPr/>
          <a:lstStyle/>
          <a:p>
            <a:pPr/>
            <a:r>
              <a:t>Title Text</a:t>
            </a:r>
          </a:p>
        </p:txBody>
      </p:sp>
      <p:sp>
        <p:nvSpPr>
          <p:cNvPr id="2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30" name="Title Text"/>
          <p:cNvSpPr txBox="1"/>
          <p:nvPr>
            <p:ph type="title"/>
          </p:nvPr>
        </p:nvSpPr>
        <p:spPr>
          <a:xfrm>
            <a:off x="987056" y="2906713"/>
            <a:ext cx="10363201" cy="1362076"/>
          </a:xfrm>
          <a:prstGeom prst="rect">
            <a:avLst/>
          </a:prstGeom>
        </p:spPr>
        <p:txBody>
          <a:bodyPr/>
          <a:lstStyle>
            <a:lvl1pPr>
              <a:defRPr sz="4000"/>
            </a:lvl1pPr>
          </a:lstStyle>
          <a:p>
            <a:pPr/>
            <a:r>
              <a:t>Title Text</a:t>
            </a:r>
          </a:p>
        </p:txBody>
      </p:sp>
      <p:sp>
        <p:nvSpPr>
          <p:cNvPr id="31" name="Body Level One…"/>
          <p:cNvSpPr txBox="1"/>
          <p:nvPr>
            <p:ph type="body" sz="quarter" idx="1" hasCustomPrompt="1"/>
          </p:nvPr>
        </p:nvSpPr>
        <p:spPr>
          <a:xfrm>
            <a:off x="987056" y="4268787"/>
            <a:ext cx="10363201" cy="1500188"/>
          </a:xfrm>
          <a:prstGeom prst="rect">
            <a:avLst/>
          </a:prstGeom>
        </p:spPr>
        <p:txBody>
          <a:bodyPr/>
          <a:lstStyle>
            <a:lvl1pPr marL="0" indent="0">
              <a:spcBef>
                <a:spcPts val="400"/>
              </a:spcBef>
              <a:buClrTx/>
              <a:buSzTx/>
              <a:buNone/>
              <a:defRPr sz="2000"/>
            </a:lvl1pPr>
            <a:lvl2pPr marL="0" indent="457200">
              <a:spcBef>
                <a:spcPts val="400"/>
              </a:spcBef>
              <a:buClrTx/>
              <a:buSzTx/>
              <a:buNone/>
              <a:defRPr sz="2000"/>
            </a:lvl2pPr>
            <a:lvl3pPr marL="0" indent="914400">
              <a:spcBef>
                <a:spcPts val="400"/>
              </a:spcBef>
              <a:buClrTx/>
              <a:buSzTx/>
              <a:buNone/>
              <a:defRPr sz="2000"/>
            </a:lvl3pPr>
            <a:lvl4pPr marL="0" indent="1371600">
              <a:spcBef>
                <a:spcPts val="400"/>
              </a:spcBef>
              <a:buClrTx/>
              <a:buSzTx/>
              <a:buNone/>
              <a:defRPr sz="2000"/>
            </a:lvl4pPr>
            <a:lvl5pPr marL="0" indent="1828800">
              <a:spcBef>
                <a:spcPts val="400"/>
              </a:spcBef>
              <a:buClrTx/>
              <a:buSzTx/>
              <a:buNone/>
              <a:defRPr sz="2000"/>
            </a:lvl5pPr>
          </a:lstStyle>
          <a:p>
            <a:pPr/>
            <a:r>
              <a:t>Click to edit Master text styles</a:t>
            </a:r>
          </a:p>
          <a:p>
            <a:pPr lvl="1"/>
            <a:r>
              <a:t/>
            </a:r>
          </a:p>
          <a:p>
            <a:pPr lvl="2"/>
            <a:r>
              <a:t/>
            </a:r>
          </a:p>
          <a:p>
            <a:pPr lvl="3"/>
            <a:r>
              <a:t/>
            </a:r>
          </a:p>
          <a:p>
            <a:pPr lvl="4"/>
            <a:r>
              <a:t/>
            </a:r>
          </a:p>
        </p:txBody>
      </p:sp>
      <p:sp>
        <p:nvSpPr>
          <p:cNvPr id="32" name="Slide Number"/>
          <p:cNvSpPr txBox="1"/>
          <p:nvPr>
            <p:ph type="sldNum" sz="quarter" idx="2"/>
          </p:nvPr>
        </p:nvSpPr>
        <p:spPr>
          <a:xfrm>
            <a:off x="9306559" y="6548120"/>
            <a:ext cx="2844801"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39" name="Slide Number"/>
          <p:cNvSpPr txBox="1"/>
          <p:nvPr>
            <p:ph type="sldNum" sz="quarter" idx="2"/>
          </p:nvPr>
        </p:nvSpPr>
        <p:spPr>
          <a:xfrm>
            <a:off x="9306559" y="6527800"/>
            <a:ext cx="2844801"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46" name="Title Text"/>
          <p:cNvSpPr txBox="1"/>
          <p:nvPr>
            <p:ph type="title"/>
          </p:nvPr>
        </p:nvSpPr>
        <p:spPr>
          <a:xfrm>
            <a:off x="609600" y="152400"/>
            <a:ext cx="10972800" cy="762000"/>
          </a:xfrm>
          <a:prstGeom prst="rect">
            <a:avLst/>
          </a:prstGeom>
        </p:spPr>
        <p:txBody>
          <a:bodyPr/>
          <a:lstStyle/>
          <a:p>
            <a:pPr/>
            <a:r>
              <a:t>Title Text</a:t>
            </a:r>
          </a:p>
        </p:txBody>
      </p:sp>
      <p:sp>
        <p:nvSpPr>
          <p:cNvPr id="47" name="Body Level One…"/>
          <p:cNvSpPr txBox="1"/>
          <p:nvPr>
            <p:ph type="body" sz="half" idx="1"/>
          </p:nvPr>
        </p:nvSpPr>
        <p:spPr>
          <a:xfrm>
            <a:off x="609600" y="1295400"/>
            <a:ext cx="5384800" cy="4800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xfrm>
            <a:off x="9296399" y="6487160"/>
            <a:ext cx="2844801" cy="3683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55" name="Stanford CS149, Fall 2019"/>
          <p:cNvSpPr txBox="1"/>
          <p:nvPr/>
        </p:nvSpPr>
        <p:spPr>
          <a:xfrm>
            <a:off x="10066452" y="6617970"/>
            <a:ext cx="2057402" cy="187960"/>
          </a:xfrm>
          <a:prstGeom prst="rect">
            <a:avLst/>
          </a:prstGeom>
          <a:ln w="12700">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r" defTabSz="412750">
              <a:defRPr b="1" sz="1100">
                <a:solidFill>
                  <a:srgbClr val="000000"/>
                </a:solidFill>
                <a:latin typeface="MyriadPro-BoldCond"/>
                <a:ea typeface="MyriadPro-BoldCond"/>
                <a:cs typeface="MyriadPro-BoldCond"/>
                <a:sym typeface="MyriadPro-BoldCond"/>
              </a:defRPr>
            </a:lvl1pPr>
          </a:lstStyle>
          <a:p>
            <a:pPr/>
            <a:r>
              <a:t>Stanford CS149, Fall 2019</a:t>
            </a:r>
          </a:p>
        </p:txBody>
      </p:sp>
      <p:sp>
        <p:nvSpPr>
          <p:cNvPr id="56" name="Title Text"/>
          <p:cNvSpPr txBox="1"/>
          <p:nvPr>
            <p:ph type="title"/>
          </p:nvPr>
        </p:nvSpPr>
        <p:spPr>
          <a:xfrm>
            <a:off x="558800" y="196850"/>
            <a:ext cx="10769600" cy="558800"/>
          </a:xfrm>
          <a:prstGeom prst="rect">
            <a:avLst/>
          </a:prstGeom>
        </p:spPr>
        <p:txBody>
          <a:bodyPr lIns="25400" tIns="25400" rIns="25400" bIns="25400" anchor="t"/>
          <a:lstStyle>
            <a:lvl1pPr defTabSz="412750">
              <a:lnSpc>
                <a:spcPct val="100000"/>
              </a:lnSpc>
              <a:defRPr sz="4200">
                <a:solidFill>
                  <a:srgbClr val="000000"/>
                </a:solidFill>
                <a:latin typeface="MyriadPro-BoldCond"/>
                <a:ea typeface="MyriadPro-BoldCond"/>
                <a:cs typeface="MyriadPro-BoldCond"/>
                <a:sym typeface="MyriadPro-BoldCond"/>
              </a:defRPr>
            </a:lvl1pPr>
          </a:lstStyle>
          <a:p>
            <a:pPr/>
            <a:r>
              <a:t>Title Text</a:t>
            </a:r>
          </a:p>
        </p:txBody>
      </p:sp>
      <p:sp>
        <p:nvSpPr>
          <p:cNvPr id="57" name="Body Level One…"/>
          <p:cNvSpPr txBox="1"/>
          <p:nvPr>
            <p:ph type="body" idx="1"/>
          </p:nvPr>
        </p:nvSpPr>
        <p:spPr>
          <a:xfrm>
            <a:off x="558800" y="1047750"/>
            <a:ext cx="10769600" cy="5175250"/>
          </a:xfrm>
          <a:prstGeom prst="rect">
            <a:avLst/>
          </a:prstGeom>
        </p:spPr>
        <p:txBody>
          <a:bodyPr lIns="25400" tIns="25400" rIns="25400" bIns="25400"/>
          <a:lstStyle>
            <a:lvl1pPr marL="400050" indent="-400050" defTabSz="412750">
              <a:buClrTx/>
              <a:buSzPct val="120000"/>
              <a:buFont typeface="Lucida Grande"/>
              <a:buChar char="▪"/>
              <a:defRPr b="1" sz="2800">
                <a:solidFill>
                  <a:srgbClr val="000000"/>
                </a:solidFill>
                <a:latin typeface="MyriadPro-BoldCond"/>
                <a:ea typeface="MyriadPro-BoldCond"/>
                <a:cs typeface="MyriadPro-BoldCond"/>
                <a:sym typeface="MyriadPro-BoldCond"/>
              </a:defRPr>
            </a:lvl1pPr>
            <a:lvl2pPr marL="1117600" indent="-317500" defTabSz="412750">
              <a:buClrTx/>
              <a:buSzPct val="130000"/>
              <a:buFont typeface="Lucida Grande"/>
              <a:buChar char="-"/>
              <a:defRPr b="1" sz="2800">
                <a:solidFill>
                  <a:srgbClr val="000000"/>
                </a:solidFill>
                <a:latin typeface="MyriadPro-BoldCond"/>
                <a:ea typeface="MyriadPro-BoldCond"/>
                <a:cs typeface="MyriadPro-BoldCond"/>
                <a:sym typeface="MyriadPro-BoldCond"/>
              </a:defRPr>
            </a:lvl2pPr>
            <a:lvl3pPr marL="1790700" indent="-317500" defTabSz="412750">
              <a:buClrTx/>
              <a:buSzPct val="130000"/>
              <a:buFont typeface="Lucida Grande"/>
              <a:buChar char="-"/>
              <a:defRPr b="1" sz="2800">
                <a:solidFill>
                  <a:srgbClr val="000000"/>
                </a:solidFill>
                <a:latin typeface="MyriadPro-BoldCond"/>
                <a:ea typeface="MyriadPro-BoldCond"/>
                <a:cs typeface="MyriadPro-BoldCond"/>
                <a:sym typeface="MyriadPro-BoldCond"/>
              </a:defRPr>
            </a:lvl3pPr>
            <a:lvl4pPr marL="2451100" indent="-317500" defTabSz="412750">
              <a:buClrTx/>
              <a:buSzPct val="130000"/>
              <a:buFont typeface="Lucida Grande"/>
              <a:buChar char="-"/>
              <a:defRPr b="1" sz="2800">
                <a:solidFill>
                  <a:srgbClr val="000000"/>
                </a:solidFill>
                <a:latin typeface="MyriadPro-BoldCond"/>
                <a:ea typeface="MyriadPro-BoldCond"/>
                <a:cs typeface="MyriadPro-BoldCond"/>
                <a:sym typeface="MyriadPro-BoldCond"/>
              </a:defRPr>
            </a:lvl4pPr>
            <a:lvl5pPr marL="3124200" indent="-317500" defTabSz="412750">
              <a:buClrTx/>
              <a:buSzPct val="130000"/>
              <a:buFont typeface="Lucida Grande"/>
              <a:buChar char="-"/>
              <a:defRPr b="1" sz="2800">
                <a:solidFill>
                  <a:srgbClr val="000000"/>
                </a:solidFill>
                <a:latin typeface="MyriadPro-BoldCond"/>
                <a:ea typeface="MyriadPro-BoldCond"/>
                <a:cs typeface="MyriadPro-BoldCond"/>
                <a:sym typeface="MyriadPro-BoldCond"/>
              </a:defRPr>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xfrm>
            <a:off x="10398937" y="6172200"/>
            <a:ext cx="182526" cy="187960"/>
          </a:xfrm>
          <a:prstGeom prst="rect">
            <a:avLst/>
          </a:prstGeom>
        </p:spPr>
        <p:txBody>
          <a:bodyPr lIns="25400" tIns="25400" rIns="25400" bIns="25400" anchor="t"/>
          <a:lstStyle>
            <a:lvl1pPr algn="ctr" defTabSz="412750">
              <a:defRPr b="1" sz="1100">
                <a:solidFill>
                  <a:srgbClr val="000000"/>
                </a:solidFill>
                <a:latin typeface="MyriadPro-BoldCond"/>
                <a:ea typeface="MyriadPro-BoldCond"/>
                <a:cs typeface="MyriadPro-BoldCond"/>
                <a:sym typeface="MyriadPro-BoldCond"/>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Line 5"/>
          <p:cNvSpPr/>
          <p:nvPr/>
        </p:nvSpPr>
        <p:spPr>
          <a:xfrm>
            <a:off x="469900" y="1027112"/>
            <a:ext cx="11252200" cy="1"/>
          </a:xfrm>
          <a:prstGeom prst="line">
            <a:avLst/>
          </a:prstGeom>
          <a:ln w="19050">
            <a:solidFill>
              <a:srgbClr val="AC0000"/>
            </a:solidFill>
          </a:ln>
        </p:spPr>
        <p:txBody>
          <a:bodyPr lIns="45719" rIns="45719"/>
          <a:lstStyle/>
          <a:p>
            <a:pPr/>
          </a:p>
        </p:txBody>
      </p:sp>
      <p:sp>
        <p:nvSpPr>
          <p:cNvPr id="3" name="Title Text"/>
          <p:cNvSpPr txBox="1"/>
          <p:nvPr>
            <p:ph type="title"/>
          </p:nvPr>
        </p:nvSpPr>
        <p:spPr>
          <a:xfrm>
            <a:off x="475487" y="103631"/>
            <a:ext cx="11176001" cy="898526"/>
          </a:xfrm>
          <a:prstGeom prst="rect">
            <a:avLst/>
          </a:prstGeom>
          <a:ln w="12700">
            <a:miter lim="400000"/>
          </a:ln>
          <a:extLst>
            <a:ext uri="{C572A759-6A51-4108-AA02-DFA0A04FC94B}">
              <ma14:wrappingTextBoxFlag xmlns:ma14="http://schemas.microsoft.com/office/mac/drawingml/2011/main" val="1"/>
            </a:ext>
          </a:extLst>
        </p:spPr>
        <p:txBody>
          <a:bodyPr lIns="45719" rIns="45719" anchor="b">
            <a:normAutofit fontScale="100000" lnSpcReduction="0"/>
          </a:bodyPr>
          <a:lstStyle/>
          <a:p>
            <a:pPr/>
            <a:r>
              <a:t>Title Text</a:t>
            </a:r>
          </a:p>
        </p:txBody>
      </p:sp>
      <p:sp>
        <p:nvSpPr>
          <p:cNvPr id="4" name="Body Level One…"/>
          <p:cNvSpPr txBox="1"/>
          <p:nvPr>
            <p:ph type="body" idx="1"/>
          </p:nvPr>
        </p:nvSpPr>
        <p:spPr>
          <a:xfrm>
            <a:off x="475487" y="1143000"/>
            <a:ext cx="11176001" cy="50292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5" name="Slide Number"/>
          <p:cNvSpPr txBox="1"/>
          <p:nvPr>
            <p:ph type="sldNum" sz="quarter" idx="2"/>
          </p:nvPr>
        </p:nvSpPr>
        <p:spPr>
          <a:xfrm>
            <a:off x="9306559" y="6512242"/>
            <a:ext cx="2844801" cy="3683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l" defTabSz="914400" rtl="0" latinLnBrk="0">
        <a:lnSpc>
          <a:spcPct val="80000"/>
        </a:lnSpc>
        <a:spcBef>
          <a:spcPts val="0"/>
        </a:spcBef>
        <a:spcAft>
          <a:spcPts val="0"/>
        </a:spcAft>
        <a:buClrTx/>
        <a:buSzTx/>
        <a:buFontTx/>
        <a:buNone/>
        <a:tabLst/>
        <a:defRPr b="1" baseline="0" cap="none" i="0" spc="0" strike="noStrike" sz="3600" u="none">
          <a:solidFill>
            <a:srgbClr val="8F0000"/>
          </a:solidFill>
          <a:uFillTx/>
          <a:latin typeface="Verdana"/>
          <a:ea typeface="Verdana"/>
          <a:cs typeface="Verdana"/>
          <a:sym typeface="Verdana"/>
        </a:defRPr>
      </a:lvl1pPr>
      <a:lvl2pPr marL="0" marR="0" indent="0" algn="l" defTabSz="914400" rtl="0" latinLnBrk="0">
        <a:lnSpc>
          <a:spcPct val="80000"/>
        </a:lnSpc>
        <a:spcBef>
          <a:spcPts val="0"/>
        </a:spcBef>
        <a:spcAft>
          <a:spcPts val="0"/>
        </a:spcAft>
        <a:buClrTx/>
        <a:buSzTx/>
        <a:buFontTx/>
        <a:buNone/>
        <a:tabLst/>
        <a:defRPr b="1" baseline="0" cap="none" i="0" spc="0" strike="noStrike" sz="3600" u="none">
          <a:solidFill>
            <a:srgbClr val="8F0000"/>
          </a:solidFill>
          <a:uFillTx/>
          <a:latin typeface="Verdana"/>
          <a:ea typeface="Verdana"/>
          <a:cs typeface="Verdana"/>
          <a:sym typeface="Verdana"/>
        </a:defRPr>
      </a:lvl2pPr>
      <a:lvl3pPr marL="0" marR="0" indent="0" algn="l" defTabSz="914400" rtl="0" latinLnBrk="0">
        <a:lnSpc>
          <a:spcPct val="80000"/>
        </a:lnSpc>
        <a:spcBef>
          <a:spcPts val="0"/>
        </a:spcBef>
        <a:spcAft>
          <a:spcPts val="0"/>
        </a:spcAft>
        <a:buClrTx/>
        <a:buSzTx/>
        <a:buFontTx/>
        <a:buNone/>
        <a:tabLst/>
        <a:defRPr b="1" baseline="0" cap="none" i="0" spc="0" strike="noStrike" sz="3600" u="none">
          <a:solidFill>
            <a:srgbClr val="8F0000"/>
          </a:solidFill>
          <a:uFillTx/>
          <a:latin typeface="Verdana"/>
          <a:ea typeface="Verdana"/>
          <a:cs typeface="Verdana"/>
          <a:sym typeface="Verdana"/>
        </a:defRPr>
      </a:lvl3pPr>
      <a:lvl4pPr marL="0" marR="0" indent="0" algn="l" defTabSz="914400" rtl="0" latinLnBrk="0">
        <a:lnSpc>
          <a:spcPct val="80000"/>
        </a:lnSpc>
        <a:spcBef>
          <a:spcPts val="0"/>
        </a:spcBef>
        <a:spcAft>
          <a:spcPts val="0"/>
        </a:spcAft>
        <a:buClrTx/>
        <a:buSzTx/>
        <a:buFontTx/>
        <a:buNone/>
        <a:tabLst/>
        <a:defRPr b="1" baseline="0" cap="none" i="0" spc="0" strike="noStrike" sz="3600" u="none">
          <a:solidFill>
            <a:srgbClr val="8F0000"/>
          </a:solidFill>
          <a:uFillTx/>
          <a:latin typeface="Verdana"/>
          <a:ea typeface="Verdana"/>
          <a:cs typeface="Verdana"/>
          <a:sym typeface="Verdana"/>
        </a:defRPr>
      </a:lvl4pPr>
      <a:lvl5pPr marL="0" marR="0" indent="0" algn="l" defTabSz="914400" rtl="0" latinLnBrk="0">
        <a:lnSpc>
          <a:spcPct val="80000"/>
        </a:lnSpc>
        <a:spcBef>
          <a:spcPts val="0"/>
        </a:spcBef>
        <a:spcAft>
          <a:spcPts val="0"/>
        </a:spcAft>
        <a:buClrTx/>
        <a:buSzTx/>
        <a:buFontTx/>
        <a:buNone/>
        <a:tabLst/>
        <a:defRPr b="1" baseline="0" cap="none" i="0" spc="0" strike="noStrike" sz="3600" u="none">
          <a:solidFill>
            <a:srgbClr val="8F0000"/>
          </a:solidFill>
          <a:uFillTx/>
          <a:latin typeface="Verdana"/>
          <a:ea typeface="Verdana"/>
          <a:cs typeface="Verdana"/>
          <a:sym typeface="Verdana"/>
        </a:defRPr>
      </a:lvl5pPr>
      <a:lvl6pPr marL="0" marR="0" indent="457200" algn="l" defTabSz="914400" rtl="0" latinLnBrk="0">
        <a:lnSpc>
          <a:spcPct val="80000"/>
        </a:lnSpc>
        <a:spcBef>
          <a:spcPts val="0"/>
        </a:spcBef>
        <a:spcAft>
          <a:spcPts val="0"/>
        </a:spcAft>
        <a:buClrTx/>
        <a:buSzTx/>
        <a:buFontTx/>
        <a:buNone/>
        <a:tabLst/>
        <a:defRPr b="1" baseline="0" cap="none" i="0" spc="0" strike="noStrike" sz="3600" u="none">
          <a:solidFill>
            <a:srgbClr val="8F0000"/>
          </a:solidFill>
          <a:uFillTx/>
          <a:latin typeface="Verdana"/>
          <a:ea typeface="Verdana"/>
          <a:cs typeface="Verdana"/>
          <a:sym typeface="Verdana"/>
        </a:defRPr>
      </a:lvl6pPr>
      <a:lvl7pPr marL="0" marR="0" indent="914400" algn="l" defTabSz="914400" rtl="0" latinLnBrk="0">
        <a:lnSpc>
          <a:spcPct val="80000"/>
        </a:lnSpc>
        <a:spcBef>
          <a:spcPts val="0"/>
        </a:spcBef>
        <a:spcAft>
          <a:spcPts val="0"/>
        </a:spcAft>
        <a:buClrTx/>
        <a:buSzTx/>
        <a:buFontTx/>
        <a:buNone/>
        <a:tabLst/>
        <a:defRPr b="1" baseline="0" cap="none" i="0" spc="0" strike="noStrike" sz="3600" u="none">
          <a:solidFill>
            <a:srgbClr val="8F0000"/>
          </a:solidFill>
          <a:uFillTx/>
          <a:latin typeface="Verdana"/>
          <a:ea typeface="Verdana"/>
          <a:cs typeface="Verdana"/>
          <a:sym typeface="Verdana"/>
        </a:defRPr>
      </a:lvl7pPr>
      <a:lvl8pPr marL="0" marR="0" indent="1371600" algn="l" defTabSz="914400" rtl="0" latinLnBrk="0">
        <a:lnSpc>
          <a:spcPct val="80000"/>
        </a:lnSpc>
        <a:spcBef>
          <a:spcPts val="0"/>
        </a:spcBef>
        <a:spcAft>
          <a:spcPts val="0"/>
        </a:spcAft>
        <a:buClrTx/>
        <a:buSzTx/>
        <a:buFontTx/>
        <a:buNone/>
        <a:tabLst/>
        <a:defRPr b="1" baseline="0" cap="none" i="0" spc="0" strike="noStrike" sz="3600" u="none">
          <a:solidFill>
            <a:srgbClr val="8F0000"/>
          </a:solidFill>
          <a:uFillTx/>
          <a:latin typeface="Verdana"/>
          <a:ea typeface="Verdana"/>
          <a:cs typeface="Verdana"/>
          <a:sym typeface="Verdana"/>
        </a:defRPr>
      </a:lvl8pPr>
      <a:lvl9pPr marL="0" marR="0" indent="1828800" algn="l" defTabSz="914400" rtl="0" latinLnBrk="0">
        <a:lnSpc>
          <a:spcPct val="80000"/>
        </a:lnSpc>
        <a:spcBef>
          <a:spcPts val="0"/>
        </a:spcBef>
        <a:spcAft>
          <a:spcPts val="0"/>
        </a:spcAft>
        <a:buClrTx/>
        <a:buSzTx/>
        <a:buFontTx/>
        <a:buNone/>
        <a:tabLst/>
        <a:defRPr b="1" baseline="0" cap="none" i="0" spc="0" strike="noStrike" sz="3600" u="none">
          <a:solidFill>
            <a:srgbClr val="8F0000"/>
          </a:solidFill>
          <a:uFillTx/>
          <a:latin typeface="Verdana"/>
          <a:ea typeface="Verdana"/>
          <a:cs typeface="Verdana"/>
          <a:sym typeface="Verdana"/>
        </a:defRPr>
      </a:lvl9pPr>
    </p:titleStyle>
    <p:bodyStyle>
      <a:lvl1pPr marL="342900" marR="0" indent="-342900" algn="l" defTabSz="914400" rtl="0" latinLnBrk="0">
        <a:lnSpc>
          <a:spcPct val="100000"/>
        </a:lnSpc>
        <a:spcBef>
          <a:spcPts val="700"/>
        </a:spcBef>
        <a:spcAft>
          <a:spcPts val="0"/>
        </a:spcAft>
        <a:buClr>
          <a:schemeClr val="accent2"/>
        </a:buClr>
        <a:buSzPct val="75000"/>
        <a:buFontTx/>
        <a:buChar char="■"/>
        <a:tabLst/>
        <a:defRPr b="0" baseline="0" cap="none" i="0" spc="0" strike="noStrike" sz="3100" u="none">
          <a:solidFill>
            <a:srgbClr val="8F0000"/>
          </a:solidFill>
          <a:uFillTx/>
          <a:latin typeface="+mn-lt"/>
          <a:ea typeface="+mn-ea"/>
          <a:cs typeface="+mn-cs"/>
          <a:sym typeface="Calibri"/>
        </a:defRPr>
      </a:lvl1pPr>
      <a:lvl2pPr marL="797901" marR="0" indent="-340701" algn="l" defTabSz="914400" rtl="0" latinLnBrk="0">
        <a:lnSpc>
          <a:spcPct val="100000"/>
        </a:lnSpc>
        <a:spcBef>
          <a:spcPts val="700"/>
        </a:spcBef>
        <a:spcAft>
          <a:spcPts val="0"/>
        </a:spcAft>
        <a:buClr>
          <a:schemeClr val="accent2"/>
        </a:buClr>
        <a:buSzPct val="65000"/>
        <a:buFontTx/>
        <a:buChar char="■"/>
        <a:tabLst/>
        <a:defRPr b="0" baseline="0" cap="none" i="0" spc="0" strike="noStrike" sz="3100" u="none">
          <a:solidFill>
            <a:srgbClr val="8F0000"/>
          </a:solidFill>
          <a:uFillTx/>
          <a:latin typeface="+mn-lt"/>
          <a:ea typeface="+mn-ea"/>
          <a:cs typeface="+mn-cs"/>
          <a:sym typeface="Calibri"/>
        </a:defRPr>
      </a:lvl2pPr>
      <a:lvl3pPr marL="1209675" marR="0" indent="-295275" algn="l" defTabSz="914400" rtl="0" latinLnBrk="0">
        <a:lnSpc>
          <a:spcPct val="100000"/>
        </a:lnSpc>
        <a:spcBef>
          <a:spcPts val="700"/>
        </a:spcBef>
        <a:spcAft>
          <a:spcPts val="0"/>
        </a:spcAft>
        <a:buClr>
          <a:schemeClr val="accent2"/>
        </a:buClr>
        <a:buSzPct val="55000"/>
        <a:buFontTx/>
        <a:buChar char="■"/>
        <a:tabLst/>
        <a:defRPr b="0" baseline="0" cap="none" i="0" spc="0" strike="noStrike" sz="3100" u="none">
          <a:solidFill>
            <a:srgbClr val="8F0000"/>
          </a:solidFill>
          <a:uFillTx/>
          <a:latin typeface="+mn-lt"/>
          <a:ea typeface="+mn-ea"/>
          <a:cs typeface="+mn-cs"/>
          <a:sym typeface="Calibri"/>
        </a:defRPr>
      </a:lvl3pPr>
      <a:lvl4pPr marL="1725929" marR="0" indent="-354329" algn="l" defTabSz="914400" rtl="0" latinLnBrk="0">
        <a:lnSpc>
          <a:spcPct val="100000"/>
        </a:lnSpc>
        <a:spcBef>
          <a:spcPts val="700"/>
        </a:spcBef>
        <a:spcAft>
          <a:spcPts val="0"/>
        </a:spcAft>
        <a:buClr>
          <a:schemeClr val="accent2"/>
        </a:buClr>
        <a:buSzPct val="100000"/>
        <a:buFontTx/>
        <a:buChar char="▪"/>
        <a:tabLst/>
        <a:defRPr b="0" baseline="0" cap="none" i="0" spc="0" strike="noStrike" sz="3100" u="none">
          <a:solidFill>
            <a:srgbClr val="8F0000"/>
          </a:solidFill>
          <a:uFillTx/>
          <a:latin typeface="+mn-lt"/>
          <a:ea typeface="+mn-ea"/>
          <a:cs typeface="+mn-cs"/>
          <a:sym typeface="Calibri"/>
        </a:defRPr>
      </a:lvl4pPr>
      <a:lvl5pPr marL="2183129" marR="0" indent="-354329" algn="l" defTabSz="914400" rtl="0" latinLnBrk="0">
        <a:lnSpc>
          <a:spcPct val="100000"/>
        </a:lnSpc>
        <a:spcBef>
          <a:spcPts val="700"/>
        </a:spcBef>
        <a:spcAft>
          <a:spcPts val="0"/>
        </a:spcAft>
        <a:buClr>
          <a:schemeClr val="accent2"/>
        </a:buClr>
        <a:buSzPct val="85000"/>
        <a:buFontTx/>
        <a:buChar char="▪"/>
        <a:tabLst/>
        <a:defRPr b="0" baseline="0" cap="none" i="0" spc="0" strike="noStrike" sz="3100" u="none">
          <a:solidFill>
            <a:srgbClr val="8F0000"/>
          </a:solidFill>
          <a:uFillTx/>
          <a:latin typeface="+mn-lt"/>
          <a:ea typeface="+mn-ea"/>
          <a:cs typeface="+mn-cs"/>
          <a:sym typeface="Calibri"/>
        </a:defRPr>
      </a:lvl5pPr>
      <a:lvl6pPr marL="2640329" marR="0" indent="-354329" algn="l" defTabSz="914400" rtl="0" latinLnBrk="0">
        <a:lnSpc>
          <a:spcPct val="100000"/>
        </a:lnSpc>
        <a:spcBef>
          <a:spcPts val="700"/>
        </a:spcBef>
        <a:spcAft>
          <a:spcPts val="0"/>
        </a:spcAft>
        <a:buClr>
          <a:schemeClr val="accent2"/>
        </a:buClr>
        <a:buSzPct val="85000"/>
        <a:buFontTx/>
        <a:buChar char="▪"/>
        <a:tabLst/>
        <a:defRPr b="0" baseline="0" cap="none" i="0" spc="0" strike="noStrike" sz="3100" u="none">
          <a:solidFill>
            <a:srgbClr val="8F0000"/>
          </a:solidFill>
          <a:uFillTx/>
          <a:latin typeface="+mn-lt"/>
          <a:ea typeface="+mn-ea"/>
          <a:cs typeface="+mn-cs"/>
          <a:sym typeface="Calibri"/>
        </a:defRPr>
      </a:lvl6pPr>
      <a:lvl7pPr marL="3097529" marR="0" indent="-354329" algn="l" defTabSz="914400" rtl="0" latinLnBrk="0">
        <a:lnSpc>
          <a:spcPct val="100000"/>
        </a:lnSpc>
        <a:spcBef>
          <a:spcPts val="700"/>
        </a:spcBef>
        <a:spcAft>
          <a:spcPts val="0"/>
        </a:spcAft>
        <a:buClr>
          <a:schemeClr val="accent2"/>
        </a:buClr>
        <a:buSzPct val="85000"/>
        <a:buFontTx/>
        <a:buChar char="▪"/>
        <a:tabLst/>
        <a:defRPr b="0" baseline="0" cap="none" i="0" spc="0" strike="noStrike" sz="3100" u="none">
          <a:solidFill>
            <a:srgbClr val="8F0000"/>
          </a:solidFill>
          <a:uFillTx/>
          <a:latin typeface="+mn-lt"/>
          <a:ea typeface="+mn-ea"/>
          <a:cs typeface="+mn-cs"/>
          <a:sym typeface="Calibri"/>
        </a:defRPr>
      </a:lvl7pPr>
      <a:lvl8pPr marL="3554729" marR="0" indent="-354329" algn="l" defTabSz="914400" rtl="0" latinLnBrk="0">
        <a:lnSpc>
          <a:spcPct val="100000"/>
        </a:lnSpc>
        <a:spcBef>
          <a:spcPts val="700"/>
        </a:spcBef>
        <a:spcAft>
          <a:spcPts val="0"/>
        </a:spcAft>
        <a:buClr>
          <a:schemeClr val="accent2"/>
        </a:buClr>
        <a:buSzPct val="85000"/>
        <a:buFontTx/>
        <a:buChar char="▪"/>
        <a:tabLst/>
        <a:defRPr b="0" baseline="0" cap="none" i="0" spc="0" strike="noStrike" sz="3100" u="none">
          <a:solidFill>
            <a:srgbClr val="8F0000"/>
          </a:solidFill>
          <a:uFillTx/>
          <a:latin typeface="+mn-lt"/>
          <a:ea typeface="+mn-ea"/>
          <a:cs typeface="+mn-cs"/>
          <a:sym typeface="Calibri"/>
        </a:defRPr>
      </a:lvl8pPr>
      <a:lvl9pPr marL="4011929" marR="0" indent="-354329" algn="l" defTabSz="914400" rtl="0" latinLnBrk="0">
        <a:lnSpc>
          <a:spcPct val="100000"/>
        </a:lnSpc>
        <a:spcBef>
          <a:spcPts val="700"/>
        </a:spcBef>
        <a:spcAft>
          <a:spcPts val="0"/>
        </a:spcAft>
        <a:buClr>
          <a:schemeClr val="accent2"/>
        </a:buClr>
        <a:buSzPct val="85000"/>
        <a:buFontTx/>
        <a:buChar char="▪"/>
        <a:tabLst/>
        <a:defRPr b="0" baseline="0" cap="none" i="0" spc="0" strike="noStrike" sz="3100" u="none">
          <a:solidFill>
            <a:srgbClr val="8F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Verdan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hyperlink" Target="https://tinyurl.com/yafqu5km" TargetMode="External"/><Relationship Id="rId5"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0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 Id="rId3" Type="http://schemas.openxmlformats.org/officeDocument/2006/relationships/image" Target="../media/image16.tif"/></Relationships>

</file>

<file path=ppt/slides/_rels/slide10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tif"/></Relationships>

</file>

<file path=ppt/slides/_rels/slide10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 Id="rId10" Type="http://schemas.openxmlformats.org/officeDocument/2006/relationships/image" Target="../media/image17.png"/><Relationship Id="rId11" Type="http://schemas.openxmlformats.org/officeDocument/2006/relationships/image" Target="../media/image18.png"/><Relationship Id="rId12" Type="http://schemas.openxmlformats.org/officeDocument/2006/relationships/image" Target="../media/image19.png"/><Relationship Id="rId13" Type="http://schemas.openxmlformats.org/officeDocument/2006/relationships/image" Target="../media/image20.png"/><Relationship Id="rId14" Type="http://schemas.openxmlformats.org/officeDocument/2006/relationships/image" Target="../media/image21.png"/><Relationship Id="rId15" Type="http://schemas.openxmlformats.org/officeDocument/2006/relationships/image" Target="../media/image22.png"/><Relationship Id="rId16" Type="http://schemas.openxmlformats.org/officeDocument/2006/relationships/image" Target="../media/image23.png"/><Relationship Id="rId17" Type="http://schemas.openxmlformats.org/officeDocument/2006/relationships/image" Target="../media/image24.png"/><Relationship Id="rId18" Type="http://schemas.openxmlformats.org/officeDocument/2006/relationships/image" Target="../media/image2.jpeg"/><Relationship Id="rId19" Type="http://schemas.openxmlformats.org/officeDocument/2006/relationships/image" Target="../media/image25.png"/><Relationship Id="rId20" Type="http://schemas.openxmlformats.org/officeDocument/2006/relationships/image" Target="../media/image26.png"/><Relationship Id="rId21" Type="http://schemas.openxmlformats.org/officeDocument/2006/relationships/image" Target="../media/image1.gif"/><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s>

</file>

<file path=ppt/slides/_rels/slide1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Relationships>

</file>

<file path=ppt/slides/_rels/slide12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tif"/></Relationships>

</file>

<file path=ppt/slides/_rels/slide1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s>

</file>

<file path=ppt/slides/_rels/slide1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1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Relationships>

</file>

<file path=ppt/slides/_rels/slide1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falconcomputing.com/merlin-fpga-compiler/" TargetMode="External"/></Relationships>

</file>

<file path=ppt/slides/_rels/slide13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s>

</file>

<file path=ppt/slides/_rels/slide13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people.eecs.berkeley.edu/~krste/papers/chisel-dac2012.pdf" TargetMode="External"/><Relationship Id="rId3" Type="http://schemas.openxmlformats.org/officeDocument/2006/relationships/hyperlink" Target="https://www.ece.ucsb.edu/its/bluespec/index.html" TargetMode="External"/><Relationship Id="rId4" Type="http://schemas.openxmlformats.org/officeDocument/2006/relationships/hyperlink" Target="https://www.csl.cornell.edu/pymtl2019/" TargetMode="External"/><Relationship Id="rId5" Type="http://schemas.openxmlformats.org/officeDocument/2006/relationships/hyperlink" Target="https://www.maxeler.com/products/software/maxcompiler/" TargetMode="External"/><Relationship Id="rId6" Type="http://schemas.openxmlformats.org/officeDocument/2006/relationships/hyperlink" Target="https://www.doulos.com/knowhow/sysverilog/tutorial/" TargetMode="External"/><Relationship Id="rId7" Type="http://schemas.openxmlformats.org/officeDocument/2006/relationships/hyperlink" Target="https://www.verilog.com/" TargetMode="External"/><Relationship Id="rId8" Type="http://schemas.openxmlformats.org/officeDocument/2006/relationships/hyperlink" Target="https://www.ics.uci.edu/~jmoorkan/vhdlref/Synario%20VHDL%20Manual.pdf" TargetMode="External"/></Relationships>

</file>

<file path=ppt/slides/_rels/slide1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etherling.org/" TargetMode="External"/><Relationship Id="rId3" Type="http://schemas.openxmlformats.org/officeDocument/2006/relationships/hyperlink" Target="https://halide-lang.org/" TargetMode="External"/><Relationship Id="rId4" Type="http://schemas.openxmlformats.org/officeDocument/2006/relationships/hyperlink" Target="https://arxiv.org/abs/1807.05317" TargetMode="External"/><Relationship Id="rId5" Type="http://schemas.openxmlformats.org/officeDocument/2006/relationships/hyperlink" Target="http://dnnweaver.org/" TargetMode="External"/><Relationship Id="rId6" Type="http://schemas.openxmlformats.org/officeDocument/2006/relationships/hyperlink" Target="https://www.spiral.net/hardware/dftgen.html" TargetMode="External"/><Relationship Id="rId7" Type="http://schemas.openxmlformats.org/officeDocument/2006/relationships/hyperlink" Target="https://pdfs.semanticscholar.org/7972/1de4ed6848c1c581270e365dddc84bd8c06f.pdf" TargetMode="External"/></Relationships>

</file>

<file path=ppt/slides/_rels/slide1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hronos.org/opencl/" TargetMode="External"/><Relationship Id="rId3" Type="http://schemas.openxmlformats.org/officeDocument/2006/relationships/hyperlink" Target="https://www.xilinx.com/products/design-tools/vivado/integration/esl-design.html" TargetMode="External"/><Relationship Id="rId4" Type="http://schemas.openxmlformats.org/officeDocument/2006/relationships/hyperlink" Target="https://www.xilinx.com/products/design-tools/software-zone/sdaccel.html" TargetMode="External"/><Relationship Id="rId5" Type="http://schemas.openxmlformats.org/officeDocument/2006/relationships/hyperlink" Target="https://www.ni.com/en-us/shop/select/labview-fpga-module" TargetMode="External"/><Relationship Id="rId6" Type="http://schemas.openxmlformats.org/officeDocument/2006/relationships/hyperlink" Target="https://researcher.watson.ibm.com/researcher/view_group.php?id=122" TargetMode="External"/><Relationship Id="rId7" Type="http://schemas.openxmlformats.org/officeDocument/2006/relationships/hyperlink" Target="https://spatial-lang.org" TargetMode="External"/></Relationships>

</file>

<file path=ppt/slides/_rels/slide17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7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6.tif"/><Relationship Id="rId6" Type="http://schemas.openxmlformats.org/officeDocument/2006/relationships/image" Target="../media/image7.tif"/><Relationship Id="rId7" Type="http://schemas.openxmlformats.org/officeDocument/2006/relationships/image" Target="../media/image8.tif"/><Relationship Id="rId8" Type="http://schemas.openxmlformats.org/officeDocument/2006/relationships/image" Target="../media/image9.tif"/><Relationship Id="rId9" Type="http://schemas.openxmlformats.org/officeDocument/2006/relationships/image" Target="../media/image10.tif"/><Relationship Id="rId10" Type="http://schemas.openxmlformats.org/officeDocument/2006/relationships/image" Target="../media/image11.tif"/><Relationship Id="rId11" Type="http://schemas.openxmlformats.org/officeDocument/2006/relationships/image" Target="../media/image12.tif"/><Relationship Id="rId12" Type="http://schemas.openxmlformats.org/officeDocument/2006/relationships/image" Target="../media/image13.tif"/><Relationship Id="rId13" Type="http://schemas.openxmlformats.org/officeDocument/2006/relationships/image" Target="../media/image1.gif"/><Relationship Id="rId14" Type="http://schemas.openxmlformats.org/officeDocument/2006/relationships/image" Target="../media/image28.png"/></Relationships>

</file>

<file path=ppt/slides/_rels/slide18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png"/></Relationships>

</file>

<file path=ppt/slides/_rels/slide18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45.png"/></Relationships>

</file>

<file path=ppt/slides/_rels/slide18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Relationships>

</file>

<file path=ppt/slides/_rels/slide18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20.tif"/><Relationship Id="rId4" Type="http://schemas.openxmlformats.org/officeDocument/2006/relationships/image" Target="../media/image21.tif"/></Relationships>

</file>

<file path=ppt/slides/_rels/slide18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Relationship Id="rId3" Type="http://schemas.openxmlformats.org/officeDocument/2006/relationships/image" Target="../media/image23.tif"/><Relationship Id="rId4" Type="http://schemas.openxmlformats.org/officeDocument/2006/relationships/image" Target="../media/image3.jpeg"/><Relationship Id="rId5" Type="http://schemas.openxmlformats.org/officeDocument/2006/relationships/image" Target="../media/image24.tif"/><Relationship Id="rId6" Type="http://schemas.openxmlformats.org/officeDocument/2006/relationships/image" Target="../media/image25.tif"/><Relationship Id="rId7" Type="http://schemas.openxmlformats.org/officeDocument/2006/relationships/image" Target="../media/image26.tif"/><Relationship Id="rId8" Type="http://schemas.openxmlformats.org/officeDocument/2006/relationships/image" Target="../media/image27.tif"/><Relationship Id="rId9" Type="http://schemas.openxmlformats.org/officeDocument/2006/relationships/image" Target="../media/image28.tif"/><Relationship Id="rId10" Type="http://schemas.openxmlformats.org/officeDocument/2006/relationships/image" Target="../media/image29.tif"/><Relationship Id="rId11" Type="http://schemas.openxmlformats.org/officeDocument/2006/relationships/image" Target="../media/image30.tif"/><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31.tif"/><Relationship Id="rId15" Type="http://schemas.openxmlformats.org/officeDocument/2006/relationships/image" Target="../media/image32.tif"/></Relationships>

</file>

<file path=ppt/slides/_rels/slide19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image" Target="../media/image1.gif"/><Relationship Id="rId5" Type="http://schemas.openxmlformats.org/officeDocument/2006/relationships/image" Target="../media/image6.tif"/><Relationship Id="rId6" Type="http://schemas.openxmlformats.org/officeDocument/2006/relationships/image" Target="../media/image7.tif"/><Relationship Id="rId7" Type="http://schemas.openxmlformats.org/officeDocument/2006/relationships/image" Target="../media/image8.tif"/><Relationship Id="rId8" Type="http://schemas.openxmlformats.org/officeDocument/2006/relationships/image" Target="../media/image11.tif"/><Relationship Id="rId9" Type="http://schemas.openxmlformats.org/officeDocument/2006/relationships/image" Target="../media/image12.tif"/><Relationship Id="rId10" Type="http://schemas.openxmlformats.org/officeDocument/2006/relationships/image" Target="../media/image13.tif"/><Relationship Id="rId11" Type="http://schemas.openxmlformats.org/officeDocument/2006/relationships/image" Target="../media/image29.png"/><Relationship Id="rId12" Type="http://schemas.openxmlformats.org/officeDocument/2006/relationships/image" Target="../media/image9.tif"/><Relationship Id="rId13" Type="http://schemas.openxmlformats.org/officeDocument/2006/relationships/image" Target="../media/image10.tif"/><Relationship Id="rId14" Type="http://schemas.openxmlformats.org/officeDocument/2006/relationships/image" Target="../media/image2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tif"/></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Relationships>

</file>

<file path=ppt/slides/_rels/slide9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Relationships>

</file>

<file path=ppt/slides/_rels/slide99.xml.rels><?xml version="1.0" encoding="UTF-8"?>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 name="Rectangle 4"/>
          <p:cNvSpPr txBox="1"/>
          <p:nvPr>
            <p:ph type="title"/>
          </p:nvPr>
        </p:nvSpPr>
        <p:spPr>
          <a:xfrm>
            <a:off x="0" y="1332626"/>
            <a:ext cx="12192000" cy="2559051"/>
          </a:xfrm>
          <a:prstGeom prst="rect">
            <a:avLst/>
          </a:prstGeom>
        </p:spPr>
        <p:txBody>
          <a:bodyPr anchor="ctr"/>
          <a:lstStyle/>
          <a:p>
            <a:pPr>
              <a:lnSpc>
                <a:spcPct val="120000"/>
              </a:lnSpc>
              <a:defRPr sz="4400"/>
            </a:pPr>
            <a:br/>
            <a:r>
              <a:t>Software-Defined Hardware Without Sacrificing Performance</a:t>
            </a:r>
          </a:p>
        </p:txBody>
      </p:sp>
      <p:sp>
        <p:nvSpPr>
          <p:cNvPr id="68" name="Subtitle 6"/>
          <p:cNvSpPr txBox="1"/>
          <p:nvPr>
            <p:ph type="body" sz="quarter" idx="1"/>
          </p:nvPr>
        </p:nvSpPr>
        <p:spPr>
          <a:xfrm>
            <a:off x="0" y="3891677"/>
            <a:ext cx="12192000" cy="527925"/>
          </a:xfrm>
          <a:prstGeom prst="rect">
            <a:avLst/>
          </a:prstGeom>
        </p:spPr>
        <p:txBody>
          <a:bodyPr/>
          <a:lstStyle/>
          <a:p>
            <a:pPr defTabSz="365760">
              <a:spcBef>
                <a:spcPts val="200"/>
              </a:spcBef>
              <a:defRPr b="1" sz="1040">
                <a:solidFill>
                  <a:srgbClr val="272727"/>
                </a:solidFill>
                <a:latin typeface="Verdana"/>
                <a:ea typeface="Verdana"/>
                <a:cs typeface="Verdana"/>
                <a:sym typeface="Verdana"/>
              </a:defRPr>
            </a:pPr>
            <a:r>
              <a:t>Matthew Feldman</a:t>
            </a:r>
          </a:p>
          <a:p>
            <a:pPr defTabSz="365760">
              <a:spcBef>
                <a:spcPts val="200"/>
              </a:spcBef>
              <a:defRPr b="1" sz="720">
                <a:solidFill>
                  <a:srgbClr val="272727"/>
                </a:solidFill>
                <a:latin typeface="Verdana"/>
                <a:ea typeface="Verdana"/>
                <a:cs typeface="Verdana"/>
                <a:sym typeface="Verdana"/>
              </a:defRPr>
            </a:pPr>
          </a:p>
          <a:p>
            <a:pPr defTabSz="365760">
              <a:spcBef>
                <a:spcPts val="200"/>
              </a:spcBef>
              <a:defRPr b="1" sz="720">
                <a:solidFill>
                  <a:srgbClr val="272727"/>
                </a:solidFill>
                <a:latin typeface="Verdana"/>
                <a:ea typeface="Verdana"/>
                <a:cs typeface="Verdana"/>
                <a:sym typeface="Verdana"/>
              </a:defRPr>
            </a:pPr>
          </a:p>
          <a:p>
            <a:pPr defTabSz="365760">
              <a:spcBef>
                <a:spcPts val="100"/>
              </a:spcBef>
              <a:defRPr b="1" sz="720">
                <a:solidFill>
                  <a:srgbClr val="272727"/>
                </a:solidFill>
                <a:latin typeface="Verdana"/>
                <a:ea typeface="Verdana"/>
                <a:cs typeface="Verdana"/>
                <a:sym typeface="Verdana"/>
              </a:defRPr>
            </a:pPr>
            <a:r>
              <a:t>Department of Electrical Engineering</a:t>
            </a:r>
          </a:p>
          <a:p>
            <a:pPr defTabSz="365760">
              <a:spcBef>
                <a:spcPts val="100"/>
              </a:spcBef>
              <a:defRPr b="1" sz="720">
                <a:solidFill>
                  <a:srgbClr val="272727"/>
                </a:solidFill>
                <a:latin typeface="Verdana"/>
                <a:ea typeface="Verdana"/>
                <a:cs typeface="Verdana"/>
                <a:sym typeface="Verdana"/>
              </a:defRPr>
            </a:pPr>
            <a:r>
              <a:t>PhD Dissertation Defense</a:t>
            </a:r>
          </a:p>
          <a:p>
            <a:pPr defTabSz="365760">
              <a:spcBef>
                <a:spcPts val="100"/>
              </a:spcBef>
              <a:defRPr b="1" sz="720">
                <a:solidFill>
                  <a:srgbClr val="272727"/>
                </a:solidFill>
                <a:latin typeface="Verdana"/>
                <a:ea typeface="Verdana"/>
                <a:cs typeface="Verdana"/>
                <a:sym typeface="Verdana"/>
              </a:defRPr>
            </a:pPr>
            <a:r>
              <a:t>June 14, 2018</a:t>
            </a:r>
          </a:p>
        </p:txBody>
      </p:sp>
      <p:grpSp>
        <p:nvGrpSpPr>
          <p:cNvPr id="73" name="Group 2"/>
          <p:cNvGrpSpPr/>
          <p:nvPr/>
        </p:nvGrpSpPr>
        <p:grpSpPr>
          <a:xfrm>
            <a:off x="380999" y="159484"/>
            <a:ext cx="3200401" cy="685801"/>
            <a:chOff x="0" y="0"/>
            <a:chExt cx="3200400" cy="685800"/>
          </a:xfrm>
        </p:grpSpPr>
        <p:sp>
          <p:nvSpPr>
            <p:cNvPr id="69" name="Rectangle 1"/>
            <p:cNvSpPr/>
            <p:nvPr/>
          </p:nvSpPr>
          <p:spPr>
            <a:xfrm>
              <a:off x="0" y="0"/>
              <a:ext cx="3200400" cy="685800"/>
            </a:xfrm>
            <a:prstGeom prst="rect">
              <a:avLst/>
            </a:prstGeom>
            <a:solidFill>
              <a:srgbClr val="FFFFFF"/>
            </a:solidFill>
            <a:ln w="9525" cap="flat">
              <a:solidFill>
                <a:srgbClr val="FFFFFF"/>
              </a:solidFill>
              <a:prstDash val="solid"/>
              <a:round/>
            </a:ln>
            <a:effectLst/>
          </p:spPr>
          <p:txBody>
            <a:bodyPr wrap="square" lIns="45719" tIns="45719" rIns="45719" bIns="45719" numCol="1" anchor="t">
              <a:noAutofit/>
            </a:bodyPr>
            <a:lstStyle/>
            <a:p>
              <a:pPr>
                <a:defRPr>
                  <a:latin typeface="Arial"/>
                  <a:ea typeface="Arial"/>
                  <a:cs typeface="Arial"/>
                  <a:sym typeface="Arial"/>
                </a:defRPr>
              </a:pPr>
            </a:p>
          </p:txBody>
        </p:sp>
        <p:grpSp>
          <p:nvGrpSpPr>
            <p:cNvPr id="72" name="Picture 4"/>
            <p:cNvGrpSpPr/>
            <p:nvPr/>
          </p:nvGrpSpPr>
          <p:grpSpPr>
            <a:xfrm>
              <a:off x="-1" y="76200"/>
              <a:ext cx="3154796" cy="609600"/>
              <a:chOff x="0" y="0"/>
              <a:chExt cx="3154794" cy="609600"/>
            </a:xfrm>
          </p:grpSpPr>
          <p:sp>
            <p:nvSpPr>
              <p:cNvPr id="70" name="Rectangle"/>
              <p:cNvSpPr/>
              <p:nvPr/>
            </p:nvSpPr>
            <p:spPr>
              <a:xfrm>
                <a:off x="0" y="0"/>
                <a:ext cx="3154795" cy="609600"/>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pic>
            <p:nvPicPr>
              <p:cNvPr id="71" name="image1.png" descr="image1.png"/>
              <p:cNvPicPr>
                <a:picLocks noChangeAspect="1"/>
              </p:cNvPicPr>
              <p:nvPr/>
            </p:nvPicPr>
            <p:blipFill>
              <a:blip r:embed="rId2">
                <a:extLst/>
              </a:blip>
              <a:stretch>
                <a:fillRect/>
              </a:stretch>
            </p:blipFill>
            <p:spPr>
              <a:xfrm>
                <a:off x="0" y="0"/>
                <a:ext cx="3154795" cy="609600"/>
              </a:xfrm>
              <a:prstGeom prst="rect">
                <a:avLst/>
              </a:prstGeom>
              <a:ln w="12700" cap="flat">
                <a:noFill/>
                <a:miter lim="400000"/>
              </a:ln>
              <a:effectLst/>
            </p:spPr>
          </p:pic>
        </p:grpSp>
      </p:grpSp>
      <p:pic>
        <p:nvPicPr>
          <p:cNvPr id="74" name="Picture 8" descr="Picture 8"/>
          <p:cNvPicPr>
            <a:picLocks noChangeAspect="1"/>
          </p:cNvPicPr>
          <p:nvPr/>
        </p:nvPicPr>
        <p:blipFill>
          <a:blip r:embed="rId3">
            <a:extLst/>
          </a:blip>
          <a:stretch>
            <a:fillRect/>
          </a:stretch>
        </p:blipFill>
        <p:spPr>
          <a:xfrm>
            <a:off x="10515403" y="105946"/>
            <a:ext cx="1295598" cy="1494256"/>
          </a:xfrm>
          <a:prstGeom prst="rect">
            <a:avLst/>
          </a:prstGeom>
          <a:ln w="12700">
            <a:miter lim="400000"/>
          </a:ln>
        </p:spPr>
      </p:pic>
      <p:grpSp>
        <p:nvGrpSpPr>
          <p:cNvPr id="77" name="Rectangle 3"/>
          <p:cNvGrpSpPr/>
          <p:nvPr/>
        </p:nvGrpSpPr>
        <p:grpSpPr>
          <a:xfrm>
            <a:off x="8760268" y="5965680"/>
            <a:ext cx="3998344" cy="604124"/>
            <a:chOff x="0" y="0"/>
            <a:chExt cx="3998343" cy="604123"/>
          </a:xfrm>
        </p:grpSpPr>
        <p:sp>
          <p:nvSpPr>
            <p:cNvPr id="75" name="Rectangle"/>
            <p:cNvSpPr/>
            <p:nvPr/>
          </p:nvSpPr>
          <p:spPr>
            <a:xfrm>
              <a:off x="0" y="0"/>
              <a:ext cx="3998344" cy="604124"/>
            </a:xfrm>
            <a:prstGeom prst="rect">
              <a:avLst/>
            </a:prstGeom>
            <a:solidFill>
              <a:srgbClr val="FFFFFF"/>
            </a:solidFill>
            <a:ln w="12700" cap="flat">
              <a:noFill/>
              <a:miter lim="400000"/>
            </a:ln>
            <a:effectLst/>
          </p:spPr>
          <p:txBody>
            <a:bodyPr wrap="square" lIns="45719" tIns="45719" rIns="45719" bIns="45719" numCol="1" anchor="t">
              <a:noAutofit/>
            </a:bodyPr>
            <a:lstStyle/>
            <a:p>
              <a:pPr>
                <a:defRPr u="sng">
                  <a:solidFill>
                    <a:srgbClr val="0070C0"/>
                  </a:solidFill>
                  <a:latin typeface="Consolas"/>
                  <a:ea typeface="Consolas"/>
                  <a:cs typeface="Consolas"/>
                  <a:sym typeface="Consolas"/>
                </a:defRPr>
              </a:pPr>
            </a:p>
          </p:txBody>
        </p:sp>
        <p:sp>
          <p:nvSpPr>
            <p:cNvPr id="76" name="Slides: https://tinyurl.com/yafqu5km"/>
            <p:cNvSpPr/>
            <p:nvPr/>
          </p:nvSpPr>
          <p:spPr>
            <a:xfrm>
              <a:off x="45719" y="0"/>
              <a:ext cx="3906905" cy="0"/>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a:latin typeface="Gill Sans MT"/>
                  <a:ea typeface="Gill Sans MT"/>
                  <a:cs typeface="Gill Sans MT"/>
                  <a:sym typeface="Gill Sans MT"/>
                </a:defRPr>
              </a:pPr>
              <a:r>
                <a:t>Slides:</a:t>
              </a:r>
              <a:br/>
              <a:r>
                <a:rPr u="sng">
                  <a:solidFill>
                    <a:srgbClr val="FF9900"/>
                  </a:solidFill>
                  <a:uFill>
                    <a:solidFill>
                      <a:srgbClr val="FF9900"/>
                    </a:solidFill>
                  </a:uFill>
                  <a:hlinkClick r:id="rId4" invalidUrl="" action="" tgtFrame="" tooltip="" history="1" highlightClick="0" endSnd="0"/>
                </a:rPr>
                <a:t>https://tinyurl.com/yafqu5km</a:t>
              </a:r>
              <a:r>
                <a:t> </a:t>
              </a:r>
            </a:p>
          </p:txBody>
        </p:sp>
      </p:grpSp>
      <p:sp>
        <p:nvSpPr>
          <p:cNvPr id="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79" name="Image" descr="Image"/>
          <p:cNvPicPr>
            <a:picLocks noChangeAspect="1"/>
          </p:cNvPicPr>
          <p:nvPr/>
        </p:nvPicPr>
        <p:blipFill>
          <a:blip r:embed="rId5">
            <a:extLst/>
          </a:blip>
          <a:stretch>
            <a:fillRect/>
          </a:stretch>
        </p:blipFill>
        <p:spPr>
          <a:xfrm>
            <a:off x="10480584" y="4891633"/>
            <a:ext cx="1365235" cy="1365234"/>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3" name="Hardware will have a big role in the near future"/>
          <p:cNvSpPr txBox="1"/>
          <p:nvPr>
            <p:ph type="title"/>
          </p:nvPr>
        </p:nvSpPr>
        <p:spPr>
          <a:prstGeom prst="rect">
            <a:avLst/>
          </a:prstGeom>
        </p:spPr>
        <p:txBody>
          <a:bodyPr/>
          <a:lstStyle>
            <a:lvl1pPr defTabSz="822959">
              <a:defRPr sz="3239"/>
            </a:lvl1pPr>
          </a:lstStyle>
          <a:p>
            <a:pPr/>
            <a:r>
              <a:t>Hardware will have a big role in the near future</a:t>
            </a:r>
          </a:p>
        </p:txBody>
      </p:sp>
      <p:sp>
        <p:nvSpPr>
          <p:cNvPr id="344" name="Straight Connector 60"/>
          <p:cNvSpPr/>
          <p:nvPr/>
        </p:nvSpPr>
        <p:spPr>
          <a:xfrm flipH="1">
            <a:off x="6324599" y="2006331"/>
            <a:ext cx="1" cy="3671399"/>
          </a:xfrm>
          <a:prstGeom prst="line">
            <a:avLst/>
          </a:prstGeom>
          <a:gradFill>
            <a:gsLst>
              <a:gs pos="0">
                <a:srgbClr val="4D4D4D"/>
              </a:gs>
              <a:gs pos="50000">
                <a:srgbClr val="FFFFFF"/>
              </a:gs>
              <a:gs pos="100000">
                <a:srgbClr val="4D4D4D"/>
              </a:gs>
            </a:gsLst>
            <a:lin ang="18900000"/>
          </a:gradFill>
          <a:ln w="38100">
            <a:solidFill>
              <a:srgbClr val="A6A6A6"/>
            </a:solidFill>
            <a:prstDash val="dash"/>
          </a:ln>
        </p:spPr>
        <p:txBody>
          <a:bodyPr lIns="45719" rIns="45719"/>
          <a:lstStyle/>
          <a:p>
            <a:pPr/>
          </a:p>
        </p:txBody>
      </p:sp>
      <p:sp>
        <p:nvSpPr>
          <p:cNvPr id="345" name="Straight Connector 57"/>
          <p:cNvSpPr/>
          <p:nvPr/>
        </p:nvSpPr>
        <p:spPr>
          <a:xfrm flipH="1">
            <a:off x="3962399" y="2006331"/>
            <a:ext cx="1" cy="3671399"/>
          </a:xfrm>
          <a:prstGeom prst="line">
            <a:avLst/>
          </a:prstGeom>
          <a:gradFill>
            <a:gsLst>
              <a:gs pos="0">
                <a:srgbClr val="4D4D4D"/>
              </a:gs>
              <a:gs pos="50000">
                <a:srgbClr val="FFFFFF"/>
              </a:gs>
              <a:gs pos="100000">
                <a:srgbClr val="4D4D4D"/>
              </a:gs>
            </a:gsLst>
            <a:lin ang="18900000"/>
          </a:gradFill>
          <a:ln w="38100">
            <a:solidFill>
              <a:srgbClr val="A6A6A6"/>
            </a:solidFill>
            <a:prstDash val="dash"/>
          </a:ln>
        </p:spPr>
        <p:txBody>
          <a:bodyPr lIns="45719" rIns="45719"/>
          <a:lstStyle/>
          <a:p>
            <a:pPr/>
          </a:p>
        </p:txBody>
      </p:sp>
      <p:sp>
        <p:nvSpPr>
          <p:cNvPr id="346" name="Rectangle 22"/>
          <p:cNvSpPr/>
          <p:nvPr/>
        </p:nvSpPr>
        <p:spPr>
          <a:xfrm>
            <a:off x="2133600" y="1981200"/>
            <a:ext cx="6547702" cy="3701980"/>
          </a:xfrm>
          <a:prstGeom prst="rect">
            <a:avLst/>
          </a:prstGeom>
          <a:ln w="28575">
            <a:solidFill>
              <a:srgbClr val="272727"/>
            </a:solidFill>
          </a:ln>
        </p:spPr>
        <p:txBody>
          <a:bodyPr lIns="45719" rIns="45719"/>
          <a:lstStyle/>
          <a:p>
            <a:pPr>
              <a:defRPr>
                <a:latin typeface="Arial"/>
                <a:ea typeface="Arial"/>
                <a:cs typeface="Arial"/>
                <a:sym typeface="Arial"/>
              </a:defRPr>
            </a:pPr>
          </a:p>
        </p:txBody>
      </p:sp>
      <p:sp>
        <p:nvSpPr>
          <p:cNvPr id="347" name="Rectangle 23"/>
          <p:cNvSpPr/>
          <p:nvPr/>
        </p:nvSpPr>
        <p:spPr>
          <a:xfrm>
            <a:off x="1120828" y="2759424"/>
            <a:ext cx="558057" cy="1850606"/>
          </a:xfrm>
          <a:prstGeom prst="rect">
            <a:avLst/>
          </a:prstGeom>
          <a:solidFill>
            <a:srgbClr val="FFFFFF"/>
          </a:solidFill>
          <a:ln w="12700">
            <a:miter lim="400000"/>
          </a:ln>
        </p:spPr>
        <p:txBody>
          <a:bodyPr lIns="45719" rIns="45719"/>
          <a:lstStyle/>
          <a:p>
            <a:pPr>
              <a:defRPr>
                <a:latin typeface="Arial"/>
                <a:ea typeface="Arial"/>
                <a:cs typeface="Arial"/>
                <a:sym typeface="Arial"/>
              </a:defRPr>
            </a:pPr>
          </a:p>
        </p:txBody>
      </p:sp>
      <p:sp>
        <p:nvSpPr>
          <p:cNvPr id="348" name="TextBox 25"/>
          <p:cNvSpPr txBox="1"/>
          <p:nvPr/>
        </p:nvSpPr>
        <p:spPr>
          <a:xfrm>
            <a:off x="1139682" y="1837054"/>
            <a:ext cx="970351" cy="31339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600">
                <a:solidFill>
                  <a:srgbClr val="272727"/>
                </a:solidFill>
                <a:latin typeface="Arial"/>
                <a:ea typeface="Arial"/>
                <a:cs typeface="Arial"/>
                <a:sym typeface="Arial"/>
              </a:defRPr>
            </a:lvl1pPr>
          </a:lstStyle>
          <a:p>
            <a:pPr/>
            <a:r>
              <a:t>10,000</a:t>
            </a:r>
          </a:p>
        </p:txBody>
      </p:sp>
      <p:sp>
        <p:nvSpPr>
          <p:cNvPr id="349" name="TextBox 26"/>
          <p:cNvSpPr txBox="1"/>
          <p:nvPr/>
        </p:nvSpPr>
        <p:spPr>
          <a:xfrm>
            <a:off x="1135754" y="2571100"/>
            <a:ext cx="970351" cy="31339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600">
                <a:solidFill>
                  <a:srgbClr val="272727"/>
                </a:solidFill>
                <a:latin typeface="Arial"/>
                <a:ea typeface="Arial"/>
                <a:cs typeface="Arial"/>
                <a:sym typeface="Arial"/>
              </a:defRPr>
            </a:lvl1pPr>
          </a:lstStyle>
          <a:p>
            <a:pPr/>
            <a:r>
              <a:t>1,000</a:t>
            </a:r>
          </a:p>
        </p:txBody>
      </p:sp>
      <p:sp>
        <p:nvSpPr>
          <p:cNvPr id="350" name="TextBox 27"/>
          <p:cNvSpPr txBox="1"/>
          <p:nvPr/>
        </p:nvSpPr>
        <p:spPr>
          <a:xfrm>
            <a:off x="1135754" y="3304385"/>
            <a:ext cx="970351" cy="31339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600">
                <a:solidFill>
                  <a:srgbClr val="272727"/>
                </a:solidFill>
                <a:latin typeface="Arial"/>
                <a:ea typeface="Arial"/>
                <a:cs typeface="Arial"/>
                <a:sym typeface="Arial"/>
              </a:defRPr>
            </a:lvl1pPr>
          </a:lstStyle>
          <a:p>
            <a:pPr/>
            <a:r>
              <a:t>100</a:t>
            </a:r>
          </a:p>
        </p:txBody>
      </p:sp>
      <p:sp>
        <p:nvSpPr>
          <p:cNvPr id="351" name="TextBox 28"/>
          <p:cNvSpPr txBox="1"/>
          <p:nvPr/>
        </p:nvSpPr>
        <p:spPr>
          <a:xfrm>
            <a:off x="1136540" y="4037672"/>
            <a:ext cx="970351" cy="31339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600">
                <a:solidFill>
                  <a:srgbClr val="272727"/>
                </a:solidFill>
                <a:latin typeface="Arial"/>
                <a:ea typeface="Arial"/>
                <a:cs typeface="Arial"/>
                <a:sym typeface="Arial"/>
              </a:defRPr>
            </a:lvl1pPr>
          </a:lstStyle>
          <a:p>
            <a:pPr/>
            <a:r>
              <a:t>10</a:t>
            </a:r>
          </a:p>
        </p:txBody>
      </p:sp>
      <p:sp>
        <p:nvSpPr>
          <p:cNvPr id="352" name="TextBox 29"/>
          <p:cNvSpPr txBox="1"/>
          <p:nvPr/>
        </p:nvSpPr>
        <p:spPr>
          <a:xfrm>
            <a:off x="1137326" y="4738208"/>
            <a:ext cx="970351" cy="31339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600">
                <a:solidFill>
                  <a:srgbClr val="272727"/>
                </a:solidFill>
                <a:latin typeface="Arial"/>
                <a:ea typeface="Arial"/>
                <a:cs typeface="Arial"/>
                <a:sym typeface="Arial"/>
              </a:defRPr>
            </a:lvl1pPr>
          </a:lstStyle>
          <a:p>
            <a:pPr/>
            <a:r>
              <a:t>1</a:t>
            </a:r>
          </a:p>
        </p:txBody>
      </p:sp>
      <p:sp>
        <p:nvSpPr>
          <p:cNvPr id="353" name="Straight Connector 30"/>
          <p:cNvSpPr/>
          <p:nvPr/>
        </p:nvSpPr>
        <p:spPr>
          <a:xfrm>
            <a:off x="2143026" y="2743200"/>
            <a:ext cx="6538278" cy="0"/>
          </a:xfrm>
          <a:prstGeom prst="line">
            <a:avLst/>
          </a:prstGeom>
          <a:gradFill>
            <a:gsLst>
              <a:gs pos="0">
                <a:srgbClr val="4D4D4D"/>
              </a:gs>
              <a:gs pos="50000">
                <a:srgbClr val="FFFFFF"/>
              </a:gs>
              <a:gs pos="100000">
                <a:srgbClr val="4D4D4D"/>
              </a:gs>
            </a:gsLst>
            <a:lin ang="18900000"/>
          </a:gradFill>
          <a:ln w="19050">
            <a:solidFill>
              <a:srgbClr val="E1E1E1"/>
            </a:solidFill>
          </a:ln>
        </p:spPr>
        <p:txBody>
          <a:bodyPr lIns="45719" rIns="45719"/>
          <a:lstStyle/>
          <a:p>
            <a:pPr/>
          </a:p>
        </p:txBody>
      </p:sp>
      <p:sp>
        <p:nvSpPr>
          <p:cNvPr id="354" name="Straight Connector 32"/>
          <p:cNvSpPr/>
          <p:nvPr/>
        </p:nvSpPr>
        <p:spPr>
          <a:xfrm>
            <a:off x="2143026" y="3475482"/>
            <a:ext cx="6538278" cy="1"/>
          </a:xfrm>
          <a:prstGeom prst="line">
            <a:avLst/>
          </a:prstGeom>
          <a:gradFill>
            <a:gsLst>
              <a:gs pos="0">
                <a:srgbClr val="4D4D4D"/>
              </a:gs>
              <a:gs pos="50000">
                <a:srgbClr val="FFFFFF"/>
              </a:gs>
              <a:gs pos="100000">
                <a:srgbClr val="4D4D4D"/>
              </a:gs>
            </a:gsLst>
            <a:lin ang="18900000"/>
          </a:gradFill>
          <a:ln w="19050">
            <a:solidFill>
              <a:srgbClr val="E1E1E1"/>
            </a:solidFill>
          </a:ln>
        </p:spPr>
        <p:txBody>
          <a:bodyPr lIns="45719" rIns="45719"/>
          <a:lstStyle/>
          <a:p>
            <a:pPr/>
          </a:p>
        </p:txBody>
      </p:sp>
      <p:sp>
        <p:nvSpPr>
          <p:cNvPr id="355" name="Straight Connector 33"/>
          <p:cNvSpPr/>
          <p:nvPr/>
        </p:nvSpPr>
        <p:spPr>
          <a:xfrm>
            <a:off x="2143026" y="4209853"/>
            <a:ext cx="6538278" cy="1"/>
          </a:xfrm>
          <a:prstGeom prst="line">
            <a:avLst/>
          </a:prstGeom>
          <a:gradFill>
            <a:gsLst>
              <a:gs pos="0">
                <a:srgbClr val="4D4D4D"/>
              </a:gs>
              <a:gs pos="50000">
                <a:srgbClr val="FFFFFF"/>
              </a:gs>
              <a:gs pos="100000">
                <a:srgbClr val="4D4D4D"/>
              </a:gs>
            </a:gsLst>
            <a:lin ang="18900000"/>
          </a:gradFill>
          <a:ln w="19050">
            <a:solidFill>
              <a:srgbClr val="E1E1E1"/>
            </a:solidFill>
          </a:ln>
        </p:spPr>
        <p:txBody>
          <a:bodyPr lIns="45719" rIns="45719"/>
          <a:lstStyle/>
          <a:p>
            <a:pPr/>
          </a:p>
        </p:txBody>
      </p:sp>
      <p:sp>
        <p:nvSpPr>
          <p:cNvPr id="356" name="Straight Connector 34"/>
          <p:cNvSpPr/>
          <p:nvPr/>
        </p:nvSpPr>
        <p:spPr>
          <a:xfrm>
            <a:off x="2150096" y="4943573"/>
            <a:ext cx="6538277" cy="1"/>
          </a:xfrm>
          <a:prstGeom prst="line">
            <a:avLst/>
          </a:prstGeom>
          <a:gradFill>
            <a:gsLst>
              <a:gs pos="0">
                <a:srgbClr val="4D4D4D"/>
              </a:gs>
              <a:gs pos="50000">
                <a:srgbClr val="FFFFFF"/>
              </a:gs>
              <a:gs pos="100000">
                <a:srgbClr val="4D4D4D"/>
              </a:gs>
            </a:gsLst>
            <a:lin ang="18900000"/>
          </a:gradFill>
          <a:ln w="19050">
            <a:solidFill>
              <a:srgbClr val="E1E1E1"/>
            </a:solidFill>
          </a:ln>
        </p:spPr>
        <p:txBody>
          <a:bodyPr lIns="45719" rIns="45719"/>
          <a:lstStyle/>
          <a:p>
            <a:pPr/>
          </a:p>
        </p:txBody>
      </p:sp>
      <p:sp>
        <p:nvSpPr>
          <p:cNvPr id="357" name="TextBox 35"/>
          <p:cNvSpPr txBox="1"/>
          <p:nvPr/>
        </p:nvSpPr>
        <p:spPr>
          <a:xfrm>
            <a:off x="1135842" y="5449368"/>
            <a:ext cx="970351" cy="31339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spAutoFit/>
          </a:bodyPr>
          <a:lstStyle>
            <a:lvl1pPr algn="r">
              <a:defRPr sz="1600">
                <a:solidFill>
                  <a:srgbClr val="272727"/>
                </a:solidFill>
                <a:latin typeface="Arial"/>
                <a:ea typeface="Arial"/>
                <a:cs typeface="Arial"/>
                <a:sym typeface="Arial"/>
              </a:defRPr>
            </a:lvl1pPr>
          </a:lstStyle>
          <a:p>
            <a:pPr/>
            <a:r>
              <a:t>0.1</a:t>
            </a:r>
          </a:p>
        </p:txBody>
      </p:sp>
      <p:sp>
        <p:nvSpPr>
          <p:cNvPr id="358" name="TextBox 24"/>
          <p:cNvSpPr txBox="1"/>
          <p:nvPr/>
        </p:nvSpPr>
        <p:spPr>
          <a:xfrm rot="16200000">
            <a:off x="-474894" y="3670041"/>
            <a:ext cx="3610542"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272727"/>
                </a:solidFill>
                <a:latin typeface="Arial"/>
                <a:ea typeface="Arial"/>
                <a:cs typeface="Arial"/>
                <a:sym typeface="Arial"/>
              </a:defRPr>
            </a:lvl1pPr>
          </a:lstStyle>
          <a:p>
            <a:pPr/>
            <a:r>
              <a:t>Energy Efficiency (MOPS/mW)</a:t>
            </a:r>
          </a:p>
        </p:txBody>
      </p:sp>
      <p:sp>
        <p:nvSpPr>
          <p:cNvPr id="359" name="TextBox 36"/>
          <p:cNvSpPr txBox="1"/>
          <p:nvPr/>
        </p:nvSpPr>
        <p:spPr>
          <a:xfrm>
            <a:off x="2178621" y="5677729"/>
            <a:ext cx="1795264"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272727"/>
                </a:solidFill>
                <a:latin typeface="Arial"/>
                <a:ea typeface="Arial"/>
                <a:cs typeface="Arial"/>
                <a:sym typeface="Arial"/>
              </a:defRPr>
            </a:lvl1pPr>
          </a:lstStyle>
          <a:p>
            <a:pPr/>
            <a:r>
              <a:t>Not programmable</a:t>
            </a:r>
          </a:p>
        </p:txBody>
      </p:sp>
      <p:sp>
        <p:nvSpPr>
          <p:cNvPr id="360" name="TextBox 37"/>
          <p:cNvSpPr txBox="1"/>
          <p:nvPr/>
        </p:nvSpPr>
        <p:spPr>
          <a:xfrm>
            <a:off x="4185080" y="5677729"/>
            <a:ext cx="1953766" cy="28882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272727"/>
                </a:solidFill>
                <a:latin typeface="Arial"/>
                <a:ea typeface="Arial"/>
                <a:cs typeface="Arial"/>
                <a:sym typeface="Arial"/>
              </a:defRPr>
            </a:lvl1pPr>
          </a:lstStyle>
          <a:p>
            <a:pPr/>
            <a:r>
              <a:t>Less programmable</a:t>
            </a:r>
          </a:p>
        </p:txBody>
      </p:sp>
      <p:sp>
        <p:nvSpPr>
          <p:cNvPr id="361" name="TextBox 38"/>
          <p:cNvSpPr txBox="1"/>
          <p:nvPr/>
        </p:nvSpPr>
        <p:spPr>
          <a:xfrm>
            <a:off x="6554144" y="5683179"/>
            <a:ext cx="2056301" cy="288825"/>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400">
                <a:solidFill>
                  <a:srgbClr val="272727"/>
                </a:solidFill>
                <a:latin typeface="Arial"/>
                <a:ea typeface="Arial"/>
                <a:cs typeface="Arial"/>
                <a:sym typeface="Arial"/>
              </a:defRPr>
            </a:lvl1pPr>
          </a:lstStyle>
          <a:p>
            <a:pPr/>
            <a:r>
              <a:t>More programmable</a:t>
            </a:r>
          </a:p>
        </p:txBody>
      </p:sp>
      <p:sp>
        <p:nvSpPr>
          <p:cNvPr id="362" name="TextBox 39"/>
          <p:cNvSpPr txBox="1"/>
          <p:nvPr/>
        </p:nvSpPr>
        <p:spPr>
          <a:xfrm>
            <a:off x="4331382" y="6016283"/>
            <a:ext cx="1661161" cy="31339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1600">
                <a:solidFill>
                  <a:srgbClr val="272727"/>
                </a:solidFill>
                <a:latin typeface="Arial"/>
                <a:ea typeface="Arial"/>
                <a:cs typeface="Arial"/>
                <a:sym typeface="Arial"/>
              </a:defRPr>
            </a:lvl1pPr>
          </a:lstStyle>
          <a:p>
            <a:pPr/>
            <a:r>
              <a:t>Programmability</a:t>
            </a:r>
          </a:p>
        </p:txBody>
      </p:sp>
      <p:grpSp>
        <p:nvGrpSpPr>
          <p:cNvPr id="365" name="Rectangle: Rounded Corners 40"/>
          <p:cNvGrpSpPr/>
          <p:nvPr/>
        </p:nvGrpSpPr>
        <p:grpSpPr>
          <a:xfrm>
            <a:off x="2242223" y="2175609"/>
            <a:ext cx="1897136" cy="786763"/>
            <a:chOff x="0" y="0"/>
            <a:chExt cx="1897134" cy="786762"/>
          </a:xfrm>
        </p:grpSpPr>
        <p:sp>
          <p:nvSpPr>
            <p:cNvPr id="363" name="Rounded Rectangle"/>
            <p:cNvSpPr/>
            <p:nvPr/>
          </p:nvSpPr>
          <p:spPr>
            <a:xfrm>
              <a:off x="0" y="0"/>
              <a:ext cx="1897135" cy="786763"/>
            </a:xfrm>
            <a:prstGeom prst="roundRect">
              <a:avLst>
                <a:gd name="adj" fmla="val 16667"/>
              </a:avLst>
            </a:prstGeom>
            <a:solidFill>
              <a:srgbClr val="00B0F0"/>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64" name="Dedicated…"/>
            <p:cNvSpPr txBox="1"/>
            <p:nvPr/>
          </p:nvSpPr>
          <p:spPr>
            <a:xfrm>
              <a:off x="84126" y="84700"/>
              <a:ext cx="1728883" cy="6173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FFFFFF"/>
                  </a:solidFill>
                  <a:latin typeface="Arial"/>
                  <a:ea typeface="Arial"/>
                  <a:cs typeface="Arial"/>
                  <a:sym typeface="Arial"/>
                </a:defRPr>
              </a:pPr>
              <a:r>
                <a:t>Dedicated</a:t>
              </a:r>
            </a:p>
            <a:p>
              <a:pPr algn="ctr">
                <a:defRPr>
                  <a:solidFill>
                    <a:srgbClr val="FFFFFF"/>
                  </a:solidFill>
                  <a:latin typeface="Arial"/>
                  <a:ea typeface="Arial"/>
                  <a:cs typeface="Arial"/>
                  <a:sym typeface="Arial"/>
                </a:defRPr>
              </a:pPr>
              <a:r>
                <a:t>ASIC</a:t>
              </a:r>
            </a:p>
          </p:txBody>
        </p:sp>
      </p:grpSp>
      <p:grpSp>
        <p:nvGrpSpPr>
          <p:cNvPr id="368" name="Rectangle: Rounded Corners 53"/>
          <p:cNvGrpSpPr/>
          <p:nvPr/>
        </p:nvGrpSpPr>
        <p:grpSpPr>
          <a:xfrm>
            <a:off x="7423825" y="4069951"/>
            <a:ext cx="1093345" cy="1006807"/>
            <a:chOff x="0" y="0"/>
            <a:chExt cx="1093344" cy="1006805"/>
          </a:xfrm>
        </p:grpSpPr>
        <p:sp>
          <p:nvSpPr>
            <p:cNvPr id="366" name="Rounded Rectangle"/>
            <p:cNvSpPr/>
            <p:nvPr/>
          </p:nvSpPr>
          <p:spPr>
            <a:xfrm>
              <a:off x="0" y="0"/>
              <a:ext cx="1093345" cy="1006806"/>
            </a:xfrm>
            <a:prstGeom prst="roundRect">
              <a:avLst>
                <a:gd name="adj" fmla="val 16667"/>
              </a:avLst>
            </a:prstGeom>
            <a:solidFill>
              <a:srgbClr val="008000"/>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67" name="CPU"/>
            <p:cNvSpPr txBox="1"/>
            <p:nvPr/>
          </p:nvSpPr>
          <p:spPr>
            <a:xfrm>
              <a:off x="94868" y="328072"/>
              <a:ext cx="903609"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latin typeface="Arial"/>
                  <a:ea typeface="Arial"/>
                  <a:cs typeface="Arial"/>
                  <a:sym typeface="Arial"/>
                </a:defRPr>
              </a:lvl1pPr>
            </a:lstStyle>
            <a:p>
              <a:pPr/>
              <a:r>
                <a:t>CPU</a:t>
              </a:r>
            </a:p>
          </p:txBody>
        </p:sp>
      </p:grpSp>
      <p:grpSp>
        <p:nvGrpSpPr>
          <p:cNvPr id="371" name="Rectangle: Rounded Corners 64"/>
          <p:cNvGrpSpPr/>
          <p:nvPr/>
        </p:nvGrpSpPr>
        <p:grpSpPr>
          <a:xfrm>
            <a:off x="8915400" y="3056624"/>
            <a:ext cx="2418163" cy="443516"/>
            <a:chOff x="0" y="0"/>
            <a:chExt cx="2418162" cy="443514"/>
          </a:xfrm>
        </p:grpSpPr>
        <p:sp>
          <p:nvSpPr>
            <p:cNvPr id="369" name="Rounded Rectangle"/>
            <p:cNvSpPr/>
            <p:nvPr/>
          </p:nvSpPr>
          <p:spPr>
            <a:xfrm>
              <a:off x="0" y="0"/>
              <a:ext cx="2418163" cy="443515"/>
            </a:xfrm>
            <a:prstGeom prst="roundRect">
              <a:avLst>
                <a:gd name="adj" fmla="val 16667"/>
              </a:avLst>
            </a:prstGeom>
            <a:solidFill>
              <a:srgbClr val="0070C0"/>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70" name="Reconfigurable"/>
            <p:cNvSpPr txBox="1"/>
            <p:nvPr/>
          </p:nvSpPr>
          <p:spPr>
            <a:xfrm>
              <a:off x="67370" y="46426"/>
              <a:ext cx="2283422"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latin typeface="Arial"/>
                  <a:ea typeface="Arial"/>
                  <a:cs typeface="Arial"/>
                  <a:sym typeface="Arial"/>
                </a:defRPr>
              </a:lvl1pPr>
            </a:lstStyle>
            <a:p>
              <a:pPr/>
              <a:r>
                <a:t>Reconfigurable</a:t>
              </a:r>
            </a:p>
          </p:txBody>
        </p:sp>
      </p:grpSp>
      <p:grpSp>
        <p:nvGrpSpPr>
          <p:cNvPr id="374" name="Rectangle: Rounded Corners 65"/>
          <p:cNvGrpSpPr/>
          <p:nvPr/>
        </p:nvGrpSpPr>
        <p:grpSpPr>
          <a:xfrm>
            <a:off x="8915400" y="3601641"/>
            <a:ext cx="2418163" cy="443515"/>
            <a:chOff x="0" y="0"/>
            <a:chExt cx="2418162" cy="443514"/>
          </a:xfrm>
        </p:grpSpPr>
        <p:sp>
          <p:nvSpPr>
            <p:cNvPr id="372" name="Rounded Rectangle"/>
            <p:cNvSpPr/>
            <p:nvPr/>
          </p:nvSpPr>
          <p:spPr>
            <a:xfrm>
              <a:off x="0" y="0"/>
              <a:ext cx="2418163" cy="443515"/>
            </a:xfrm>
            <a:prstGeom prst="roundRect">
              <a:avLst>
                <a:gd name="adj" fmla="val 16667"/>
              </a:avLst>
            </a:prstGeom>
            <a:solidFill>
              <a:srgbClr val="008000"/>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73" name="Instruction-Based"/>
            <p:cNvSpPr txBox="1"/>
            <p:nvPr/>
          </p:nvSpPr>
          <p:spPr>
            <a:xfrm>
              <a:off x="67370" y="46426"/>
              <a:ext cx="2283422"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latin typeface="Arial"/>
                  <a:ea typeface="Arial"/>
                  <a:cs typeface="Arial"/>
                  <a:sym typeface="Arial"/>
                </a:defRPr>
              </a:lvl1pPr>
            </a:lstStyle>
            <a:p>
              <a:pPr/>
              <a:r>
                <a:t>Instruction-Based</a:t>
              </a:r>
            </a:p>
          </p:txBody>
        </p:sp>
      </p:grpSp>
      <p:grpSp>
        <p:nvGrpSpPr>
          <p:cNvPr id="385" name="Group 7"/>
          <p:cNvGrpSpPr/>
          <p:nvPr/>
        </p:nvGrpSpPr>
        <p:grpSpPr>
          <a:xfrm>
            <a:off x="357472" y="3843388"/>
            <a:ext cx="3856301" cy="2107217"/>
            <a:chOff x="0" y="0"/>
            <a:chExt cx="3856300" cy="2107215"/>
          </a:xfrm>
        </p:grpSpPr>
        <p:grpSp>
          <p:nvGrpSpPr>
            <p:cNvPr id="383" name="Group 2"/>
            <p:cNvGrpSpPr/>
            <p:nvPr/>
          </p:nvGrpSpPr>
          <p:grpSpPr>
            <a:xfrm>
              <a:off x="0" y="408571"/>
              <a:ext cx="2566489" cy="1698646"/>
              <a:chOff x="0" y="0"/>
              <a:chExt cx="2566488" cy="1698644"/>
            </a:xfrm>
          </p:grpSpPr>
          <p:grpSp>
            <p:nvGrpSpPr>
              <p:cNvPr id="381" name="Group 31"/>
              <p:cNvGrpSpPr/>
              <p:nvPr/>
            </p:nvGrpSpPr>
            <p:grpSpPr>
              <a:xfrm>
                <a:off x="0" y="-1"/>
                <a:ext cx="2566489" cy="1698646"/>
                <a:chOff x="0" y="0"/>
                <a:chExt cx="2566488" cy="1698644"/>
              </a:xfrm>
            </p:grpSpPr>
            <p:grpSp>
              <p:nvGrpSpPr>
                <p:cNvPr id="377" name="Rectangle 43"/>
                <p:cNvGrpSpPr/>
                <p:nvPr/>
              </p:nvGrpSpPr>
              <p:grpSpPr>
                <a:xfrm>
                  <a:off x="0" y="843218"/>
                  <a:ext cx="2566489" cy="855427"/>
                  <a:chOff x="0" y="0"/>
                  <a:chExt cx="2566488" cy="855425"/>
                </a:xfrm>
              </p:grpSpPr>
              <p:sp>
                <p:nvSpPr>
                  <p:cNvPr id="375" name="Rectangle"/>
                  <p:cNvSpPr/>
                  <p:nvPr/>
                </p:nvSpPr>
                <p:spPr>
                  <a:xfrm>
                    <a:off x="0" y="0"/>
                    <a:ext cx="2566489" cy="855426"/>
                  </a:xfrm>
                  <a:prstGeom prst="rect">
                    <a:avLst/>
                  </a:prstGeom>
                  <a:solidFill>
                    <a:srgbClr val="FFFFFF"/>
                  </a:solidFill>
                  <a:ln w="38100" cap="flat">
                    <a:solidFill>
                      <a:srgbClr val="0070C0"/>
                    </a:solidFill>
                    <a:prstDash val="solid"/>
                    <a:round/>
                  </a:ln>
                  <a:effectLst/>
                </p:spPr>
                <p:txBody>
                  <a:bodyPr wrap="square" lIns="45719" tIns="45719" rIns="45719" bIns="45719" numCol="1" anchor="ctr">
                    <a:noAutofit/>
                  </a:bodyPr>
                  <a:lstStyle/>
                  <a:p>
                    <a:pPr algn="ctr"/>
                  </a:p>
                </p:txBody>
              </p:sp>
              <p:sp>
                <p:nvSpPr>
                  <p:cNvPr id="376" name="64x perf vs. CPU…"/>
                  <p:cNvSpPr txBox="1"/>
                  <p:nvPr/>
                </p:nvSpPr>
                <p:spPr>
                  <a:xfrm>
                    <a:off x="45720" y="94047"/>
                    <a:ext cx="2475049" cy="6673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lvl="8" indent="0" algn="ctr">
                      <a:defRPr b="1" sz="2000">
                        <a:latin typeface="Arial"/>
                        <a:ea typeface="Arial"/>
                        <a:cs typeface="Arial"/>
                        <a:sym typeface="Arial"/>
                      </a:defRPr>
                    </a:pPr>
                    <a:r>
                      <a:t>64x perf </a:t>
                    </a:r>
                    <a:r>
                      <a:rPr b="0"/>
                      <a:t>vs. CPU</a:t>
                    </a:r>
                    <a:endParaRPr b="0"/>
                  </a:p>
                  <a:p>
                    <a:pPr lvl="8" indent="0" algn="ctr">
                      <a:defRPr b="1" sz="2000">
                        <a:latin typeface="Arial"/>
                        <a:ea typeface="Arial"/>
                        <a:cs typeface="Arial"/>
                        <a:sym typeface="Arial"/>
                      </a:defRPr>
                    </a:pPr>
                    <a:r>
                      <a:t>25x perf/W </a:t>
                    </a:r>
                    <a:r>
                      <a:rPr b="0"/>
                      <a:t>vs. CPU</a:t>
                    </a:r>
                  </a:p>
                </p:txBody>
              </p:sp>
            </p:grpSp>
            <p:grpSp>
              <p:nvGrpSpPr>
                <p:cNvPr id="380" name="Rectangle 44"/>
                <p:cNvGrpSpPr/>
                <p:nvPr/>
              </p:nvGrpSpPr>
              <p:grpSpPr>
                <a:xfrm>
                  <a:off x="0" y="-1"/>
                  <a:ext cx="2566489" cy="855427"/>
                  <a:chOff x="0" y="0"/>
                  <a:chExt cx="2566488" cy="855425"/>
                </a:xfrm>
              </p:grpSpPr>
              <p:sp>
                <p:nvSpPr>
                  <p:cNvPr id="378" name="Rectangle"/>
                  <p:cNvSpPr/>
                  <p:nvPr/>
                </p:nvSpPr>
                <p:spPr>
                  <a:xfrm>
                    <a:off x="0" y="0"/>
                    <a:ext cx="2566489" cy="855426"/>
                  </a:xfrm>
                  <a:prstGeom prst="rect">
                    <a:avLst/>
                  </a:prstGeom>
                  <a:solidFill>
                    <a:srgbClr val="FFFFFF"/>
                  </a:solidFill>
                  <a:ln w="38100" cap="flat">
                    <a:solidFill>
                      <a:srgbClr val="0070C0"/>
                    </a:solidFill>
                    <a:prstDash val="solid"/>
                    <a:round/>
                  </a:ln>
                  <a:effectLst/>
                </p:spPr>
                <p:txBody>
                  <a:bodyPr wrap="square" lIns="45719" tIns="45719" rIns="45719" bIns="45719" numCol="1" anchor="ctr">
                    <a:noAutofit/>
                  </a:bodyPr>
                  <a:lstStyle/>
                  <a:p>
                    <a:pPr algn="ctr">
                      <a:defRPr sz="2000">
                        <a:latin typeface="Arial"/>
                        <a:ea typeface="Arial"/>
                        <a:cs typeface="Arial"/>
                        <a:sym typeface="Arial"/>
                      </a:defRPr>
                    </a:pPr>
                  </a:p>
                </p:txBody>
              </p:sp>
              <p:sp>
                <p:nvSpPr>
                  <p:cNvPr id="379" name="XPU (HotChips ’17)"/>
                  <p:cNvSpPr txBox="1"/>
                  <p:nvPr/>
                </p:nvSpPr>
                <p:spPr>
                  <a:xfrm>
                    <a:off x="45720" y="94047"/>
                    <a:ext cx="2475049" cy="6673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lvl="8" indent="0" algn="ctr">
                      <a:defRPr b="1" sz="2000">
                        <a:latin typeface="Arial"/>
                        <a:ea typeface="Arial"/>
                        <a:cs typeface="Arial"/>
                        <a:sym typeface="Arial"/>
                      </a:defRPr>
                    </a:pPr>
                    <a:r>
                      <a:t>XPU </a:t>
                    </a:r>
                    <a:r>
                      <a:rPr b="0"/>
                      <a:t>(HotChips ’17)</a:t>
                    </a:r>
                    <a:endParaRPr b="0"/>
                  </a:p>
                </p:txBody>
              </p:sp>
            </p:grpSp>
          </p:grpSp>
          <p:pic>
            <p:nvPicPr>
              <p:cNvPr id="382" name="Picture 45" descr="Picture 45"/>
              <p:cNvPicPr>
                <a:picLocks noChangeAspect="1"/>
              </p:cNvPicPr>
              <p:nvPr/>
            </p:nvPicPr>
            <p:blipFill>
              <a:blip r:embed="rId2">
                <a:extLst/>
              </a:blip>
              <a:stretch>
                <a:fillRect/>
              </a:stretch>
            </p:blipFill>
            <p:spPr>
              <a:xfrm>
                <a:off x="610289" y="384107"/>
                <a:ext cx="1340321" cy="455053"/>
              </a:xfrm>
              <a:prstGeom prst="rect">
                <a:avLst/>
              </a:prstGeom>
              <a:ln w="12700" cap="flat">
                <a:noFill/>
                <a:miter lim="400000"/>
              </a:ln>
              <a:effectLst/>
            </p:spPr>
          </p:pic>
        </p:grpSp>
        <p:sp>
          <p:nvSpPr>
            <p:cNvPr id="384" name="Straight Connector 4"/>
            <p:cNvSpPr/>
            <p:nvPr/>
          </p:nvSpPr>
          <p:spPr>
            <a:xfrm flipV="1">
              <a:off x="2563160" y="0"/>
              <a:ext cx="1293141" cy="1269963"/>
            </a:xfrm>
            <a:prstGeom prst="line">
              <a:avLst/>
            </a:prstGeom>
            <a:gradFill flip="none" rotWithShape="1">
              <a:gsLst>
                <a:gs pos="0">
                  <a:srgbClr val="4D4D4D"/>
                </a:gs>
                <a:gs pos="50000">
                  <a:srgbClr val="FFFFFF"/>
                </a:gs>
                <a:gs pos="100000">
                  <a:srgbClr val="4D4D4D"/>
                </a:gs>
              </a:gsLst>
              <a:lin ang="18900000" scaled="0"/>
            </a:gradFill>
            <a:ln w="38100" cap="flat">
              <a:solidFill>
                <a:srgbClr val="0070C0"/>
              </a:solidFill>
              <a:prstDash val="solid"/>
              <a:round/>
            </a:ln>
            <a:effectLst/>
          </p:spPr>
          <p:txBody>
            <a:bodyPr wrap="square" lIns="45719" tIns="45719" rIns="45719" bIns="45719" numCol="1" anchor="t">
              <a:noAutofit/>
            </a:bodyPr>
            <a:lstStyle/>
            <a:p>
              <a:pPr/>
            </a:p>
          </p:txBody>
        </p:sp>
      </p:grpSp>
      <p:grpSp>
        <p:nvGrpSpPr>
          <p:cNvPr id="393" name="Group 46"/>
          <p:cNvGrpSpPr/>
          <p:nvPr/>
        </p:nvGrpSpPr>
        <p:grpSpPr>
          <a:xfrm>
            <a:off x="359772" y="2441213"/>
            <a:ext cx="2760503" cy="1619321"/>
            <a:chOff x="0" y="0"/>
            <a:chExt cx="2760501" cy="1619320"/>
          </a:xfrm>
        </p:grpSpPr>
        <p:grpSp>
          <p:nvGrpSpPr>
            <p:cNvPr id="388" name="Rectangle 48"/>
            <p:cNvGrpSpPr/>
            <p:nvPr/>
          </p:nvGrpSpPr>
          <p:grpSpPr>
            <a:xfrm>
              <a:off x="0" y="659890"/>
              <a:ext cx="2760501" cy="959431"/>
              <a:chOff x="0" y="0"/>
              <a:chExt cx="2760500" cy="959430"/>
            </a:xfrm>
          </p:grpSpPr>
          <p:sp>
            <p:nvSpPr>
              <p:cNvPr id="386" name="Rectangle"/>
              <p:cNvSpPr/>
              <p:nvPr/>
            </p:nvSpPr>
            <p:spPr>
              <a:xfrm>
                <a:off x="0" y="27790"/>
                <a:ext cx="2760501" cy="903850"/>
              </a:xfrm>
              <a:prstGeom prst="rect">
                <a:avLst/>
              </a:prstGeom>
              <a:solidFill>
                <a:srgbClr val="FFFFFF"/>
              </a:solidFill>
              <a:ln w="38100" cap="flat">
                <a:solidFill>
                  <a:srgbClr val="0070C0"/>
                </a:solidFill>
                <a:prstDash val="solid"/>
                <a:round/>
              </a:ln>
              <a:effectLst/>
            </p:spPr>
            <p:txBody>
              <a:bodyPr wrap="square" lIns="45719" tIns="45719" rIns="45719" bIns="45719" numCol="1" anchor="ctr">
                <a:noAutofit/>
              </a:bodyPr>
              <a:lstStyle/>
              <a:p>
                <a:pPr algn="ctr">
                  <a:defRPr sz="2000">
                    <a:latin typeface="Arial"/>
                    <a:ea typeface="Arial"/>
                    <a:cs typeface="Arial"/>
                    <a:sym typeface="Arial"/>
                  </a:defRPr>
                </a:pPr>
              </a:p>
            </p:txBody>
          </p:sp>
          <p:sp>
            <p:nvSpPr>
              <p:cNvPr id="387" name="39.5 TFLOPs…"/>
              <p:cNvSpPr txBox="1"/>
              <p:nvPr/>
            </p:nvSpPr>
            <p:spPr>
              <a:xfrm>
                <a:off x="45719" y="0"/>
                <a:ext cx="2669062" cy="9594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lvl="8" indent="0" algn="ctr">
                  <a:defRPr b="1" sz="2000">
                    <a:latin typeface="Arial"/>
                    <a:ea typeface="Arial"/>
                    <a:cs typeface="Arial"/>
                    <a:sym typeface="Arial"/>
                  </a:defRPr>
                </a:pPr>
                <a:r>
                  <a:t>39.5 TFLOPs</a:t>
                </a:r>
              </a:p>
              <a:p>
                <a:pPr lvl="8" indent="0" algn="ctr">
                  <a:defRPr b="1" sz="2000">
                    <a:latin typeface="Arial"/>
                    <a:ea typeface="Arial"/>
                    <a:cs typeface="Arial"/>
                    <a:sym typeface="Arial"/>
                  </a:defRPr>
                </a:pPr>
                <a:r>
                  <a:t>287 MOps/mW </a:t>
                </a:r>
              </a:p>
              <a:p>
                <a:pPr lvl="8" indent="0" algn="ctr">
                  <a:defRPr sz="2000">
                    <a:latin typeface="Arial"/>
                    <a:ea typeface="Arial"/>
                    <a:cs typeface="Arial"/>
                    <a:sym typeface="Arial"/>
                  </a:defRPr>
                </a:pPr>
                <a:r>
                  <a:t>Stratix 10 w/ ms-fp8  </a:t>
                </a:r>
              </a:p>
            </p:txBody>
          </p:sp>
        </p:grpSp>
        <p:grpSp>
          <p:nvGrpSpPr>
            <p:cNvPr id="391" name="Rectangle 49"/>
            <p:cNvGrpSpPr/>
            <p:nvPr/>
          </p:nvGrpSpPr>
          <p:grpSpPr>
            <a:xfrm>
              <a:off x="0" y="0"/>
              <a:ext cx="2760502" cy="695637"/>
              <a:chOff x="0" y="0"/>
              <a:chExt cx="2760501" cy="695636"/>
            </a:xfrm>
          </p:grpSpPr>
          <p:sp>
            <p:nvSpPr>
              <p:cNvPr id="389" name="Rectangle"/>
              <p:cNvSpPr/>
              <p:nvPr/>
            </p:nvSpPr>
            <p:spPr>
              <a:xfrm>
                <a:off x="-1" y="-1"/>
                <a:ext cx="2760503" cy="695638"/>
              </a:xfrm>
              <a:prstGeom prst="rect">
                <a:avLst/>
              </a:prstGeom>
              <a:solidFill>
                <a:srgbClr val="FFFFFF"/>
              </a:solidFill>
              <a:ln w="38100" cap="flat">
                <a:solidFill>
                  <a:srgbClr val="0070C0"/>
                </a:solidFill>
                <a:prstDash val="solid"/>
                <a:round/>
              </a:ln>
              <a:effectLst/>
            </p:spPr>
            <p:txBody>
              <a:bodyPr wrap="square" lIns="45719" tIns="45719" rIns="45719" bIns="45719" numCol="1" anchor="ctr">
                <a:noAutofit/>
              </a:bodyPr>
              <a:lstStyle/>
              <a:p>
                <a:pPr algn="ctr">
                  <a:defRPr sz="2000">
                    <a:latin typeface="Arial"/>
                    <a:ea typeface="Arial"/>
                    <a:cs typeface="Arial"/>
                    <a:sym typeface="Arial"/>
                  </a:defRPr>
                </a:pPr>
              </a:p>
            </p:txBody>
          </p:sp>
          <p:sp>
            <p:nvSpPr>
              <p:cNvPr id="390" name="Brainwave (ISCA ’18)"/>
              <p:cNvSpPr txBox="1"/>
              <p:nvPr/>
            </p:nvSpPr>
            <p:spPr>
              <a:xfrm>
                <a:off x="45719" y="14152"/>
                <a:ext cx="2669063" cy="66733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lvl="8" indent="0" algn="ctr">
                  <a:defRPr b="1" sz="2000">
                    <a:latin typeface="Arial"/>
                    <a:ea typeface="Arial"/>
                    <a:cs typeface="Arial"/>
                    <a:sym typeface="Arial"/>
                  </a:defRPr>
                </a:pPr>
                <a:r>
                  <a:t>Brainwave </a:t>
                </a:r>
                <a:r>
                  <a:rPr b="0"/>
                  <a:t>(ISCA ’18)</a:t>
                </a:r>
                <a:endParaRPr b="0"/>
              </a:p>
            </p:txBody>
          </p:sp>
        </p:grpSp>
        <p:pic>
          <p:nvPicPr>
            <p:cNvPr id="392" name="Picture 2" descr="Picture 2"/>
            <p:cNvPicPr>
              <a:picLocks noChangeAspect="1"/>
            </p:cNvPicPr>
            <p:nvPr/>
          </p:nvPicPr>
          <p:blipFill>
            <a:blip r:embed="rId3">
              <a:extLst/>
            </a:blip>
            <a:stretch>
              <a:fillRect/>
            </a:stretch>
          </p:blipFill>
          <p:spPr>
            <a:xfrm>
              <a:off x="676815" y="357019"/>
              <a:ext cx="1406870" cy="299612"/>
            </a:xfrm>
            <a:prstGeom prst="rect">
              <a:avLst/>
            </a:prstGeom>
            <a:ln w="12700" cap="flat">
              <a:noFill/>
              <a:miter lim="400000"/>
            </a:ln>
            <a:effectLst/>
          </p:spPr>
        </p:pic>
      </p:grpSp>
      <p:sp>
        <p:nvSpPr>
          <p:cNvPr id="394" name="Straight Connector 50"/>
          <p:cNvSpPr/>
          <p:nvPr/>
        </p:nvSpPr>
        <p:spPr>
          <a:xfrm flipH="1" flipV="1">
            <a:off x="3114551" y="3123771"/>
            <a:ext cx="1139679" cy="379544"/>
          </a:xfrm>
          <a:prstGeom prst="line">
            <a:avLst/>
          </a:prstGeom>
          <a:gradFill>
            <a:gsLst>
              <a:gs pos="0">
                <a:srgbClr val="4D4D4D"/>
              </a:gs>
              <a:gs pos="50000">
                <a:srgbClr val="FFFFFF"/>
              </a:gs>
              <a:gs pos="100000">
                <a:srgbClr val="4D4D4D"/>
              </a:gs>
            </a:gsLst>
            <a:lin ang="18900000"/>
          </a:gradFill>
          <a:ln w="38100">
            <a:solidFill>
              <a:srgbClr val="0070C0"/>
            </a:solidFill>
          </a:ln>
        </p:spPr>
        <p:txBody>
          <a:bodyPr lIns="45719" rIns="45719"/>
          <a:lstStyle/>
          <a:p>
            <a:pPr/>
          </a:p>
        </p:txBody>
      </p:sp>
      <p:grpSp>
        <p:nvGrpSpPr>
          <p:cNvPr id="397" name="Rectangle: Rounded Corners 51"/>
          <p:cNvGrpSpPr/>
          <p:nvPr/>
        </p:nvGrpSpPr>
        <p:grpSpPr>
          <a:xfrm>
            <a:off x="6193340" y="3780159"/>
            <a:ext cx="1113437" cy="515024"/>
            <a:chOff x="0" y="0"/>
            <a:chExt cx="1113436" cy="515023"/>
          </a:xfrm>
        </p:grpSpPr>
        <p:sp>
          <p:nvSpPr>
            <p:cNvPr id="395" name="Rounded Rectangle"/>
            <p:cNvSpPr/>
            <p:nvPr/>
          </p:nvSpPr>
          <p:spPr>
            <a:xfrm>
              <a:off x="0" y="0"/>
              <a:ext cx="1113437" cy="515024"/>
            </a:xfrm>
            <a:prstGeom prst="roundRect">
              <a:avLst>
                <a:gd name="adj" fmla="val 16667"/>
              </a:avLst>
            </a:prstGeom>
            <a:solidFill>
              <a:srgbClr val="008000"/>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96" name="GPU"/>
            <p:cNvSpPr txBox="1"/>
            <p:nvPr/>
          </p:nvSpPr>
          <p:spPr>
            <a:xfrm>
              <a:off x="70860" y="82180"/>
              <a:ext cx="971716"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latin typeface="Arial"/>
                  <a:ea typeface="Arial"/>
                  <a:cs typeface="Arial"/>
                  <a:sym typeface="Arial"/>
                </a:defRPr>
              </a:lvl1pPr>
            </a:lstStyle>
            <a:p>
              <a:pPr/>
              <a:r>
                <a:t>GPU</a:t>
              </a:r>
            </a:p>
          </p:txBody>
        </p:sp>
      </p:grpSp>
      <p:grpSp>
        <p:nvGrpSpPr>
          <p:cNvPr id="400" name="Rectangle: Rounded Corners 61"/>
          <p:cNvGrpSpPr/>
          <p:nvPr/>
        </p:nvGrpSpPr>
        <p:grpSpPr>
          <a:xfrm>
            <a:off x="4213774" y="3333069"/>
            <a:ext cx="926979" cy="1020638"/>
            <a:chOff x="0" y="0"/>
            <a:chExt cx="926978" cy="1020637"/>
          </a:xfrm>
        </p:grpSpPr>
        <p:sp>
          <p:nvSpPr>
            <p:cNvPr id="398" name="Rounded Rectangle"/>
            <p:cNvSpPr/>
            <p:nvPr/>
          </p:nvSpPr>
          <p:spPr>
            <a:xfrm>
              <a:off x="0" y="0"/>
              <a:ext cx="926979" cy="1020638"/>
            </a:xfrm>
            <a:prstGeom prst="roundRect">
              <a:avLst>
                <a:gd name="adj" fmla="val 16667"/>
              </a:avLst>
            </a:prstGeom>
            <a:solidFill>
              <a:srgbClr val="0070C0"/>
            </a:solidFill>
            <a:ln w="9525" cap="flat">
              <a:solidFill>
                <a:srgbClr val="FFFFFF"/>
              </a:solidFill>
              <a:prstDash val="solid"/>
              <a:round/>
            </a:ln>
            <a:effectLst/>
          </p:spPr>
          <p:txBody>
            <a:bodyPr wrap="square" lIns="45719" tIns="45719" rIns="45719" bIns="45719" numCol="1" anchor="ctr">
              <a:noAutofit/>
            </a:bodyPr>
            <a:lstStyle/>
            <a:p>
              <a:pPr algn="ctr"/>
            </a:p>
          </p:txBody>
        </p:sp>
        <p:sp>
          <p:nvSpPr>
            <p:cNvPr id="399" name="FPGA"/>
            <p:cNvSpPr txBox="1"/>
            <p:nvPr/>
          </p:nvSpPr>
          <p:spPr>
            <a:xfrm>
              <a:off x="90971" y="334987"/>
              <a:ext cx="745036"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latin typeface="Arial"/>
                  <a:ea typeface="Arial"/>
                  <a:cs typeface="Arial"/>
                  <a:sym typeface="Arial"/>
                </a:defRPr>
              </a:lvl1pPr>
            </a:lstStyle>
            <a:p>
              <a:pPr/>
              <a:r>
                <a:t>FPGA</a:t>
              </a:r>
            </a:p>
          </p:txBody>
        </p:sp>
      </p:grpSp>
      <p:sp>
        <p:nvSpPr>
          <p:cNvPr id="401" name="Add CGRAs?"/>
          <p:cNvSpPr txBox="1"/>
          <p:nvPr/>
        </p:nvSpPr>
        <p:spPr>
          <a:xfrm>
            <a:off x="5335247" y="1423246"/>
            <a:ext cx="152150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solidFill>
              </a:defRPr>
            </a:lvl1pPr>
          </a:lstStyle>
          <a:p>
            <a:pPr/>
            <a:r>
              <a:t>Add CGRAs?</a:t>
            </a:r>
          </a:p>
        </p:txBody>
      </p:sp>
      <p:sp>
        <p:nvSpPr>
          <p:cNvPr id="4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3045" name="CustomShape 4"/>
          <p:cNvGrpSpPr/>
          <p:nvPr/>
        </p:nvGrpSpPr>
        <p:grpSpPr>
          <a:xfrm>
            <a:off x="75700" y="3744440"/>
            <a:ext cx="7082035" cy="3423226"/>
            <a:chOff x="0" y="0"/>
            <a:chExt cx="7082033" cy="3423224"/>
          </a:xfrm>
        </p:grpSpPr>
        <p:sp>
          <p:nvSpPr>
            <p:cNvPr id="3043" name="Rectangle"/>
            <p:cNvSpPr/>
            <p:nvPr/>
          </p:nvSpPr>
          <p:spPr>
            <a:xfrm>
              <a:off x="0" y="0"/>
              <a:ext cx="7082034" cy="299293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044" name="Foreach(N by 1) {i =&gt;…"/>
            <p:cNvSpPr txBox="1"/>
            <p:nvPr/>
          </p:nvSpPr>
          <p:spPr>
            <a:xfrm>
              <a:off x="0" y="4716"/>
              <a:ext cx="7082034" cy="341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Foreach(N by 1) {i =&gt; </a:t>
              </a:r>
            </a:p>
            <a:p>
              <a:pPr defTabSz="825500">
                <a:defRPr spc="0">
                  <a:solidFill>
                    <a:srgbClr val="CF6A4C"/>
                  </a:solidFill>
                  <a:latin typeface="Courier"/>
                  <a:ea typeface="Courier"/>
                  <a:cs typeface="Courier"/>
                  <a:sym typeface="Courier"/>
                </a:defRPr>
              </a:pPr>
              <a:r>
                <a:t>  Val odd = i % 2 == 1</a:t>
              </a:r>
            </a:p>
            <a:p>
              <a:pPr defTabSz="825500">
                <a:defRPr spc="0">
                  <a:solidFill>
                    <a:srgbClr val="CF6A4C"/>
                  </a:solidFill>
                  <a:latin typeface="Courier"/>
                  <a:ea typeface="Courier"/>
                  <a:cs typeface="Courier"/>
                  <a:sym typeface="Courier"/>
                </a:defRPr>
              </a:pPr>
              <a:r>
                <a:t>  Val (k0,k1,k2) = mux(odd == 0, (2,4,2), (8,4,4))</a:t>
              </a:r>
            </a:p>
            <a:p>
              <a:pPr defTabSz="825500">
                <a:defRPr spc="0">
                  <a:solidFill>
                    <a:srgbClr val="CF6A4C"/>
                  </a:solidFill>
                  <a:latin typeface="Courier"/>
                  <a:ea typeface="Courier"/>
                  <a:cs typeface="Courier"/>
                  <a:sym typeface="Courier"/>
                </a:defRPr>
              </a:pPr>
              <a:r>
                <a:t>  Val D = k0 + k1 + k2 </a:t>
              </a:r>
            </a:p>
            <a:p>
              <a:pPr defTabSz="825500">
                <a:defRPr spc="0">
                  <a:solidFill>
                    <a:srgbClr val="CF6A4C"/>
                  </a:solidFill>
                  <a:latin typeface="Courier"/>
                  <a:ea typeface="Courier"/>
                  <a:cs typeface="Courier"/>
                  <a:sym typeface="Courier"/>
                </a:defRPr>
              </a:pPr>
              <a:r>
                <a:t>  Foreach</a:t>
              </a:r>
              <a:r>
                <a:rPr>
                  <a:solidFill>
                    <a:srgbClr val="CDA869"/>
                  </a:solidFill>
                </a:rPr>
                <a:t>(64 by 1 par 1){ j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 &lt;&lt;= x(j)</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(x(0)*k0 + x(1)*k1 + x(2)*k2) / D</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x(j)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046" name="CustomShape 5"/>
          <p:cNvSpPr/>
          <p:nvPr/>
        </p:nvSpPr>
        <p:spPr>
          <a:xfrm>
            <a:off x="393095" y="4196916"/>
            <a:ext cx="6625781" cy="74969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047" name="CustomShape 7"/>
          <p:cNvSpPr/>
          <p:nvPr/>
        </p:nvSpPr>
        <p:spPr>
          <a:xfrm>
            <a:off x="429699" y="5013953"/>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048" name="Bottleneck Analysis II Example"/>
          <p:cNvSpPr txBox="1"/>
          <p:nvPr>
            <p:ph type="title"/>
          </p:nvPr>
        </p:nvSpPr>
        <p:spPr>
          <a:prstGeom prst="rect">
            <a:avLst/>
          </a:prstGeom>
        </p:spPr>
        <p:txBody>
          <a:bodyPr/>
          <a:lstStyle/>
          <a:p>
            <a:pPr/>
            <a:r>
              <a:t>Bottleneck Analysis II Example</a:t>
            </a:r>
          </a:p>
        </p:txBody>
      </p:sp>
      <p:sp>
        <p:nvSpPr>
          <p:cNvPr id="3049" name="Pipeline (i)…"/>
          <p:cNvSpPr/>
          <p:nvPr/>
        </p:nvSpPr>
        <p:spPr>
          <a:xfrm>
            <a:off x="8265930" y="3637236"/>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T=20459, iters=1</a:t>
            </a:r>
          </a:p>
        </p:txBody>
      </p:sp>
      <p:sp>
        <p:nvSpPr>
          <p:cNvPr id="3050" name="Unit…"/>
          <p:cNvSpPr/>
          <p:nvPr/>
        </p:nvSpPr>
        <p:spPr>
          <a:xfrm>
            <a:off x="7189633" y="5060874"/>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Unit </a:t>
            </a:r>
          </a:p>
          <a:p>
            <a:pPr algn="ctr">
              <a:defRPr sz="1400"/>
            </a:pPr>
            <a:r>
              <a:t>[implicit] L=10,II=*</a:t>
            </a:r>
          </a:p>
          <a:p>
            <a:pPr algn="ctr">
              <a:defRPr b="1" sz="1400">
                <a:solidFill>
                  <a:srgbClr val="FF2600"/>
                </a:solidFill>
              </a:defRPr>
            </a:pPr>
            <a:r>
              <a:t>T=10, iters=96</a:t>
            </a:r>
          </a:p>
        </p:txBody>
      </p:sp>
      <p:sp>
        <p:nvSpPr>
          <p:cNvPr id="3051" name="Inner (j)…"/>
          <p:cNvSpPr/>
          <p:nvPr/>
        </p:nvSpPr>
        <p:spPr>
          <a:xfrm>
            <a:off x="9424848" y="5060874"/>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[:5] L=21,II=1</a:t>
            </a:r>
          </a:p>
          <a:p>
            <a:pPr algn="ctr">
              <a:defRPr b="1" sz="1400">
                <a:solidFill>
                  <a:srgbClr val="FF2600"/>
                </a:solidFill>
              </a:defRPr>
            </a:pPr>
            <a:r>
              <a:t>T=212, iters=96</a:t>
            </a:r>
          </a:p>
        </p:txBody>
      </p:sp>
      <p:sp>
        <p:nvSpPr>
          <p:cNvPr id="3155" name="Connection Line"/>
          <p:cNvSpPr/>
          <p:nvPr/>
        </p:nvSpPr>
        <p:spPr>
          <a:xfrm>
            <a:off x="8221980" y="4380230"/>
            <a:ext cx="1075690"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40"/>
                </a:lnTo>
                <a:lnTo>
                  <a:pt x="0" y="8640"/>
                </a:lnTo>
                <a:lnTo>
                  <a:pt x="0" y="21600"/>
                </a:lnTo>
              </a:path>
            </a:pathLst>
          </a:custGeom>
          <a:ln w="25400">
            <a:solidFill>
              <a:srgbClr val="000000"/>
            </a:solidFill>
            <a:tailEnd type="triangle"/>
          </a:ln>
        </p:spPr>
        <p:txBody>
          <a:bodyPr/>
          <a:lstStyle/>
          <a:p>
            <a:pPr/>
          </a:p>
        </p:txBody>
      </p:sp>
      <p:sp>
        <p:nvSpPr>
          <p:cNvPr id="3156" name="Connection Line"/>
          <p:cNvSpPr/>
          <p:nvPr/>
        </p:nvSpPr>
        <p:spPr>
          <a:xfrm>
            <a:off x="9300210" y="4489450"/>
            <a:ext cx="1156971" cy="557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50"/>
                </a:lnTo>
                <a:lnTo>
                  <a:pt x="21600" y="6150"/>
                </a:lnTo>
                <a:lnTo>
                  <a:pt x="21600" y="21600"/>
                </a:lnTo>
              </a:path>
            </a:pathLst>
          </a:custGeom>
          <a:ln w="25400">
            <a:solidFill>
              <a:srgbClr val="000000"/>
            </a:solidFill>
            <a:tailEnd type="triangle"/>
          </a:ln>
        </p:spPr>
        <p:txBody>
          <a:bodyPr/>
          <a:lstStyle/>
          <a:p>
            <a:pPr/>
          </a:p>
        </p:txBody>
      </p:sp>
      <p:sp>
        <p:nvSpPr>
          <p:cNvPr id="3054" name="CustomShape 4"/>
          <p:cNvSpPr/>
          <p:nvPr/>
        </p:nvSpPr>
        <p:spPr>
          <a:xfrm>
            <a:off x="146105" y="382512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055" name="Square"/>
          <p:cNvSpPr/>
          <p:nvPr/>
        </p:nvSpPr>
        <p:spPr>
          <a:xfrm>
            <a:off x="770466" y="1837878"/>
            <a:ext cx="229263" cy="229263"/>
          </a:xfrm>
          <a:prstGeom prst="rect">
            <a:avLst/>
          </a:prstGeom>
          <a:solidFill>
            <a:srgbClr val="FFFFFF"/>
          </a:solidFill>
          <a:ln w="25400">
            <a:solidFill>
              <a:schemeClr val="accent1"/>
            </a:solidFill>
          </a:ln>
        </p:spPr>
        <p:txBody>
          <a:bodyPr lIns="45719" rIns="45719"/>
          <a:lstStyle/>
          <a:p>
            <a:pPr/>
          </a:p>
        </p:txBody>
      </p:sp>
      <p:sp>
        <p:nvSpPr>
          <p:cNvPr id="3056" name="Square"/>
          <p:cNvSpPr/>
          <p:nvPr/>
        </p:nvSpPr>
        <p:spPr>
          <a:xfrm>
            <a:off x="994833" y="1837878"/>
            <a:ext cx="229262" cy="229263"/>
          </a:xfrm>
          <a:prstGeom prst="rect">
            <a:avLst/>
          </a:prstGeom>
          <a:solidFill>
            <a:srgbClr val="FFFFFF"/>
          </a:solidFill>
          <a:ln w="25400">
            <a:solidFill>
              <a:schemeClr val="accent1"/>
            </a:solidFill>
          </a:ln>
        </p:spPr>
        <p:txBody>
          <a:bodyPr lIns="45719" rIns="45719"/>
          <a:lstStyle/>
          <a:p>
            <a:pPr/>
          </a:p>
        </p:txBody>
      </p:sp>
      <p:sp>
        <p:nvSpPr>
          <p:cNvPr id="3057" name="Square"/>
          <p:cNvSpPr/>
          <p:nvPr/>
        </p:nvSpPr>
        <p:spPr>
          <a:xfrm>
            <a:off x="1214966" y="1837878"/>
            <a:ext cx="229263" cy="229263"/>
          </a:xfrm>
          <a:prstGeom prst="rect">
            <a:avLst/>
          </a:prstGeom>
          <a:solidFill>
            <a:srgbClr val="FFFFFF"/>
          </a:solidFill>
          <a:ln w="25400">
            <a:solidFill>
              <a:schemeClr val="accent1"/>
            </a:solidFill>
          </a:ln>
        </p:spPr>
        <p:txBody>
          <a:bodyPr lIns="45719" rIns="45719"/>
          <a:lstStyle/>
          <a:p>
            <a:pPr/>
          </a:p>
        </p:txBody>
      </p:sp>
      <p:sp>
        <p:nvSpPr>
          <p:cNvPr id="3058" name="Square"/>
          <p:cNvSpPr/>
          <p:nvPr/>
        </p:nvSpPr>
        <p:spPr>
          <a:xfrm>
            <a:off x="1439333" y="1837878"/>
            <a:ext cx="229262" cy="229263"/>
          </a:xfrm>
          <a:prstGeom prst="rect">
            <a:avLst/>
          </a:prstGeom>
          <a:solidFill>
            <a:srgbClr val="FFFFFF"/>
          </a:solidFill>
          <a:ln w="25400">
            <a:solidFill>
              <a:schemeClr val="accent1"/>
            </a:solidFill>
          </a:ln>
        </p:spPr>
        <p:txBody>
          <a:bodyPr lIns="45719" rIns="45719"/>
          <a:lstStyle/>
          <a:p>
            <a:pPr/>
          </a:p>
        </p:txBody>
      </p:sp>
      <p:sp>
        <p:nvSpPr>
          <p:cNvPr id="3059" name="Square"/>
          <p:cNvSpPr/>
          <p:nvPr/>
        </p:nvSpPr>
        <p:spPr>
          <a:xfrm>
            <a:off x="1883833" y="1837878"/>
            <a:ext cx="229262" cy="229263"/>
          </a:xfrm>
          <a:prstGeom prst="rect">
            <a:avLst/>
          </a:prstGeom>
          <a:solidFill>
            <a:srgbClr val="FFFFFF"/>
          </a:solidFill>
          <a:ln w="25400">
            <a:solidFill>
              <a:schemeClr val="accent1"/>
            </a:solidFill>
          </a:ln>
        </p:spPr>
        <p:txBody>
          <a:bodyPr lIns="45719" rIns="45719"/>
          <a:lstStyle/>
          <a:p>
            <a:pPr/>
          </a:p>
        </p:txBody>
      </p:sp>
      <p:sp>
        <p:nvSpPr>
          <p:cNvPr id="3060" name="Square"/>
          <p:cNvSpPr/>
          <p:nvPr/>
        </p:nvSpPr>
        <p:spPr>
          <a:xfrm>
            <a:off x="2112433" y="1837878"/>
            <a:ext cx="229262" cy="229263"/>
          </a:xfrm>
          <a:prstGeom prst="rect">
            <a:avLst/>
          </a:prstGeom>
          <a:solidFill>
            <a:srgbClr val="FFFFFF"/>
          </a:solidFill>
          <a:ln w="25400">
            <a:solidFill>
              <a:schemeClr val="accent1"/>
            </a:solidFill>
          </a:ln>
        </p:spPr>
        <p:txBody>
          <a:bodyPr lIns="45719" rIns="45719"/>
          <a:lstStyle/>
          <a:p>
            <a:pPr/>
          </a:p>
        </p:txBody>
      </p:sp>
      <p:sp>
        <p:nvSpPr>
          <p:cNvPr id="3061" name="Square"/>
          <p:cNvSpPr/>
          <p:nvPr/>
        </p:nvSpPr>
        <p:spPr>
          <a:xfrm>
            <a:off x="2332566" y="1837878"/>
            <a:ext cx="229263" cy="229263"/>
          </a:xfrm>
          <a:prstGeom prst="rect">
            <a:avLst/>
          </a:prstGeom>
          <a:solidFill>
            <a:srgbClr val="FFFFFF"/>
          </a:solidFill>
          <a:ln w="25400">
            <a:solidFill>
              <a:schemeClr val="accent1"/>
            </a:solidFill>
          </a:ln>
        </p:spPr>
        <p:txBody>
          <a:bodyPr lIns="45719" rIns="45719"/>
          <a:lstStyle/>
          <a:p>
            <a:pPr/>
          </a:p>
        </p:txBody>
      </p:sp>
      <p:sp>
        <p:nvSpPr>
          <p:cNvPr id="3062" name="Square"/>
          <p:cNvSpPr/>
          <p:nvPr/>
        </p:nvSpPr>
        <p:spPr>
          <a:xfrm>
            <a:off x="2556933" y="1837878"/>
            <a:ext cx="229262" cy="229263"/>
          </a:xfrm>
          <a:prstGeom prst="rect">
            <a:avLst/>
          </a:prstGeom>
          <a:solidFill>
            <a:srgbClr val="FFFFFF"/>
          </a:solidFill>
          <a:ln w="25400">
            <a:solidFill>
              <a:schemeClr val="accent1"/>
            </a:solidFill>
          </a:ln>
        </p:spPr>
        <p:txBody>
          <a:bodyPr lIns="45719" rIns="45719"/>
          <a:lstStyle/>
          <a:p>
            <a:pPr/>
          </a:p>
        </p:txBody>
      </p:sp>
      <p:sp>
        <p:nvSpPr>
          <p:cNvPr id="3063" name="Square"/>
          <p:cNvSpPr/>
          <p:nvPr/>
        </p:nvSpPr>
        <p:spPr>
          <a:xfrm>
            <a:off x="1259416" y="2266503"/>
            <a:ext cx="229263" cy="229263"/>
          </a:xfrm>
          <a:prstGeom prst="rect">
            <a:avLst/>
          </a:prstGeom>
          <a:solidFill>
            <a:srgbClr val="FFFFFF"/>
          </a:solidFill>
          <a:ln w="25400">
            <a:solidFill>
              <a:schemeClr val="accent1"/>
            </a:solidFill>
          </a:ln>
        </p:spPr>
        <p:txBody>
          <a:bodyPr lIns="45719" rIns="45719"/>
          <a:lstStyle/>
          <a:p>
            <a:pPr/>
          </a:p>
        </p:txBody>
      </p:sp>
      <p:sp>
        <p:nvSpPr>
          <p:cNvPr id="3064" name="Square"/>
          <p:cNvSpPr/>
          <p:nvPr/>
        </p:nvSpPr>
        <p:spPr>
          <a:xfrm>
            <a:off x="1483783" y="2266503"/>
            <a:ext cx="229262" cy="229263"/>
          </a:xfrm>
          <a:prstGeom prst="rect">
            <a:avLst/>
          </a:prstGeom>
          <a:solidFill>
            <a:srgbClr val="FFFFFF"/>
          </a:solidFill>
          <a:ln w="25400">
            <a:solidFill>
              <a:schemeClr val="accent1"/>
            </a:solidFill>
          </a:ln>
        </p:spPr>
        <p:txBody>
          <a:bodyPr lIns="45719" rIns="45719"/>
          <a:lstStyle/>
          <a:p>
            <a:pPr/>
          </a:p>
        </p:txBody>
      </p:sp>
      <p:sp>
        <p:nvSpPr>
          <p:cNvPr id="3065" name="Square"/>
          <p:cNvSpPr/>
          <p:nvPr/>
        </p:nvSpPr>
        <p:spPr>
          <a:xfrm>
            <a:off x="1703916" y="2266503"/>
            <a:ext cx="229263" cy="229263"/>
          </a:xfrm>
          <a:prstGeom prst="rect">
            <a:avLst/>
          </a:prstGeom>
          <a:solidFill>
            <a:srgbClr val="FFFFFF"/>
          </a:solidFill>
          <a:ln w="25400">
            <a:solidFill>
              <a:schemeClr val="accent1"/>
            </a:solidFill>
          </a:ln>
        </p:spPr>
        <p:txBody>
          <a:bodyPr lIns="45719" rIns="45719"/>
          <a:lstStyle/>
          <a:p>
            <a:pPr/>
          </a:p>
        </p:txBody>
      </p:sp>
      <p:sp>
        <p:nvSpPr>
          <p:cNvPr id="3157" name="Connection Line"/>
          <p:cNvSpPr/>
          <p:nvPr/>
        </p:nvSpPr>
        <p:spPr>
          <a:xfrm>
            <a:off x="901886" y="2062170"/>
            <a:ext cx="510055" cy="336495"/>
          </a:xfrm>
          <a:custGeom>
            <a:avLst/>
            <a:gdLst/>
            <a:ahLst/>
            <a:cxnLst>
              <a:cxn ang="0">
                <a:pos x="wd2" y="hd2"/>
              </a:cxn>
              <a:cxn ang="5400000">
                <a:pos x="wd2" y="hd2"/>
              </a:cxn>
              <a:cxn ang="10800000">
                <a:pos x="wd2" y="hd2"/>
              </a:cxn>
              <a:cxn ang="16200000">
                <a:pos x="wd2" y="hd2"/>
              </a:cxn>
            </a:cxnLst>
            <a:rect l="0" t="0" r="r" b="b"/>
            <a:pathLst>
              <a:path w="21600" h="19721" fill="norm" stroke="1" extrusionOk="0">
                <a:moveTo>
                  <a:pt x="0" y="0"/>
                </a:moveTo>
                <a:cubicBezTo>
                  <a:pt x="4854" y="15184"/>
                  <a:pt x="12054" y="21600"/>
                  <a:pt x="21600" y="19248"/>
                </a:cubicBezTo>
              </a:path>
            </a:pathLst>
          </a:custGeom>
          <a:ln w="12700">
            <a:solidFill>
              <a:schemeClr val="accent1"/>
            </a:solidFill>
            <a:tailEnd type="triangle"/>
          </a:ln>
        </p:spPr>
        <p:txBody>
          <a:bodyPr/>
          <a:lstStyle/>
          <a:p>
            <a:pPr/>
          </a:p>
        </p:txBody>
      </p:sp>
      <p:sp>
        <p:nvSpPr>
          <p:cNvPr id="3067" name="Line"/>
          <p:cNvSpPr/>
          <p:nvPr/>
        </p:nvSpPr>
        <p:spPr>
          <a:xfrm flipV="1">
            <a:off x="1416037" y="2390539"/>
            <a:ext cx="225368" cy="1"/>
          </a:xfrm>
          <a:prstGeom prst="line">
            <a:avLst/>
          </a:prstGeom>
          <a:ln w="12700">
            <a:solidFill>
              <a:schemeClr val="accent1"/>
            </a:solidFill>
            <a:tailEnd type="triangle"/>
          </a:ln>
        </p:spPr>
        <p:txBody>
          <a:bodyPr lIns="45719" rIns="45719"/>
          <a:lstStyle/>
          <a:p>
            <a:pPr/>
          </a:p>
        </p:txBody>
      </p:sp>
      <p:sp>
        <p:nvSpPr>
          <p:cNvPr id="3068" name="Line"/>
          <p:cNvSpPr/>
          <p:nvPr/>
        </p:nvSpPr>
        <p:spPr>
          <a:xfrm flipV="1">
            <a:off x="1629833" y="2390539"/>
            <a:ext cx="254662" cy="1"/>
          </a:xfrm>
          <a:prstGeom prst="line">
            <a:avLst/>
          </a:prstGeom>
          <a:ln w="12700">
            <a:solidFill>
              <a:schemeClr val="accent1"/>
            </a:solidFill>
            <a:tailEnd type="triangle"/>
          </a:ln>
        </p:spPr>
        <p:txBody>
          <a:bodyPr lIns="45719" rIns="45719"/>
          <a:lstStyle/>
          <a:p>
            <a:pPr/>
          </a:p>
        </p:txBody>
      </p:sp>
      <p:grpSp>
        <p:nvGrpSpPr>
          <p:cNvPr id="3071" name="Group"/>
          <p:cNvGrpSpPr/>
          <p:nvPr/>
        </p:nvGrpSpPr>
        <p:grpSpPr>
          <a:xfrm>
            <a:off x="1300291" y="2856101"/>
            <a:ext cx="147513" cy="147513"/>
            <a:chOff x="0" y="0"/>
            <a:chExt cx="147511" cy="147511"/>
          </a:xfrm>
        </p:grpSpPr>
        <p:sp>
          <p:nvSpPr>
            <p:cNvPr id="3069"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070"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grpSp>
        <p:nvGrpSpPr>
          <p:cNvPr id="3074" name="Group"/>
          <p:cNvGrpSpPr/>
          <p:nvPr/>
        </p:nvGrpSpPr>
        <p:grpSpPr>
          <a:xfrm>
            <a:off x="1524658" y="2856101"/>
            <a:ext cx="147512" cy="147513"/>
            <a:chOff x="0" y="0"/>
            <a:chExt cx="147511" cy="147511"/>
          </a:xfrm>
        </p:grpSpPr>
        <p:sp>
          <p:nvSpPr>
            <p:cNvPr id="3072"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073"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grpSp>
        <p:nvGrpSpPr>
          <p:cNvPr id="3077" name="Group"/>
          <p:cNvGrpSpPr/>
          <p:nvPr/>
        </p:nvGrpSpPr>
        <p:grpSpPr>
          <a:xfrm>
            <a:off x="1749025" y="2856101"/>
            <a:ext cx="147512" cy="147513"/>
            <a:chOff x="0" y="0"/>
            <a:chExt cx="147511" cy="147511"/>
          </a:xfrm>
        </p:grpSpPr>
        <p:sp>
          <p:nvSpPr>
            <p:cNvPr id="3075"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076"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grpSp>
        <p:nvGrpSpPr>
          <p:cNvPr id="3080" name="Group"/>
          <p:cNvGrpSpPr/>
          <p:nvPr/>
        </p:nvGrpSpPr>
        <p:grpSpPr>
          <a:xfrm rot="18900000">
            <a:off x="1524658" y="3177576"/>
            <a:ext cx="147512" cy="147512"/>
            <a:chOff x="0" y="0"/>
            <a:chExt cx="147511" cy="147511"/>
          </a:xfrm>
        </p:grpSpPr>
        <p:sp>
          <p:nvSpPr>
            <p:cNvPr id="3078"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079"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sp>
        <p:nvSpPr>
          <p:cNvPr id="3081" name="Line"/>
          <p:cNvSpPr/>
          <p:nvPr/>
        </p:nvSpPr>
        <p:spPr>
          <a:xfrm>
            <a:off x="1263420" y="2698397"/>
            <a:ext cx="69910" cy="174177"/>
          </a:xfrm>
          <a:prstGeom prst="line">
            <a:avLst/>
          </a:prstGeom>
          <a:ln w="12700">
            <a:solidFill>
              <a:schemeClr val="accent1"/>
            </a:solidFill>
            <a:tailEnd type="triangle"/>
          </a:ln>
        </p:spPr>
        <p:txBody>
          <a:bodyPr lIns="45719" rIns="45719"/>
          <a:lstStyle/>
          <a:p>
            <a:pPr/>
          </a:p>
        </p:txBody>
      </p:sp>
      <p:sp>
        <p:nvSpPr>
          <p:cNvPr id="3082" name="Line"/>
          <p:cNvSpPr/>
          <p:nvPr/>
        </p:nvSpPr>
        <p:spPr>
          <a:xfrm>
            <a:off x="1408917" y="2497740"/>
            <a:ext cx="1663" cy="352431"/>
          </a:xfrm>
          <a:prstGeom prst="line">
            <a:avLst/>
          </a:prstGeom>
          <a:ln w="12700">
            <a:solidFill>
              <a:schemeClr val="accent1"/>
            </a:solidFill>
            <a:tailEnd type="triangle"/>
          </a:ln>
        </p:spPr>
        <p:txBody>
          <a:bodyPr lIns="45719" rIns="45719"/>
          <a:lstStyle/>
          <a:p>
            <a:pPr/>
          </a:p>
        </p:txBody>
      </p:sp>
      <p:sp>
        <p:nvSpPr>
          <p:cNvPr id="3083" name="Line"/>
          <p:cNvSpPr/>
          <p:nvPr/>
        </p:nvSpPr>
        <p:spPr>
          <a:xfrm>
            <a:off x="1639236" y="2497740"/>
            <a:ext cx="1663" cy="352431"/>
          </a:xfrm>
          <a:prstGeom prst="line">
            <a:avLst/>
          </a:prstGeom>
          <a:ln w="12700">
            <a:solidFill>
              <a:schemeClr val="accent1"/>
            </a:solidFill>
            <a:tailEnd type="triangle"/>
          </a:ln>
        </p:spPr>
        <p:txBody>
          <a:bodyPr lIns="45719" rIns="45719"/>
          <a:lstStyle/>
          <a:p>
            <a:pPr/>
          </a:p>
        </p:txBody>
      </p:sp>
      <p:sp>
        <p:nvSpPr>
          <p:cNvPr id="3084" name="Line"/>
          <p:cNvSpPr/>
          <p:nvPr/>
        </p:nvSpPr>
        <p:spPr>
          <a:xfrm>
            <a:off x="1855560" y="2497740"/>
            <a:ext cx="1663" cy="352431"/>
          </a:xfrm>
          <a:prstGeom prst="line">
            <a:avLst/>
          </a:prstGeom>
          <a:ln w="12700">
            <a:solidFill>
              <a:schemeClr val="accent1"/>
            </a:solidFill>
            <a:tailEnd type="triangle"/>
          </a:ln>
        </p:spPr>
        <p:txBody>
          <a:bodyPr lIns="45719" rIns="45719"/>
          <a:lstStyle/>
          <a:p>
            <a:pPr/>
          </a:p>
        </p:txBody>
      </p:sp>
      <p:sp>
        <p:nvSpPr>
          <p:cNvPr id="3085" name="k0"/>
          <p:cNvSpPr txBox="1"/>
          <p:nvPr/>
        </p:nvSpPr>
        <p:spPr>
          <a:xfrm>
            <a:off x="1167543" y="2470326"/>
            <a:ext cx="258922"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k</a:t>
            </a:r>
            <a:r>
              <a:rPr baseline="-5999"/>
              <a:t>0</a:t>
            </a:r>
          </a:p>
        </p:txBody>
      </p:sp>
      <p:sp>
        <p:nvSpPr>
          <p:cNvPr id="3086" name="Line"/>
          <p:cNvSpPr/>
          <p:nvPr/>
        </p:nvSpPr>
        <p:spPr>
          <a:xfrm>
            <a:off x="1531288" y="2677948"/>
            <a:ext cx="69910" cy="174177"/>
          </a:xfrm>
          <a:prstGeom prst="line">
            <a:avLst/>
          </a:prstGeom>
          <a:ln w="12700">
            <a:solidFill>
              <a:schemeClr val="accent1"/>
            </a:solidFill>
            <a:tailEnd type="triangle"/>
          </a:ln>
        </p:spPr>
        <p:txBody>
          <a:bodyPr lIns="45719" rIns="45719"/>
          <a:lstStyle/>
          <a:p>
            <a:pPr/>
          </a:p>
        </p:txBody>
      </p:sp>
      <p:sp>
        <p:nvSpPr>
          <p:cNvPr id="3087" name="k1"/>
          <p:cNvSpPr txBox="1"/>
          <p:nvPr/>
        </p:nvSpPr>
        <p:spPr>
          <a:xfrm>
            <a:off x="1435090" y="2470326"/>
            <a:ext cx="294641"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k</a:t>
            </a:r>
            <a:r>
              <a:rPr baseline="-5999"/>
              <a:t>1 </a:t>
            </a:r>
          </a:p>
        </p:txBody>
      </p:sp>
      <p:sp>
        <p:nvSpPr>
          <p:cNvPr id="3088" name="Line"/>
          <p:cNvSpPr/>
          <p:nvPr/>
        </p:nvSpPr>
        <p:spPr>
          <a:xfrm>
            <a:off x="1742845" y="2679347"/>
            <a:ext cx="69910" cy="174177"/>
          </a:xfrm>
          <a:prstGeom prst="line">
            <a:avLst/>
          </a:prstGeom>
          <a:ln w="12700">
            <a:solidFill>
              <a:schemeClr val="accent1"/>
            </a:solidFill>
            <a:tailEnd type="triangle"/>
          </a:ln>
        </p:spPr>
        <p:txBody>
          <a:bodyPr lIns="45719" rIns="45719"/>
          <a:lstStyle/>
          <a:p>
            <a:pPr/>
          </a:p>
        </p:txBody>
      </p:sp>
      <p:sp>
        <p:nvSpPr>
          <p:cNvPr id="3089" name="k2"/>
          <p:cNvSpPr txBox="1"/>
          <p:nvPr/>
        </p:nvSpPr>
        <p:spPr>
          <a:xfrm>
            <a:off x="1635755" y="2473640"/>
            <a:ext cx="258922"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k</a:t>
            </a:r>
            <a:r>
              <a:rPr baseline="-5999"/>
              <a:t>2</a:t>
            </a:r>
          </a:p>
        </p:txBody>
      </p:sp>
      <p:sp>
        <p:nvSpPr>
          <p:cNvPr id="3090" name="Line"/>
          <p:cNvSpPr/>
          <p:nvPr/>
        </p:nvSpPr>
        <p:spPr>
          <a:xfrm>
            <a:off x="1404815" y="2990293"/>
            <a:ext cx="151545" cy="218299"/>
          </a:xfrm>
          <a:prstGeom prst="line">
            <a:avLst/>
          </a:prstGeom>
          <a:ln w="12700">
            <a:solidFill>
              <a:schemeClr val="accent1"/>
            </a:solidFill>
            <a:tailEnd type="triangle"/>
          </a:ln>
        </p:spPr>
        <p:txBody>
          <a:bodyPr lIns="45719" rIns="45719"/>
          <a:lstStyle/>
          <a:p>
            <a:pPr/>
          </a:p>
        </p:txBody>
      </p:sp>
      <p:sp>
        <p:nvSpPr>
          <p:cNvPr id="3091" name="Line"/>
          <p:cNvSpPr/>
          <p:nvPr/>
        </p:nvSpPr>
        <p:spPr>
          <a:xfrm>
            <a:off x="1597327" y="2995810"/>
            <a:ext cx="1" cy="191994"/>
          </a:xfrm>
          <a:prstGeom prst="line">
            <a:avLst/>
          </a:prstGeom>
          <a:ln w="12700">
            <a:solidFill>
              <a:schemeClr val="accent1"/>
            </a:solidFill>
            <a:tailEnd type="triangle"/>
          </a:ln>
        </p:spPr>
        <p:txBody>
          <a:bodyPr lIns="45719" rIns="45719"/>
          <a:lstStyle/>
          <a:p>
            <a:pPr/>
          </a:p>
        </p:txBody>
      </p:sp>
      <p:sp>
        <p:nvSpPr>
          <p:cNvPr id="3092" name="Line"/>
          <p:cNvSpPr/>
          <p:nvPr/>
        </p:nvSpPr>
        <p:spPr>
          <a:xfrm flipH="1">
            <a:off x="1645302" y="3018940"/>
            <a:ext cx="125240" cy="194462"/>
          </a:xfrm>
          <a:prstGeom prst="line">
            <a:avLst/>
          </a:prstGeom>
          <a:ln w="12700">
            <a:solidFill>
              <a:schemeClr val="accent1"/>
            </a:solidFill>
            <a:tailEnd type="triangle"/>
          </a:ln>
        </p:spPr>
        <p:txBody>
          <a:bodyPr lIns="45719" rIns="45719"/>
          <a:lstStyle/>
          <a:p>
            <a:pPr/>
          </a:p>
        </p:txBody>
      </p:sp>
      <p:sp>
        <p:nvSpPr>
          <p:cNvPr id="3158" name="Connection Line"/>
          <p:cNvSpPr/>
          <p:nvPr/>
        </p:nvSpPr>
        <p:spPr>
          <a:xfrm>
            <a:off x="817583" y="2071354"/>
            <a:ext cx="694234" cy="1479266"/>
          </a:xfrm>
          <a:custGeom>
            <a:avLst/>
            <a:gdLst/>
            <a:ahLst/>
            <a:cxnLst>
              <a:cxn ang="0">
                <a:pos x="wd2" y="hd2"/>
              </a:cxn>
              <a:cxn ang="5400000">
                <a:pos x="wd2" y="hd2"/>
              </a:cxn>
              <a:cxn ang="10800000">
                <a:pos x="wd2" y="hd2"/>
              </a:cxn>
              <a:cxn ang="16200000">
                <a:pos x="wd2" y="hd2"/>
              </a:cxn>
            </a:cxnLst>
            <a:rect l="0" t="0" r="r" b="b"/>
            <a:pathLst>
              <a:path w="21548" h="21066" fill="norm" stroke="1" extrusionOk="0">
                <a:moveTo>
                  <a:pt x="21548" y="21034"/>
                </a:moveTo>
                <a:cubicBezTo>
                  <a:pt x="7131" y="21600"/>
                  <a:pt x="-52" y="14589"/>
                  <a:pt x="0" y="0"/>
                </a:cubicBezTo>
              </a:path>
            </a:pathLst>
          </a:custGeom>
          <a:ln w="12700">
            <a:solidFill>
              <a:schemeClr val="accent1"/>
            </a:solidFill>
            <a:tailEnd type="triangle"/>
          </a:ln>
        </p:spPr>
        <p:txBody>
          <a:bodyPr/>
          <a:lstStyle/>
          <a:p>
            <a:pPr/>
          </a:p>
        </p:txBody>
      </p:sp>
      <p:grpSp>
        <p:nvGrpSpPr>
          <p:cNvPr id="3097" name="Group"/>
          <p:cNvGrpSpPr/>
          <p:nvPr/>
        </p:nvGrpSpPr>
        <p:grpSpPr>
          <a:xfrm>
            <a:off x="3140318" y="2254188"/>
            <a:ext cx="95149" cy="272703"/>
            <a:chOff x="0" y="0"/>
            <a:chExt cx="95147" cy="272701"/>
          </a:xfrm>
        </p:grpSpPr>
        <p:sp>
          <p:nvSpPr>
            <p:cNvPr id="3094" name="Line"/>
            <p:cNvSpPr/>
            <p:nvPr/>
          </p:nvSpPr>
          <p:spPr>
            <a:xfrm flipV="1">
              <a:off x="47573" y="5315"/>
              <a:ext cx="1" cy="26493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095"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096" name="Line"/>
            <p:cNvSpPr/>
            <p:nvPr/>
          </p:nvSpPr>
          <p:spPr>
            <a:xfrm>
              <a:off x="0" y="272701"/>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3101" name="Group"/>
          <p:cNvGrpSpPr/>
          <p:nvPr/>
        </p:nvGrpSpPr>
        <p:grpSpPr>
          <a:xfrm>
            <a:off x="3140474" y="2627503"/>
            <a:ext cx="95149" cy="458532"/>
            <a:chOff x="0" y="0"/>
            <a:chExt cx="95147" cy="458530"/>
          </a:xfrm>
        </p:grpSpPr>
        <p:sp>
          <p:nvSpPr>
            <p:cNvPr id="3098" name="Line"/>
            <p:cNvSpPr/>
            <p:nvPr/>
          </p:nvSpPr>
          <p:spPr>
            <a:xfrm flipV="1">
              <a:off x="47573" y="8937"/>
              <a:ext cx="1" cy="44546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099"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00" name="Line"/>
            <p:cNvSpPr/>
            <p:nvPr/>
          </p:nvSpPr>
          <p:spPr>
            <a:xfrm>
              <a:off x="0" y="45853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3105" name="Group"/>
          <p:cNvGrpSpPr/>
          <p:nvPr/>
        </p:nvGrpSpPr>
        <p:grpSpPr>
          <a:xfrm>
            <a:off x="3145366" y="3147026"/>
            <a:ext cx="95149" cy="191993"/>
            <a:chOff x="0" y="0"/>
            <a:chExt cx="95147" cy="191992"/>
          </a:xfrm>
        </p:grpSpPr>
        <p:sp>
          <p:nvSpPr>
            <p:cNvPr id="3102" name="Line"/>
            <p:cNvSpPr/>
            <p:nvPr/>
          </p:nvSpPr>
          <p:spPr>
            <a:xfrm flipV="1">
              <a:off x="47573" y="3742"/>
              <a:ext cx="1" cy="1865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03"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04" name="Line"/>
            <p:cNvSpPr/>
            <p:nvPr/>
          </p:nvSpPr>
          <p:spPr>
            <a:xfrm>
              <a:off x="0" y="191992"/>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106" name="(ShiftIn, Read)"/>
          <p:cNvSpPr txBox="1"/>
          <p:nvPr/>
        </p:nvSpPr>
        <p:spPr>
          <a:xfrm>
            <a:off x="1983574" y="2240734"/>
            <a:ext cx="112492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(ShiftIn, Read)</a:t>
            </a:r>
          </a:p>
        </p:txBody>
      </p:sp>
      <p:sp>
        <p:nvSpPr>
          <p:cNvPr id="3107" name="6 cyc"/>
          <p:cNvSpPr txBox="1"/>
          <p:nvPr/>
        </p:nvSpPr>
        <p:spPr>
          <a:xfrm>
            <a:off x="3239158" y="2752137"/>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 cyc</a:t>
            </a:r>
          </a:p>
        </p:txBody>
      </p:sp>
      <p:sp>
        <p:nvSpPr>
          <p:cNvPr id="3108" name="2 cyc"/>
          <p:cNvSpPr txBox="1"/>
          <p:nvPr/>
        </p:nvSpPr>
        <p:spPr>
          <a:xfrm>
            <a:off x="3271342" y="3122739"/>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2 cyc</a:t>
            </a:r>
          </a:p>
        </p:txBody>
      </p:sp>
      <p:grpSp>
        <p:nvGrpSpPr>
          <p:cNvPr id="3113" name="Group"/>
          <p:cNvGrpSpPr/>
          <p:nvPr/>
        </p:nvGrpSpPr>
        <p:grpSpPr>
          <a:xfrm>
            <a:off x="1493020" y="3431320"/>
            <a:ext cx="208614" cy="208613"/>
            <a:chOff x="0" y="0"/>
            <a:chExt cx="208612" cy="208612"/>
          </a:xfrm>
        </p:grpSpPr>
        <p:sp>
          <p:nvSpPr>
            <p:cNvPr id="3109" name="Circle"/>
            <p:cNvSpPr/>
            <p:nvPr/>
          </p:nvSpPr>
          <p:spPr>
            <a:xfrm rot="18900000">
              <a:off x="30550" y="30550"/>
              <a:ext cx="147513" cy="147513"/>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110" name="Line"/>
            <p:cNvSpPr/>
            <p:nvPr/>
          </p:nvSpPr>
          <p:spPr>
            <a:xfrm flipV="1">
              <a:off x="42031" y="106845"/>
              <a:ext cx="124550" cy="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3111" name="Circle"/>
            <p:cNvSpPr/>
            <p:nvPr/>
          </p:nvSpPr>
          <p:spPr>
            <a:xfrm>
              <a:off x="97106" y="62749"/>
              <a:ext cx="12720" cy="12719"/>
            </a:xfrm>
            <a:prstGeom prst="ellipse">
              <a:avLst/>
            </a:prstGeom>
            <a:solidFill>
              <a:schemeClr val="accent1"/>
            </a:solidFill>
            <a:ln w="25400" cap="flat">
              <a:solidFill>
                <a:schemeClr val="accent1"/>
              </a:solidFill>
              <a:prstDash val="solid"/>
              <a:round/>
            </a:ln>
            <a:effectLst/>
          </p:spPr>
          <p:txBody>
            <a:bodyPr wrap="square" lIns="45719" tIns="45719" rIns="45719" bIns="45719" numCol="1" anchor="t">
              <a:noAutofit/>
            </a:bodyPr>
            <a:lstStyle/>
            <a:p>
              <a:pPr/>
            </a:p>
          </p:txBody>
        </p:sp>
        <p:sp>
          <p:nvSpPr>
            <p:cNvPr id="3112" name="Circle"/>
            <p:cNvSpPr/>
            <p:nvPr/>
          </p:nvSpPr>
          <p:spPr>
            <a:xfrm>
              <a:off x="100281" y="135774"/>
              <a:ext cx="12720" cy="12719"/>
            </a:xfrm>
            <a:prstGeom prst="ellipse">
              <a:avLst/>
            </a:prstGeom>
            <a:solidFill>
              <a:schemeClr val="accent1"/>
            </a:solidFill>
            <a:ln w="25400" cap="flat">
              <a:solidFill>
                <a:schemeClr val="accent1"/>
              </a:solidFill>
              <a:prstDash val="solid"/>
              <a:round/>
            </a:ln>
            <a:effectLst/>
          </p:spPr>
          <p:txBody>
            <a:bodyPr wrap="square" lIns="45719" tIns="45719" rIns="45719" bIns="45719" numCol="1" anchor="t">
              <a:noAutofit/>
            </a:bodyPr>
            <a:lstStyle/>
            <a:p>
              <a:pPr/>
            </a:p>
          </p:txBody>
        </p:sp>
      </p:grpSp>
      <p:sp>
        <p:nvSpPr>
          <p:cNvPr id="3114" name="Line"/>
          <p:cNvSpPr/>
          <p:nvPr/>
        </p:nvSpPr>
        <p:spPr>
          <a:xfrm>
            <a:off x="1595441" y="3331489"/>
            <a:ext cx="1502" cy="119440"/>
          </a:xfrm>
          <a:prstGeom prst="line">
            <a:avLst/>
          </a:prstGeom>
          <a:ln w="127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grpSp>
        <p:nvGrpSpPr>
          <p:cNvPr id="3118" name="Group"/>
          <p:cNvGrpSpPr/>
          <p:nvPr/>
        </p:nvGrpSpPr>
        <p:grpSpPr>
          <a:xfrm>
            <a:off x="3149189" y="3432376"/>
            <a:ext cx="95149" cy="191994"/>
            <a:chOff x="0" y="0"/>
            <a:chExt cx="95147" cy="191992"/>
          </a:xfrm>
        </p:grpSpPr>
        <p:sp>
          <p:nvSpPr>
            <p:cNvPr id="3115" name="Line"/>
            <p:cNvSpPr/>
            <p:nvPr/>
          </p:nvSpPr>
          <p:spPr>
            <a:xfrm flipV="1">
              <a:off x="47573" y="3742"/>
              <a:ext cx="1" cy="1865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16"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17" name="Line"/>
            <p:cNvSpPr/>
            <p:nvPr/>
          </p:nvSpPr>
          <p:spPr>
            <a:xfrm>
              <a:off x="0" y="191992"/>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119" name="12 cyc"/>
          <p:cNvSpPr txBox="1"/>
          <p:nvPr/>
        </p:nvSpPr>
        <p:spPr>
          <a:xfrm>
            <a:off x="3275165" y="3408089"/>
            <a:ext cx="553155"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12 cyc</a:t>
            </a:r>
          </a:p>
        </p:txBody>
      </p:sp>
      <p:sp>
        <p:nvSpPr>
          <p:cNvPr id="3120" name="…"/>
          <p:cNvSpPr txBox="1"/>
          <p:nvPr/>
        </p:nvSpPr>
        <p:spPr>
          <a:xfrm>
            <a:off x="1632732" y="169977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121" name="N-Blur"/>
          <p:cNvSpPr txBox="1"/>
          <p:nvPr/>
        </p:nvSpPr>
        <p:spPr>
          <a:xfrm>
            <a:off x="1291389" y="1219492"/>
            <a:ext cx="698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sp>
        <p:nvSpPr>
          <p:cNvPr id="3122" name="Line"/>
          <p:cNvSpPr/>
          <p:nvPr/>
        </p:nvSpPr>
        <p:spPr>
          <a:xfrm>
            <a:off x="1377325" y="3395192"/>
            <a:ext cx="148458" cy="106162"/>
          </a:xfrm>
          <a:prstGeom prst="line">
            <a:avLst/>
          </a:prstGeom>
          <a:ln w="12700">
            <a:solidFill>
              <a:schemeClr val="accent1"/>
            </a:solidFill>
            <a:tailEnd type="triangle"/>
          </a:ln>
        </p:spPr>
        <p:txBody>
          <a:bodyPr lIns="45719" rIns="45719"/>
          <a:lstStyle/>
          <a:p>
            <a:pPr/>
          </a:p>
        </p:txBody>
      </p:sp>
      <p:sp>
        <p:nvSpPr>
          <p:cNvPr id="3123" name="D"/>
          <p:cNvSpPr txBox="1"/>
          <p:nvPr/>
        </p:nvSpPr>
        <p:spPr>
          <a:xfrm>
            <a:off x="1263264" y="3147026"/>
            <a:ext cx="221567"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D</a:t>
            </a:r>
          </a:p>
        </p:txBody>
      </p:sp>
      <p:grpSp>
        <p:nvGrpSpPr>
          <p:cNvPr id="3127" name="Group"/>
          <p:cNvGrpSpPr/>
          <p:nvPr/>
        </p:nvGrpSpPr>
        <p:grpSpPr>
          <a:xfrm>
            <a:off x="736563" y="1673847"/>
            <a:ext cx="2043772" cy="95148"/>
            <a:chOff x="0" y="0"/>
            <a:chExt cx="2043770" cy="95147"/>
          </a:xfrm>
        </p:grpSpPr>
        <p:sp>
          <p:nvSpPr>
            <p:cNvPr id="3124"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25" name="Line"/>
            <p:cNvSpPr/>
            <p:nvPr/>
          </p:nvSpPr>
          <p:spPr>
            <a:xfrm flipV="1">
              <a:off x="-1" y="0"/>
              <a:ext cx="2"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26"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128" name="64 words"/>
          <p:cNvSpPr txBox="1"/>
          <p:nvPr/>
        </p:nvSpPr>
        <p:spPr>
          <a:xfrm>
            <a:off x="1313722" y="1483920"/>
            <a:ext cx="76629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sp>
        <p:nvSpPr>
          <p:cNvPr id="3129" name="1 cyc"/>
          <p:cNvSpPr txBox="1"/>
          <p:nvPr/>
        </p:nvSpPr>
        <p:spPr>
          <a:xfrm>
            <a:off x="3207582" y="2272292"/>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1 cyc</a:t>
            </a:r>
          </a:p>
        </p:txBody>
      </p:sp>
      <p:sp>
        <p:nvSpPr>
          <p:cNvPr id="3130" name="(mul)"/>
          <p:cNvSpPr txBox="1"/>
          <p:nvPr/>
        </p:nvSpPr>
        <p:spPr>
          <a:xfrm>
            <a:off x="1945878" y="2731296"/>
            <a:ext cx="528412"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(mul)</a:t>
            </a:r>
          </a:p>
        </p:txBody>
      </p:sp>
      <p:sp>
        <p:nvSpPr>
          <p:cNvPr id="3131" name="(sum)"/>
          <p:cNvSpPr txBox="1"/>
          <p:nvPr/>
        </p:nvSpPr>
        <p:spPr>
          <a:xfrm>
            <a:off x="1962858" y="3110932"/>
            <a:ext cx="55714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(sum)</a:t>
            </a:r>
          </a:p>
        </p:txBody>
      </p:sp>
      <p:sp>
        <p:nvSpPr>
          <p:cNvPr id="3132" name="(normalize)"/>
          <p:cNvSpPr txBox="1"/>
          <p:nvPr/>
        </p:nvSpPr>
        <p:spPr>
          <a:xfrm>
            <a:off x="1931510" y="3416690"/>
            <a:ext cx="964838"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(normalize)</a:t>
            </a:r>
          </a:p>
        </p:txBody>
      </p:sp>
      <p:sp>
        <p:nvSpPr>
          <p:cNvPr id="3133" name="Circle"/>
          <p:cNvSpPr/>
          <p:nvPr/>
        </p:nvSpPr>
        <p:spPr>
          <a:xfrm>
            <a:off x="807829" y="1878483"/>
            <a:ext cx="152278" cy="152279"/>
          </a:xfrm>
          <a:prstGeom prst="ellipse">
            <a:avLst/>
          </a:prstGeom>
          <a:solidFill>
            <a:srgbClr val="FF9300"/>
          </a:solidFill>
          <a:ln w="25400">
            <a:solidFill>
              <a:srgbClr val="FF9300"/>
            </a:solidFill>
          </a:ln>
        </p:spPr>
        <p:txBody>
          <a:bodyPr lIns="45719" rIns="45719"/>
          <a:lstStyle/>
          <a:p>
            <a:pPr/>
          </a:p>
        </p:txBody>
      </p:sp>
      <p:sp>
        <p:nvSpPr>
          <p:cNvPr id="3134" name="Circle"/>
          <p:cNvSpPr/>
          <p:nvPr/>
        </p:nvSpPr>
        <p:spPr>
          <a:xfrm>
            <a:off x="1027962" y="1878483"/>
            <a:ext cx="152279" cy="152279"/>
          </a:xfrm>
          <a:prstGeom prst="ellipse">
            <a:avLst/>
          </a:prstGeom>
          <a:solidFill>
            <a:srgbClr val="FF9300"/>
          </a:solidFill>
          <a:ln w="25400">
            <a:solidFill>
              <a:srgbClr val="FF9300"/>
            </a:solidFill>
          </a:ln>
        </p:spPr>
        <p:txBody>
          <a:bodyPr lIns="45719" rIns="45719"/>
          <a:lstStyle/>
          <a:p>
            <a:pPr/>
          </a:p>
        </p:txBody>
      </p:sp>
      <p:sp>
        <p:nvSpPr>
          <p:cNvPr id="3135" name="Circle"/>
          <p:cNvSpPr/>
          <p:nvPr/>
        </p:nvSpPr>
        <p:spPr>
          <a:xfrm>
            <a:off x="1248095" y="1878483"/>
            <a:ext cx="152279" cy="152279"/>
          </a:xfrm>
          <a:prstGeom prst="ellipse">
            <a:avLst/>
          </a:prstGeom>
          <a:solidFill>
            <a:srgbClr val="FF9300"/>
          </a:solidFill>
          <a:ln w="25400">
            <a:solidFill>
              <a:srgbClr val="FF9300"/>
            </a:solidFill>
          </a:ln>
        </p:spPr>
        <p:txBody>
          <a:bodyPr lIns="45719" rIns="45719"/>
          <a:lstStyle/>
          <a:p>
            <a:pPr/>
          </a:p>
        </p:txBody>
      </p:sp>
      <p:sp>
        <p:nvSpPr>
          <p:cNvPr id="3136" name="Circle"/>
          <p:cNvSpPr/>
          <p:nvPr/>
        </p:nvSpPr>
        <p:spPr>
          <a:xfrm>
            <a:off x="1476695" y="1878483"/>
            <a:ext cx="152279" cy="152279"/>
          </a:xfrm>
          <a:prstGeom prst="ellipse">
            <a:avLst/>
          </a:prstGeom>
          <a:solidFill>
            <a:srgbClr val="FF9300"/>
          </a:solidFill>
          <a:ln w="25400">
            <a:solidFill>
              <a:srgbClr val="FF9300"/>
            </a:solidFill>
          </a:ln>
        </p:spPr>
        <p:txBody>
          <a:bodyPr lIns="45719" rIns="45719"/>
          <a:lstStyle/>
          <a:p>
            <a:pPr/>
          </a:p>
        </p:txBody>
      </p:sp>
      <p:sp>
        <p:nvSpPr>
          <p:cNvPr id="3137" name="Circle"/>
          <p:cNvSpPr/>
          <p:nvPr/>
        </p:nvSpPr>
        <p:spPr>
          <a:xfrm>
            <a:off x="1925429" y="1870016"/>
            <a:ext cx="152278" cy="152279"/>
          </a:xfrm>
          <a:prstGeom prst="ellipse">
            <a:avLst/>
          </a:prstGeom>
          <a:solidFill>
            <a:srgbClr val="FF9300"/>
          </a:solidFill>
          <a:ln w="25400">
            <a:solidFill>
              <a:srgbClr val="FF9300"/>
            </a:solidFill>
          </a:ln>
        </p:spPr>
        <p:txBody>
          <a:bodyPr lIns="45719" rIns="45719"/>
          <a:lstStyle/>
          <a:p>
            <a:pPr/>
          </a:p>
        </p:txBody>
      </p:sp>
      <p:sp>
        <p:nvSpPr>
          <p:cNvPr id="3138" name="Circle"/>
          <p:cNvSpPr/>
          <p:nvPr/>
        </p:nvSpPr>
        <p:spPr>
          <a:xfrm>
            <a:off x="2145562" y="1870016"/>
            <a:ext cx="152279" cy="152279"/>
          </a:xfrm>
          <a:prstGeom prst="ellipse">
            <a:avLst/>
          </a:prstGeom>
          <a:solidFill>
            <a:srgbClr val="FF9300"/>
          </a:solidFill>
          <a:ln w="25400">
            <a:solidFill>
              <a:srgbClr val="FF9300"/>
            </a:solidFill>
          </a:ln>
        </p:spPr>
        <p:txBody>
          <a:bodyPr lIns="45719" rIns="45719"/>
          <a:lstStyle/>
          <a:p>
            <a:pPr/>
          </a:p>
        </p:txBody>
      </p:sp>
      <p:sp>
        <p:nvSpPr>
          <p:cNvPr id="3139" name="Circle"/>
          <p:cNvSpPr/>
          <p:nvPr/>
        </p:nvSpPr>
        <p:spPr>
          <a:xfrm>
            <a:off x="2365695" y="1870016"/>
            <a:ext cx="152279" cy="152279"/>
          </a:xfrm>
          <a:prstGeom prst="ellipse">
            <a:avLst/>
          </a:prstGeom>
          <a:solidFill>
            <a:srgbClr val="FF9300"/>
          </a:solidFill>
          <a:ln w="25400">
            <a:solidFill>
              <a:srgbClr val="FF9300"/>
            </a:solidFill>
          </a:ln>
        </p:spPr>
        <p:txBody>
          <a:bodyPr lIns="45719" rIns="45719"/>
          <a:lstStyle/>
          <a:p>
            <a:pPr/>
          </a:p>
        </p:txBody>
      </p:sp>
      <p:sp>
        <p:nvSpPr>
          <p:cNvPr id="3140" name="Circle"/>
          <p:cNvSpPr/>
          <p:nvPr/>
        </p:nvSpPr>
        <p:spPr>
          <a:xfrm>
            <a:off x="2595425" y="1868810"/>
            <a:ext cx="152278" cy="152279"/>
          </a:xfrm>
          <a:prstGeom prst="ellipse">
            <a:avLst/>
          </a:prstGeom>
          <a:solidFill>
            <a:srgbClr val="FF9300"/>
          </a:solidFill>
          <a:ln w="25400">
            <a:solidFill>
              <a:srgbClr val="FF9300"/>
            </a:solidFill>
          </a:ln>
        </p:spPr>
        <p:txBody>
          <a:bodyPr lIns="45719" rIns="45719"/>
          <a:lstStyle/>
          <a:p>
            <a:pPr/>
          </a:p>
        </p:txBody>
      </p:sp>
      <p:sp>
        <p:nvSpPr>
          <p:cNvPr id="31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142" name="x"/>
          <p:cNvSpPr txBox="1"/>
          <p:nvPr/>
        </p:nvSpPr>
        <p:spPr>
          <a:xfrm>
            <a:off x="521339" y="1709000"/>
            <a:ext cx="2413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
        <p:nvSpPr>
          <p:cNvPr id="3143" name="sr"/>
          <p:cNvSpPr txBox="1"/>
          <p:nvPr/>
        </p:nvSpPr>
        <p:spPr>
          <a:xfrm>
            <a:off x="841026" y="2208409"/>
            <a:ext cx="37850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sr</a:t>
            </a:r>
          </a:p>
        </p:txBody>
      </p:sp>
      <p:sp>
        <p:nvSpPr>
          <p:cNvPr id="3144" name="Mult and Div by arbitrary operands have large latencies"/>
          <p:cNvSpPr/>
          <p:nvPr/>
        </p:nvSpPr>
        <p:spPr>
          <a:xfrm>
            <a:off x="4825560" y="1675258"/>
            <a:ext cx="2151135" cy="109153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Mult and Div by arbitrary operands have large latencies</a:t>
            </a:r>
          </a:p>
        </p:txBody>
      </p:sp>
      <p:sp>
        <p:nvSpPr>
          <p:cNvPr id="3145" name="Line"/>
          <p:cNvSpPr/>
          <p:nvPr/>
        </p:nvSpPr>
        <p:spPr>
          <a:xfrm flipH="1">
            <a:off x="3669496" y="2137925"/>
            <a:ext cx="1162100" cy="66834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146" name="Line"/>
          <p:cNvSpPr/>
          <p:nvPr/>
        </p:nvSpPr>
        <p:spPr>
          <a:xfrm flipH="1">
            <a:off x="3816494" y="2755547"/>
            <a:ext cx="1052722" cy="75597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147" name="… But we know that the operands are always power-of-2.  We can do these ops “for free” in hardware if we are clever about this!"/>
          <p:cNvSpPr/>
          <p:nvPr/>
        </p:nvSpPr>
        <p:spPr>
          <a:xfrm>
            <a:off x="4834427" y="2992333"/>
            <a:ext cx="6414326" cy="779566"/>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 But we know that the operands are always power-of-2.  We can do these ops “for free” in hardware if we are clever about this!</a:t>
            </a:r>
          </a:p>
        </p:txBody>
      </p:sp>
      <p:sp>
        <p:nvSpPr>
          <p:cNvPr id="3148" name="Line"/>
          <p:cNvSpPr/>
          <p:nvPr/>
        </p:nvSpPr>
        <p:spPr>
          <a:xfrm flipH="1">
            <a:off x="4900867" y="3778766"/>
            <a:ext cx="403170" cy="63417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149" name="Line"/>
          <p:cNvSpPr/>
          <p:nvPr/>
        </p:nvSpPr>
        <p:spPr>
          <a:xfrm flipH="1">
            <a:off x="3232413" y="3760315"/>
            <a:ext cx="1590011" cy="101540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150" name="Line"/>
          <p:cNvSpPr/>
          <p:nvPr/>
        </p:nvSpPr>
        <p:spPr>
          <a:xfrm flipH="1">
            <a:off x="5194792" y="3773011"/>
            <a:ext cx="223783" cy="63870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151" name="Line"/>
          <p:cNvSpPr/>
          <p:nvPr/>
        </p:nvSpPr>
        <p:spPr>
          <a:xfrm flipH="1">
            <a:off x="5447800" y="3772693"/>
            <a:ext cx="89837" cy="65902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152" name="Line"/>
          <p:cNvSpPr/>
          <p:nvPr/>
        </p:nvSpPr>
        <p:spPr>
          <a:xfrm flipH="1">
            <a:off x="6117407" y="3760787"/>
            <a:ext cx="46658" cy="65561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153" name="Line"/>
          <p:cNvSpPr/>
          <p:nvPr/>
        </p:nvSpPr>
        <p:spPr>
          <a:xfrm>
            <a:off x="6301223" y="3781332"/>
            <a:ext cx="81099" cy="63044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154" name="Line"/>
          <p:cNvSpPr/>
          <p:nvPr/>
        </p:nvSpPr>
        <p:spPr>
          <a:xfrm>
            <a:off x="6548159" y="3776133"/>
            <a:ext cx="122493" cy="646126"/>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4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15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15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14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3153"/>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3154"/>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3151"/>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3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54" grpId="6"/>
      <p:bldP build="whole" bldLvl="1" animBg="1" rev="0" advAuto="0" spid="3148" grpId="4"/>
      <p:bldP build="whole" bldLvl="1" animBg="1" rev="0" advAuto="0" spid="3152" grpId="2"/>
      <p:bldP build="whole" bldLvl="1" animBg="1" rev="0" advAuto="0" spid="3151" grpId="7"/>
      <p:bldP build="whole" bldLvl="1" animBg="1" rev="0" advAuto="0" spid="3147" grpId="1"/>
      <p:bldP build="whole" bldLvl="1" animBg="1" rev="0" advAuto="0" spid="3150" grpId="3"/>
      <p:bldP build="whole" bldLvl="1" animBg="1" rev="0" advAuto="0" spid="3153" grpId="5"/>
      <p:bldP build="whole" bldLvl="1" animBg="1" rev="0" advAuto="0" spid="3149" grpId="8"/>
    </p:bldLst>
  </p:timing>
</p:sld>
</file>

<file path=ppt/slides/slide10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160" name="Bottleneck Analysis II Example"/>
          <p:cNvSpPr txBox="1"/>
          <p:nvPr>
            <p:ph type="title"/>
          </p:nvPr>
        </p:nvSpPr>
        <p:spPr>
          <a:prstGeom prst="rect">
            <a:avLst/>
          </a:prstGeom>
        </p:spPr>
        <p:txBody>
          <a:bodyPr/>
          <a:lstStyle/>
          <a:p>
            <a:pPr/>
            <a:r>
              <a:t>Bottleneck Analysis II Example</a:t>
            </a:r>
          </a:p>
        </p:txBody>
      </p:sp>
      <p:grpSp>
        <p:nvGrpSpPr>
          <p:cNvPr id="3163" name="CustomShape 4"/>
          <p:cNvGrpSpPr/>
          <p:nvPr/>
        </p:nvGrpSpPr>
        <p:grpSpPr>
          <a:xfrm>
            <a:off x="75700" y="3744440"/>
            <a:ext cx="7082035" cy="3423226"/>
            <a:chOff x="0" y="0"/>
            <a:chExt cx="7082033" cy="3423224"/>
          </a:xfrm>
        </p:grpSpPr>
        <p:sp>
          <p:nvSpPr>
            <p:cNvPr id="3161" name="Rectangle"/>
            <p:cNvSpPr/>
            <p:nvPr/>
          </p:nvSpPr>
          <p:spPr>
            <a:xfrm>
              <a:off x="0" y="0"/>
              <a:ext cx="7082034" cy="299293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162" name="Foreach(N by 1) {i =&gt;…"/>
            <p:cNvSpPr txBox="1"/>
            <p:nvPr/>
          </p:nvSpPr>
          <p:spPr>
            <a:xfrm>
              <a:off x="0" y="4716"/>
              <a:ext cx="7082034" cy="341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Foreach(N by 1) {i =&gt; </a:t>
              </a:r>
            </a:p>
            <a:p>
              <a:pPr defTabSz="825500">
                <a:defRPr spc="0">
                  <a:solidFill>
                    <a:srgbClr val="CF6A4C"/>
                  </a:solidFill>
                  <a:latin typeface="Courier"/>
                  <a:ea typeface="Courier"/>
                  <a:cs typeface="Courier"/>
                  <a:sym typeface="Courier"/>
                </a:defRPr>
              </a:pPr>
              <a:r>
                <a:t>  Val odd = i % 2 == 1</a:t>
              </a:r>
            </a:p>
            <a:p>
              <a:pPr defTabSz="825500">
                <a:defRPr spc="0">
                  <a:solidFill>
                    <a:srgbClr val="CF6A4C"/>
                  </a:solidFill>
                  <a:latin typeface="Courier"/>
                  <a:ea typeface="Courier"/>
                  <a:cs typeface="Courier"/>
                  <a:sym typeface="Courier"/>
                </a:defRPr>
              </a:pPr>
              <a:r>
                <a:t>  Foreach</a:t>
              </a:r>
              <a:r>
                <a:rPr>
                  <a:solidFill>
                    <a:srgbClr val="CDA869"/>
                  </a:solidFill>
                </a:rPr>
                <a:t>(64 by 1 par 2){ j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 &lt;&lt;= x(j)</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mux(odd,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(x(0)&lt;&lt;1 + x(1)&lt;&lt;2 + x(2)&lt;&lt;1) &gt;&gt; 3,</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(x(0)&lt;&lt;3 + x(1)&lt;&lt;2 + x(2)&lt;&lt;2) &gt;&gt; 4,</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x(j)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164" name="Pipeline (i)…"/>
          <p:cNvSpPr/>
          <p:nvPr/>
        </p:nvSpPr>
        <p:spPr>
          <a:xfrm>
            <a:off x="8265930" y="3637236"/>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T=18273, iters=1</a:t>
            </a:r>
          </a:p>
        </p:txBody>
      </p:sp>
      <p:sp>
        <p:nvSpPr>
          <p:cNvPr id="3165" name="Unit…"/>
          <p:cNvSpPr/>
          <p:nvPr/>
        </p:nvSpPr>
        <p:spPr>
          <a:xfrm>
            <a:off x="7189633" y="5060874"/>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Unit </a:t>
            </a:r>
          </a:p>
          <a:p>
            <a:pPr algn="ctr">
              <a:defRPr sz="1400"/>
            </a:pPr>
            <a:r>
              <a:t>[implicit] L=10,II=*</a:t>
            </a:r>
          </a:p>
          <a:p>
            <a:pPr algn="ctr">
              <a:defRPr b="1" sz="1400">
                <a:solidFill>
                  <a:srgbClr val="FF2600"/>
                </a:solidFill>
              </a:defRPr>
            </a:pPr>
            <a:r>
              <a:t>T=8, iters=96</a:t>
            </a:r>
          </a:p>
        </p:txBody>
      </p:sp>
      <p:sp>
        <p:nvSpPr>
          <p:cNvPr id="3166" name="Inner (j)…"/>
          <p:cNvSpPr/>
          <p:nvPr/>
        </p:nvSpPr>
        <p:spPr>
          <a:xfrm>
            <a:off x="9424848" y="5060874"/>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[:3] L=4,II=1</a:t>
            </a:r>
          </a:p>
          <a:p>
            <a:pPr algn="ctr">
              <a:defRPr b="1" sz="1400">
                <a:solidFill>
                  <a:srgbClr val="FF2600"/>
                </a:solidFill>
              </a:defRPr>
            </a:pPr>
            <a:r>
              <a:t>T=196, iters=96</a:t>
            </a:r>
          </a:p>
        </p:txBody>
      </p:sp>
      <p:sp>
        <p:nvSpPr>
          <p:cNvPr id="3296" name="Connection Line"/>
          <p:cNvSpPr/>
          <p:nvPr/>
        </p:nvSpPr>
        <p:spPr>
          <a:xfrm>
            <a:off x="8221980" y="4380230"/>
            <a:ext cx="1075690"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40"/>
                </a:lnTo>
                <a:lnTo>
                  <a:pt x="0" y="8640"/>
                </a:lnTo>
                <a:lnTo>
                  <a:pt x="0" y="21600"/>
                </a:lnTo>
              </a:path>
            </a:pathLst>
          </a:custGeom>
          <a:ln w="25400">
            <a:solidFill>
              <a:srgbClr val="000000"/>
            </a:solidFill>
            <a:tailEnd type="triangle"/>
          </a:ln>
        </p:spPr>
        <p:txBody>
          <a:bodyPr/>
          <a:lstStyle/>
          <a:p>
            <a:pPr/>
          </a:p>
        </p:txBody>
      </p:sp>
      <p:sp>
        <p:nvSpPr>
          <p:cNvPr id="3297" name="Connection Line"/>
          <p:cNvSpPr/>
          <p:nvPr/>
        </p:nvSpPr>
        <p:spPr>
          <a:xfrm>
            <a:off x="9300210" y="4489450"/>
            <a:ext cx="1156971" cy="557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50"/>
                </a:lnTo>
                <a:lnTo>
                  <a:pt x="21600" y="6150"/>
                </a:lnTo>
                <a:lnTo>
                  <a:pt x="21600" y="21600"/>
                </a:lnTo>
              </a:path>
            </a:pathLst>
          </a:custGeom>
          <a:ln w="25400">
            <a:solidFill>
              <a:srgbClr val="000000"/>
            </a:solidFill>
            <a:tailEnd type="triangle"/>
          </a:ln>
        </p:spPr>
        <p:txBody>
          <a:bodyPr/>
          <a:lstStyle/>
          <a:p>
            <a:pPr/>
          </a:p>
        </p:txBody>
      </p:sp>
      <p:sp>
        <p:nvSpPr>
          <p:cNvPr id="3169" name="CustomShape 4"/>
          <p:cNvSpPr/>
          <p:nvPr/>
        </p:nvSpPr>
        <p:spPr>
          <a:xfrm>
            <a:off x="146105" y="382512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170" name="Square"/>
          <p:cNvSpPr/>
          <p:nvPr/>
        </p:nvSpPr>
        <p:spPr>
          <a:xfrm>
            <a:off x="770466" y="1837878"/>
            <a:ext cx="229263" cy="229263"/>
          </a:xfrm>
          <a:prstGeom prst="rect">
            <a:avLst/>
          </a:prstGeom>
          <a:solidFill>
            <a:srgbClr val="FFFFFF"/>
          </a:solidFill>
          <a:ln w="25400">
            <a:solidFill>
              <a:schemeClr val="accent1"/>
            </a:solidFill>
          </a:ln>
        </p:spPr>
        <p:txBody>
          <a:bodyPr lIns="45719" rIns="45719"/>
          <a:lstStyle/>
          <a:p>
            <a:pPr/>
          </a:p>
        </p:txBody>
      </p:sp>
      <p:sp>
        <p:nvSpPr>
          <p:cNvPr id="3171" name="Square"/>
          <p:cNvSpPr/>
          <p:nvPr/>
        </p:nvSpPr>
        <p:spPr>
          <a:xfrm>
            <a:off x="994833" y="1837878"/>
            <a:ext cx="229262" cy="229263"/>
          </a:xfrm>
          <a:prstGeom prst="rect">
            <a:avLst/>
          </a:prstGeom>
          <a:solidFill>
            <a:srgbClr val="FFFFFF"/>
          </a:solidFill>
          <a:ln w="25400">
            <a:solidFill>
              <a:schemeClr val="accent1"/>
            </a:solidFill>
          </a:ln>
        </p:spPr>
        <p:txBody>
          <a:bodyPr lIns="45719" rIns="45719"/>
          <a:lstStyle/>
          <a:p>
            <a:pPr/>
          </a:p>
        </p:txBody>
      </p:sp>
      <p:sp>
        <p:nvSpPr>
          <p:cNvPr id="3172" name="Square"/>
          <p:cNvSpPr/>
          <p:nvPr/>
        </p:nvSpPr>
        <p:spPr>
          <a:xfrm>
            <a:off x="1214966" y="1837878"/>
            <a:ext cx="229263" cy="229263"/>
          </a:xfrm>
          <a:prstGeom prst="rect">
            <a:avLst/>
          </a:prstGeom>
          <a:solidFill>
            <a:srgbClr val="FFFFFF"/>
          </a:solidFill>
          <a:ln w="25400">
            <a:solidFill>
              <a:schemeClr val="accent1"/>
            </a:solidFill>
          </a:ln>
        </p:spPr>
        <p:txBody>
          <a:bodyPr lIns="45719" rIns="45719"/>
          <a:lstStyle/>
          <a:p>
            <a:pPr/>
          </a:p>
        </p:txBody>
      </p:sp>
      <p:sp>
        <p:nvSpPr>
          <p:cNvPr id="3173" name="Square"/>
          <p:cNvSpPr/>
          <p:nvPr/>
        </p:nvSpPr>
        <p:spPr>
          <a:xfrm>
            <a:off x="1439333" y="1837878"/>
            <a:ext cx="229262" cy="229263"/>
          </a:xfrm>
          <a:prstGeom prst="rect">
            <a:avLst/>
          </a:prstGeom>
          <a:solidFill>
            <a:srgbClr val="FFFFFF"/>
          </a:solidFill>
          <a:ln w="25400">
            <a:solidFill>
              <a:schemeClr val="accent1"/>
            </a:solidFill>
          </a:ln>
        </p:spPr>
        <p:txBody>
          <a:bodyPr lIns="45719" rIns="45719"/>
          <a:lstStyle/>
          <a:p>
            <a:pPr/>
          </a:p>
        </p:txBody>
      </p:sp>
      <p:sp>
        <p:nvSpPr>
          <p:cNvPr id="3174" name="Square"/>
          <p:cNvSpPr/>
          <p:nvPr/>
        </p:nvSpPr>
        <p:spPr>
          <a:xfrm>
            <a:off x="1883833" y="1837878"/>
            <a:ext cx="229262" cy="229263"/>
          </a:xfrm>
          <a:prstGeom prst="rect">
            <a:avLst/>
          </a:prstGeom>
          <a:solidFill>
            <a:srgbClr val="FFFFFF"/>
          </a:solidFill>
          <a:ln w="25400">
            <a:solidFill>
              <a:schemeClr val="accent1"/>
            </a:solidFill>
          </a:ln>
        </p:spPr>
        <p:txBody>
          <a:bodyPr lIns="45719" rIns="45719"/>
          <a:lstStyle/>
          <a:p>
            <a:pPr/>
          </a:p>
        </p:txBody>
      </p:sp>
      <p:sp>
        <p:nvSpPr>
          <p:cNvPr id="3175" name="Square"/>
          <p:cNvSpPr/>
          <p:nvPr/>
        </p:nvSpPr>
        <p:spPr>
          <a:xfrm>
            <a:off x="2112433" y="1837878"/>
            <a:ext cx="229262" cy="229263"/>
          </a:xfrm>
          <a:prstGeom prst="rect">
            <a:avLst/>
          </a:prstGeom>
          <a:solidFill>
            <a:srgbClr val="FFFFFF"/>
          </a:solidFill>
          <a:ln w="25400">
            <a:solidFill>
              <a:schemeClr val="accent1"/>
            </a:solidFill>
          </a:ln>
        </p:spPr>
        <p:txBody>
          <a:bodyPr lIns="45719" rIns="45719"/>
          <a:lstStyle/>
          <a:p>
            <a:pPr/>
          </a:p>
        </p:txBody>
      </p:sp>
      <p:sp>
        <p:nvSpPr>
          <p:cNvPr id="3176" name="Square"/>
          <p:cNvSpPr/>
          <p:nvPr/>
        </p:nvSpPr>
        <p:spPr>
          <a:xfrm>
            <a:off x="2332566" y="1837878"/>
            <a:ext cx="229263" cy="229263"/>
          </a:xfrm>
          <a:prstGeom prst="rect">
            <a:avLst/>
          </a:prstGeom>
          <a:solidFill>
            <a:srgbClr val="FFFFFF"/>
          </a:solidFill>
          <a:ln w="25400">
            <a:solidFill>
              <a:schemeClr val="accent1"/>
            </a:solidFill>
          </a:ln>
        </p:spPr>
        <p:txBody>
          <a:bodyPr lIns="45719" rIns="45719"/>
          <a:lstStyle/>
          <a:p>
            <a:pPr/>
          </a:p>
        </p:txBody>
      </p:sp>
      <p:sp>
        <p:nvSpPr>
          <p:cNvPr id="3177" name="Square"/>
          <p:cNvSpPr/>
          <p:nvPr/>
        </p:nvSpPr>
        <p:spPr>
          <a:xfrm>
            <a:off x="2556933" y="1837878"/>
            <a:ext cx="229262" cy="229263"/>
          </a:xfrm>
          <a:prstGeom prst="rect">
            <a:avLst/>
          </a:prstGeom>
          <a:solidFill>
            <a:srgbClr val="FFFFFF"/>
          </a:solidFill>
          <a:ln w="25400">
            <a:solidFill>
              <a:schemeClr val="accent1"/>
            </a:solidFill>
          </a:ln>
        </p:spPr>
        <p:txBody>
          <a:bodyPr lIns="45719" rIns="45719"/>
          <a:lstStyle/>
          <a:p>
            <a:pPr/>
          </a:p>
        </p:txBody>
      </p:sp>
      <p:sp>
        <p:nvSpPr>
          <p:cNvPr id="3178" name="Square"/>
          <p:cNvSpPr/>
          <p:nvPr/>
        </p:nvSpPr>
        <p:spPr>
          <a:xfrm>
            <a:off x="1259416" y="2266503"/>
            <a:ext cx="229263" cy="229263"/>
          </a:xfrm>
          <a:prstGeom prst="rect">
            <a:avLst/>
          </a:prstGeom>
          <a:solidFill>
            <a:srgbClr val="FFFFFF"/>
          </a:solidFill>
          <a:ln w="25400">
            <a:solidFill>
              <a:schemeClr val="accent1"/>
            </a:solidFill>
          </a:ln>
        </p:spPr>
        <p:txBody>
          <a:bodyPr lIns="45719" rIns="45719"/>
          <a:lstStyle/>
          <a:p>
            <a:pPr/>
          </a:p>
        </p:txBody>
      </p:sp>
      <p:sp>
        <p:nvSpPr>
          <p:cNvPr id="3179" name="Square"/>
          <p:cNvSpPr/>
          <p:nvPr/>
        </p:nvSpPr>
        <p:spPr>
          <a:xfrm>
            <a:off x="1483783" y="2266503"/>
            <a:ext cx="229262" cy="229263"/>
          </a:xfrm>
          <a:prstGeom prst="rect">
            <a:avLst/>
          </a:prstGeom>
          <a:solidFill>
            <a:srgbClr val="FFFFFF"/>
          </a:solidFill>
          <a:ln w="25400">
            <a:solidFill>
              <a:schemeClr val="accent1"/>
            </a:solidFill>
          </a:ln>
        </p:spPr>
        <p:txBody>
          <a:bodyPr lIns="45719" rIns="45719"/>
          <a:lstStyle/>
          <a:p>
            <a:pPr/>
          </a:p>
        </p:txBody>
      </p:sp>
      <p:sp>
        <p:nvSpPr>
          <p:cNvPr id="3180" name="Square"/>
          <p:cNvSpPr/>
          <p:nvPr/>
        </p:nvSpPr>
        <p:spPr>
          <a:xfrm>
            <a:off x="1703916" y="2266503"/>
            <a:ext cx="229263" cy="229263"/>
          </a:xfrm>
          <a:prstGeom prst="rect">
            <a:avLst/>
          </a:prstGeom>
          <a:solidFill>
            <a:srgbClr val="FFFFFF"/>
          </a:solidFill>
          <a:ln w="25400">
            <a:solidFill>
              <a:schemeClr val="accent1"/>
            </a:solidFill>
          </a:ln>
        </p:spPr>
        <p:txBody>
          <a:bodyPr lIns="45719" rIns="45719"/>
          <a:lstStyle/>
          <a:p>
            <a:pPr/>
          </a:p>
        </p:txBody>
      </p:sp>
      <p:sp>
        <p:nvSpPr>
          <p:cNvPr id="3298" name="Connection Line"/>
          <p:cNvSpPr/>
          <p:nvPr/>
        </p:nvSpPr>
        <p:spPr>
          <a:xfrm>
            <a:off x="901886" y="2062170"/>
            <a:ext cx="510055" cy="336495"/>
          </a:xfrm>
          <a:custGeom>
            <a:avLst/>
            <a:gdLst/>
            <a:ahLst/>
            <a:cxnLst>
              <a:cxn ang="0">
                <a:pos x="wd2" y="hd2"/>
              </a:cxn>
              <a:cxn ang="5400000">
                <a:pos x="wd2" y="hd2"/>
              </a:cxn>
              <a:cxn ang="10800000">
                <a:pos x="wd2" y="hd2"/>
              </a:cxn>
              <a:cxn ang="16200000">
                <a:pos x="wd2" y="hd2"/>
              </a:cxn>
            </a:cxnLst>
            <a:rect l="0" t="0" r="r" b="b"/>
            <a:pathLst>
              <a:path w="21600" h="19721" fill="norm" stroke="1" extrusionOk="0">
                <a:moveTo>
                  <a:pt x="0" y="0"/>
                </a:moveTo>
                <a:cubicBezTo>
                  <a:pt x="4854" y="15184"/>
                  <a:pt x="12054" y="21600"/>
                  <a:pt x="21600" y="19248"/>
                </a:cubicBezTo>
              </a:path>
            </a:pathLst>
          </a:custGeom>
          <a:ln w="12700">
            <a:solidFill>
              <a:schemeClr val="accent1"/>
            </a:solidFill>
            <a:tailEnd type="triangle"/>
          </a:ln>
        </p:spPr>
        <p:txBody>
          <a:bodyPr/>
          <a:lstStyle/>
          <a:p>
            <a:pPr/>
          </a:p>
        </p:txBody>
      </p:sp>
      <p:sp>
        <p:nvSpPr>
          <p:cNvPr id="3182" name="Line"/>
          <p:cNvSpPr/>
          <p:nvPr/>
        </p:nvSpPr>
        <p:spPr>
          <a:xfrm flipV="1">
            <a:off x="1416037" y="2390539"/>
            <a:ext cx="225368" cy="1"/>
          </a:xfrm>
          <a:prstGeom prst="line">
            <a:avLst/>
          </a:prstGeom>
          <a:ln w="12700">
            <a:solidFill>
              <a:schemeClr val="accent1"/>
            </a:solidFill>
            <a:tailEnd type="triangle"/>
          </a:ln>
        </p:spPr>
        <p:txBody>
          <a:bodyPr lIns="45719" rIns="45719"/>
          <a:lstStyle/>
          <a:p>
            <a:pPr/>
          </a:p>
        </p:txBody>
      </p:sp>
      <p:sp>
        <p:nvSpPr>
          <p:cNvPr id="3183" name="Line"/>
          <p:cNvSpPr/>
          <p:nvPr/>
        </p:nvSpPr>
        <p:spPr>
          <a:xfrm flipV="1">
            <a:off x="1629833" y="2390539"/>
            <a:ext cx="254662" cy="1"/>
          </a:xfrm>
          <a:prstGeom prst="line">
            <a:avLst/>
          </a:prstGeom>
          <a:ln w="12700">
            <a:solidFill>
              <a:schemeClr val="accent1"/>
            </a:solidFill>
            <a:tailEnd type="triangle"/>
          </a:ln>
        </p:spPr>
        <p:txBody>
          <a:bodyPr lIns="45719" rIns="45719"/>
          <a:lstStyle/>
          <a:p>
            <a:pPr/>
          </a:p>
        </p:txBody>
      </p:sp>
      <p:grpSp>
        <p:nvGrpSpPr>
          <p:cNvPr id="3186" name="Group"/>
          <p:cNvGrpSpPr/>
          <p:nvPr/>
        </p:nvGrpSpPr>
        <p:grpSpPr>
          <a:xfrm rot="18900000">
            <a:off x="1375951" y="2867508"/>
            <a:ext cx="147512" cy="147513"/>
            <a:chOff x="0" y="0"/>
            <a:chExt cx="147511" cy="147511"/>
          </a:xfrm>
        </p:grpSpPr>
        <p:sp>
          <p:nvSpPr>
            <p:cNvPr id="3184"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185"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sp>
        <p:nvSpPr>
          <p:cNvPr id="3187" name="Line"/>
          <p:cNvSpPr/>
          <p:nvPr/>
        </p:nvSpPr>
        <p:spPr>
          <a:xfrm flipH="1">
            <a:off x="1200074" y="2502738"/>
            <a:ext cx="109650" cy="113723"/>
          </a:xfrm>
          <a:prstGeom prst="line">
            <a:avLst/>
          </a:prstGeom>
          <a:ln w="12700">
            <a:solidFill>
              <a:schemeClr val="accent1"/>
            </a:solidFill>
            <a:tailEnd type="triangle"/>
          </a:ln>
        </p:spPr>
        <p:txBody>
          <a:bodyPr lIns="45719" rIns="45719"/>
          <a:lstStyle/>
          <a:p>
            <a:pPr/>
          </a:p>
        </p:txBody>
      </p:sp>
      <p:sp>
        <p:nvSpPr>
          <p:cNvPr id="3188" name="Line"/>
          <p:cNvSpPr/>
          <p:nvPr/>
        </p:nvSpPr>
        <p:spPr>
          <a:xfrm>
            <a:off x="1179945" y="2752379"/>
            <a:ext cx="204354" cy="163778"/>
          </a:xfrm>
          <a:prstGeom prst="line">
            <a:avLst/>
          </a:prstGeom>
          <a:ln w="12700">
            <a:solidFill>
              <a:schemeClr val="accent1"/>
            </a:solidFill>
            <a:tailEnd type="triangle"/>
          </a:ln>
        </p:spPr>
        <p:txBody>
          <a:bodyPr lIns="45719" rIns="45719"/>
          <a:lstStyle/>
          <a:p>
            <a:pPr/>
          </a:p>
        </p:txBody>
      </p:sp>
      <p:sp>
        <p:nvSpPr>
          <p:cNvPr id="3189" name="Line"/>
          <p:cNvSpPr/>
          <p:nvPr/>
        </p:nvSpPr>
        <p:spPr>
          <a:xfrm flipH="1">
            <a:off x="1478596" y="2749227"/>
            <a:ext cx="38820" cy="127687"/>
          </a:xfrm>
          <a:prstGeom prst="line">
            <a:avLst/>
          </a:prstGeom>
          <a:ln w="12700">
            <a:solidFill>
              <a:schemeClr val="accent1"/>
            </a:solidFill>
            <a:tailEnd type="triangle"/>
          </a:ln>
        </p:spPr>
        <p:txBody>
          <a:bodyPr lIns="45719" rIns="45719"/>
          <a:lstStyle/>
          <a:p>
            <a:pPr/>
          </a:p>
        </p:txBody>
      </p:sp>
      <p:sp>
        <p:nvSpPr>
          <p:cNvPr id="3190" name="Line"/>
          <p:cNvSpPr/>
          <p:nvPr/>
        </p:nvSpPr>
        <p:spPr>
          <a:xfrm flipH="1">
            <a:off x="1520371" y="2754224"/>
            <a:ext cx="345716" cy="170898"/>
          </a:xfrm>
          <a:prstGeom prst="line">
            <a:avLst/>
          </a:prstGeom>
          <a:ln w="12700">
            <a:solidFill>
              <a:schemeClr val="accent1"/>
            </a:solidFill>
            <a:tailEnd type="triangle"/>
          </a:ln>
        </p:spPr>
        <p:txBody>
          <a:bodyPr lIns="45719" rIns="45719"/>
          <a:lstStyle/>
          <a:p>
            <a:pPr/>
          </a:p>
        </p:txBody>
      </p:sp>
      <p:sp>
        <p:nvSpPr>
          <p:cNvPr id="3299" name="Connection Line"/>
          <p:cNvSpPr/>
          <p:nvPr/>
        </p:nvSpPr>
        <p:spPr>
          <a:xfrm>
            <a:off x="817592" y="2071354"/>
            <a:ext cx="817960" cy="1590663"/>
          </a:xfrm>
          <a:custGeom>
            <a:avLst/>
            <a:gdLst/>
            <a:ahLst/>
            <a:cxnLst>
              <a:cxn ang="0">
                <a:pos x="wd2" y="hd2"/>
              </a:cxn>
              <a:cxn ang="5400000">
                <a:pos x="wd2" y="hd2"/>
              </a:cxn>
              <a:cxn ang="10800000">
                <a:pos x="wd2" y="hd2"/>
              </a:cxn>
              <a:cxn ang="16200000">
                <a:pos x="wd2" y="hd2"/>
              </a:cxn>
            </a:cxnLst>
            <a:rect l="0" t="0" r="r" b="b"/>
            <a:pathLst>
              <a:path w="21600" h="18221" fill="norm" stroke="1" extrusionOk="0">
                <a:moveTo>
                  <a:pt x="21600" y="16190"/>
                </a:moveTo>
                <a:cubicBezTo>
                  <a:pt x="8709" y="21600"/>
                  <a:pt x="1509" y="16203"/>
                  <a:pt x="0" y="0"/>
                </a:cubicBezTo>
              </a:path>
            </a:pathLst>
          </a:custGeom>
          <a:ln w="12700">
            <a:solidFill>
              <a:schemeClr val="accent1"/>
            </a:solidFill>
            <a:tailEnd type="triangle"/>
          </a:ln>
        </p:spPr>
        <p:txBody>
          <a:bodyPr/>
          <a:lstStyle/>
          <a:p>
            <a:pPr/>
          </a:p>
        </p:txBody>
      </p:sp>
      <p:grpSp>
        <p:nvGrpSpPr>
          <p:cNvPr id="3195" name="Group"/>
          <p:cNvGrpSpPr/>
          <p:nvPr/>
        </p:nvGrpSpPr>
        <p:grpSpPr>
          <a:xfrm>
            <a:off x="3140318" y="2254188"/>
            <a:ext cx="95149" cy="272703"/>
            <a:chOff x="0" y="0"/>
            <a:chExt cx="95147" cy="272701"/>
          </a:xfrm>
        </p:grpSpPr>
        <p:sp>
          <p:nvSpPr>
            <p:cNvPr id="3192" name="Line"/>
            <p:cNvSpPr/>
            <p:nvPr/>
          </p:nvSpPr>
          <p:spPr>
            <a:xfrm flipV="1">
              <a:off x="47573" y="5315"/>
              <a:ext cx="1" cy="26493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93"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94" name="Line"/>
            <p:cNvSpPr/>
            <p:nvPr/>
          </p:nvSpPr>
          <p:spPr>
            <a:xfrm>
              <a:off x="0" y="272701"/>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3199" name="Group"/>
          <p:cNvGrpSpPr/>
          <p:nvPr/>
        </p:nvGrpSpPr>
        <p:grpSpPr>
          <a:xfrm>
            <a:off x="3140318" y="2591521"/>
            <a:ext cx="95149" cy="156745"/>
            <a:chOff x="0" y="0"/>
            <a:chExt cx="95147" cy="156743"/>
          </a:xfrm>
        </p:grpSpPr>
        <p:sp>
          <p:nvSpPr>
            <p:cNvPr id="3196" name="Line"/>
            <p:cNvSpPr/>
            <p:nvPr/>
          </p:nvSpPr>
          <p:spPr>
            <a:xfrm flipV="1">
              <a:off x="47573" y="3055"/>
              <a:ext cx="1" cy="15227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97"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198" name="Line"/>
            <p:cNvSpPr/>
            <p:nvPr/>
          </p:nvSpPr>
          <p:spPr>
            <a:xfrm>
              <a:off x="0" y="15674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3203" name="Group"/>
          <p:cNvGrpSpPr/>
          <p:nvPr/>
        </p:nvGrpSpPr>
        <p:grpSpPr>
          <a:xfrm>
            <a:off x="3138244" y="2802279"/>
            <a:ext cx="95148" cy="191994"/>
            <a:chOff x="0" y="0"/>
            <a:chExt cx="95147" cy="191992"/>
          </a:xfrm>
        </p:grpSpPr>
        <p:sp>
          <p:nvSpPr>
            <p:cNvPr id="3200" name="Line"/>
            <p:cNvSpPr/>
            <p:nvPr/>
          </p:nvSpPr>
          <p:spPr>
            <a:xfrm flipV="1">
              <a:off x="47573" y="3742"/>
              <a:ext cx="1" cy="1865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201"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202" name="Line"/>
            <p:cNvSpPr/>
            <p:nvPr/>
          </p:nvSpPr>
          <p:spPr>
            <a:xfrm>
              <a:off x="0" y="191992"/>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204" name="(ShiftIn, Read)"/>
          <p:cNvSpPr txBox="1"/>
          <p:nvPr/>
        </p:nvSpPr>
        <p:spPr>
          <a:xfrm>
            <a:off x="1983574" y="2240734"/>
            <a:ext cx="112492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(ShiftIn, Read)</a:t>
            </a:r>
          </a:p>
        </p:txBody>
      </p:sp>
      <p:sp>
        <p:nvSpPr>
          <p:cNvPr id="3205" name="0 cyc"/>
          <p:cNvSpPr txBox="1"/>
          <p:nvPr/>
        </p:nvSpPr>
        <p:spPr>
          <a:xfrm>
            <a:off x="3207582" y="2529494"/>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0 cyc</a:t>
            </a:r>
          </a:p>
        </p:txBody>
      </p:sp>
      <p:sp>
        <p:nvSpPr>
          <p:cNvPr id="3206" name="2 cyc"/>
          <p:cNvSpPr txBox="1"/>
          <p:nvPr/>
        </p:nvSpPr>
        <p:spPr>
          <a:xfrm>
            <a:off x="3217042" y="2774817"/>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2 cyc</a:t>
            </a:r>
          </a:p>
        </p:txBody>
      </p:sp>
      <p:sp>
        <p:nvSpPr>
          <p:cNvPr id="3207" name="Line"/>
          <p:cNvSpPr/>
          <p:nvPr/>
        </p:nvSpPr>
        <p:spPr>
          <a:xfrm>
            <a:off x="1449163" y="3016453"/>
            <a:ext cx="1502" cy="119440"/>
          </a:xfrm>
          <a:prstGeom prst="line">
            <a:avLst/>
          </a:prstGeom>
          <a:ln w="12700">
            <a:solidFill>
              <a:schemeClr val="accent1"/>
            </a:solidFill>
            <a:tailEnd type="triangle"/>
          </a:ln>
        </p:spPr>
        <p:txBody>
          <a:bodyPr lIns="45719" rIns="45719"/>
          <a:lstStyle/>
          <a:p>
            <a:pPr/>
          </a:p>
        </p:txBody>
      </p:sp>
      <p:grpSp>
        <p:nvGrpSpPr>
          <p:cNvPr id="3211" name="Group"/>
          <p:cNvGrpSpPr/>
          <p:nvPr/>
        </p:nvGrpSpPr>
        <p:grpSpPr>
          <a:xfrm>
            <a:off x="3140318" y="3253566"/>
            <a:ext cx="95149" cy="191993"/>
            <a:chOff x="0" y="0"/>
            <a:chExt cx="95147" cy="191992"/>
          </a:xfrm>
        </p:grpSpPr>
        <p:sp>
          <p:nvSpPr>
            <p:cNvPr id="3208" name="Line"/>
            <p:cNvSpPr/>
            <p:nvPr/>
          </p:nvSpPr>
          <p:spPr>
            <a:xfrm flipV="1">
              <a:off x="47573" y="3742"/>
              <a:ext cx="1" cy="1865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209"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210" name="Line"/>
            <p:cNvSpPr/>
            <p:nvPr/>
          </p:nvSpPr>
          <p:spPr>
            <a:xfrm>
              <a:off x="0" y="191992"/>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212" name="1 cyc"/>
          <p:cNvSpPr txBox="1"/>
          <p:nvPr/>
        </p:nvSpPr>
        <p:spPr>
          <a:xfrm>
            <a:off x="3207582" y="3215695"/>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1 cyc</a:t>
            </a:r>
          </a:p>
        </p:txBody>
      </p:sp>
      <p:sp>
        <p:nvSpPr>
          <p:cNvPr id="3213" name="…"/>
          <p:cNvSpPr txBox="1"/>
          <p:nvPr/>
        </p:nvSpPr>
        <p:spPr>
          <a:xfrm>
            <a:off x="1632732" y="169977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214" name="N-Blur"/>
          <p:cNvSpPr txBox="1"/>
          <p:nvPr/>
        </p:nvSpPr>
        <p:spPr>
          <a:xfrm>
            <a:off x="1291389" y="1219492"/>
            <a:ext cx="698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grpSp>
        <p:nvGrpSpPr>
          <p:cNvPr id="3218" name="Group"/>
          <p:cNvGrpSpPr/>
          <p:nvPr/>
        </p:nvGrpSpPr>
        <p:grpSpPr>
          <a:xfrm>
            <a:off x="736563" y="1673847"/>
            <a:ext cx="2043772" cy="95148"/>
            <a:chOff x="0" y="0"/>
            <a:chExt cx="2043770" cy="95147"/>
          </a:xfrm>
        </p:grpSpPr>
        <p:sp>
          <p:nvSpPr>
            <p:cNvPr id="3215"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216" name="Line"/>
            <p:cNvSpPr/>
            <p:nvPr/>
          </p:nvSpPr>
          <p:spPr>
            <a:xfrm flipV="1">
              <a:off x="-1" y="0"/>
              <a:ext cx="2"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217"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219" name="64 words"/>
          <p:cNvSpPr txBox="1"/>
          <p:nvPr/>
        </p:nvSpPr>
        <p:spPr>
          <a:xfrm>
            <a:off x="1313722" y="1483920"/>
            <a:ext cx="76629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sp>
        <p:nvSpPr>
          <p:cNvPr id="3220" name="1 cyc"/>
          <p:cNvSpPr txBox="1"/>
          <p:nvPr/>
        </p:nvSpPr>
        <p:spPr>
          <a:xfrm>
            <a:off x="3207582" y="2272292"/>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1 cyc</a:t>
            </a:r>
          </a:p>
        </p:txBody>
      </p:sp>
      <p:sp>
        <p:nvSpPr>
          <p:cNvPr id="3221" name="(shift)"/>
          <p:cNvSpPr txBox="1"/>
          <p:nvPr/>
        </p:nvSpPr>
        <p:spPr>
          <a:xfrm>
            <a:off x="2253337" y="2502691"/>
            <a:ext cx="56973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(shift)</a:t>
            </a:r>
          </a:p>
        </p:txBody>
      </p:sp>
      <p:sp>
        <p:nvSpPr>
          <p:cNvPr id="3222" name="(sum)"/>
          <p:cNvSpPr txBox="1"/>
          <p:nvPr/>
        </p:nvSpPr>
        <p:spPr>
          <a:xfrm>
            <a:off x="2267464" y="2761607"/>
            <a:ext cx="55714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(sum)</a:t>
            </a:r>
          </a:p>
        </p:txBody>
      </p:sp>
      <p:sp>
        <p:nvSpPr>
          <p:cNvPr id="3223" name="(mux)"/>
          <p:cNvSpPr txBox="1"/>
          <p:nvPr/>
        </p:nvSpPr>
        <p:spPr>
          <a:xfrm>
            <a:off x="2260938" y="3203439"/>
            <a:ext cx="564615"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(mux)</a:t>
            </a:r>
          </a:p>
        </p:txBody>
      </p:sp>
      <p:grpSp>
        <p:nvGrpSpPr>
          <p:cNvPr id="3227" name="Group"/>
          <p:cNvGrpSpPr/>
          <p:nvPr/>
        </p:nvGrpSpPr>
        <p:grpSpPr>
          <a:xfrm>
            <a:off x="1080397" y="2607083"/>
            <a:ext cx="147513" cy="147512"/>
            <a:chOff x="0" y="0"/>
            <a:chExt cx="147511" cy="147511"/>
          </a:xfrm>
        </p:grpSpPr>
        <p:sp>
          <p:nvSpPr>
            <p:cNvPr id="3224"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225" name="Line"/>
            <p:cNvSpPr/>
            <p:nvPr/>
          </p:nvSpPr>
          <p:spPr>
            <a:xfrm flipV="1">
              <a:off x="37811" y="37448"/>
              <a:ext cx="59500" cy="4001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3226" name="Line"/>
            <p:cNvSpPr/>
            <p:nvPr/>
          </p:nvSpPr>
          <p:spPr>
            <a:xfrm>
              <a:off x="31411" y="71580"/>
              <a:ext cx="65900" cy="44947"/>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grpSp>
      <p:grpSp>
        <p:nvGrpSpPr>
          <p:cNvPr id="3231" name="Group"/>
          <p:cNvGrpSpPr/>
          <p:nvPr/>
        </p:nvGrpSpPr>
        <p:grpSpPr>
          <a:xfrm>
            <a:off x="1262519" y="2608301"/>
            <a:ext cx="147512" cy="147513"/>
            <a:chOff x="0" y="0"/>
            <a:chExt cx="147511" cy="147511"/>
          </a:xfrm>
        </p:grpSpPr>
        <p:sp>
          <p:nvSpPr>
            <p:cNvPr id="3228"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229" name="Line"/>
            <p:cNvSpPr/>
            <p:nvPr/>
          </p:nvSpPr>
          <p:spPr>
            <a:xfrm flipV="1">
              <a:off x="37811" y="37448"/>
              <a:ext cx="59500" cy="4001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3230" name="Line"/>
            <p:cNvSpPr/>
            <p:nvPr/>
          </p:nvSpPr>
          <p:spPr>
            <a:xfrm>
              <a:off x="31411" y="71580"/>
              <a:ext cx="65900" cy="44947"/>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grpSp>
      <p:grpSp>
        <p:nvGrpSpPr>
          <p:cNvPr id="3235" name="Group"/>
          <p:cNvGrpSpPr/>
          <p:nvPr/>
        </p:nvGrpSpPr>
        <p:grpSpPr>
          <a:xfrm>
            <a:off x="1445522" y="2603908"/>
            <a:ext cx="147513" cy="147512"/>
            <a:chOff x="0" y="0"/>
            <a:chExt cx="147511" cy="147511"/>
          </a:xfrm>
        </p:grpSpPr>
        <p:sp>
          <p:nvSpPr>
            <p:cNvPr id="3232"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233" name="Line"/>
            <p:cNvSpPr/>
            <p:nvPr/>
          </p:nvSpPr>
          <p:spPr>
            <a:xfrm flipV="1">
              <a:off x="37811" y="37448"/>
              <a:ext cx="59500" cy="4001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3234" name="Line"/>
            <p:cNvSpPr/>
            <p:nvPr/>
          </p:nvSpPr>
          <p:spPr>
            <a:xfrm>
              <a:off x="31411" y="71580"/>
              <a:ext cx="65900" cy="44947"/>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grpSp>
      <p:grpSp>
        <p:nvGrpSpPr>
          <p:cNvPr id="3239" name="Group"/>
          <p:cNvGrpSpPr/>
          <p:nvPr/>
        </p:nvGrpSpPr>
        <p:grpSpPr>
          <a:xfrm>
            <a:off x="1627644" y="2605126"/>
            <a:ext cx="147512" cy="147513"/>
            <a:chOff x="0" y="0"/>
            <a:chExt cx="147511" cy="147511"/>
          </a:xfrm>
        </p:grpSpPr>
        <p:sp>
          <p:nvSpPr>
            <p:cNvPr id="3236"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237" name="Line"/>
            <p:cNvSpPr/>
            <p:nvPr/>
          </p:nvSpPr>
          <p:spPr>
            <a:xfrm flipV="1">
              <a:off x="37811" y="37448"/>
              <a:ext cx="59500" cy="4001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3238" name="Line"/>
            <p:cNvSpPr/>
            <p:nvPr/>
          </p:nvSpPr>
          <p:spPr>
            <a:xfrm>
              <a:off x="31411" y="71580"/>
              <a:ext cx="65900" cy="44947"/>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grpSp>
      <p:grpSp>
        <p:nvGrpSpPr>
          <p:cNvPr id="3243" name="Group"/>
          <p:cNvGrpSpPr/>
          <p:nvPr/>
        </p:nvGrpSpPr>
        <p:grpSpPr>
          <a:xfrm>
            <a:off x="1818547" y="2601595"/>
            <a:ext cx="147512" cy="147512"/>
            <a:chOff x="0" y="0"/>
            <a:chExt cx="147511" cy="147511"/>
          </a:xfrm>
        </p:grpSpPr>
        <p:sp>
          <p:nvSpPr>
            <p:cNvPr id="3240"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241" name="Line"/>
            <p:cNvSpPr/>
            <p:nvPr/>
          </p:nvSpPr>
          <p:spPr>
            <a:xfrm flipV="1">
              <a:off x="37811" y="37448"/>
              <a:ext cx="59500" cy="4001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3242" name="Line"/>
            <p:cNvSpPr/>
            <p:nvPr/>
          </p:nvSpPr>
          <p:spPr>
            <a:xfrm>
              <a:off x="31411" y="71580"/>
              <a:ext cx="65900" cy="44947"/>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grpSp>
      <p:grpSp>
        <p:nvGrpSpPr>
          <p:cNvPr id="3247" name="Group"/>
          <p:cNvGrpSpPr/>
          <p:nvPr/>
        </p:nvGrpSpPr>
        <p:grpSpPr>
          <a:xfrm>
            <a:off x="2000668" y="2602813"/>
            <a:ext cx="147513" cy="147512"/>
            <a:chOff x="0" y="0"/>
            <a:chExt cx="147511" cy="147511"/>
          </a:xfrm>
        </p:grpSpPr>
        <p:sp>
          <p:nvSpPr>
            <p:cNvPr id="3244"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245" name="Line"/>
            <p:cNvSpPr/>
            <p:nvPr/>
          </p:nvSpPr>
          <p:spPr>
            <a:xfrm flipV="1">
              <a:off x="37811" y="37448"/>
              <a:ext cx="59500" cy="4001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3246" name="Line"/>
            <p:cNvSpPr/>
            <p:nvPr/>
          </p:nvSpPr>
          <p:spPr>
            <a:xfrm>
              <a:off x="31411" y="71580"/>
              <a:ext cx="65900" cy="44947"/>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grpSp>
      <p:sp>
        <p:nvSpPr>
          <p:cNvPr id="3248" name="Line"/>
          <p:cNvSpPr/>
          <p:nvPr/>
        </p:nvSpPr>
        <p:spPr>
          <a:xfrm flipH="1">
            <a:off x="1345913" y="2500059"/>
            <a:ext cx="68078" cy="105587"/>
          </a:xfrm>
          <a:prstGeom prst="line">
            <a:avLst/>
          </a:prstGeom>
          <a:ln w="12700">
            <a:solidFill>
              <a:schemeClr val="accent1"/>
            </a:solidFill>
            <a:tailEnd type="triangle"/>
          </a:ln>
        </p:spPr>
        <p:txBody>
          <a:bodyPr lIns="45719" rIns="45719"/>
          <a:lstStyle/>
          <a:p>
            <a:pPr/>
          </a:p>
        </p:txBody>
      </p:sp>
      <p:sp>
        <p:nvSpPr>
          <p:cNvPr id="3249" name="Line"/>
          <p:cNvSpPr/>
          <p:nvPr/>
        </p:nvSpPr>
        <p:spPr>
          <a:xfrm flipH="1">
            <a:off x="1524470" y="2502403"/>
            <a:ext cx="52227" cy="102722"/>
          </a:xfrm>
          <a:prstGeom prst="line">
            <a:avLst/>
          </a:prstGeom>
          <a:ln w="12700">
            <a:solidFill>
              <a:schemeClr val="accent1"/>
            </a:solidFill>
            <a:tailEnd type="triangle"/>
          </a:ln>
        </p:spPr>
        <p:txBody>
          <a:bodyPr lIns="45719" rIns="45719"/>
          <a:lstStyle/>
          <a:p>
            <a:pPr/>
          </a:p>
        </p:txBody>
      </p:sp>
      <p:sp>
        <p:nvSpPr>
          <p:cNvPr id="3250" name="Line"/>
          <p:cNvSpPr/>
          <p:nvPr/>
        </p:nvSpPr>
        <p:spPr>
          <a:xfrm>
            <a:off x="1626553" y="2508518"/>
            <a:ext cx="58342" cy="103379"/>
          </a:xfrm>
          <a:prstGeom prst="line">
            <a:avLst/>
          </a:prstGeom>
          <a:ln w="12700">
            <a:solidFill>
              <a:schemeClr val="accent1"/>
            </a:solidFill>
            <a:tailEnd type="triangle"/>
          </a:ln>
        </p:spPr>
        <p:txBody>
          <a:bodyPr lIns="45719" rIns="45719"/>
          <a:lstStyle/>
          <a:p>
            <a:pPr/>
          </a:p>
        </p:txBody>
      </p:sp>
      <p:sp>
        <p:nvSpPr>
          <p:cNvPr id="3251" name="Line"/>
          <p:cNvSpPr/>
          <p:nvPr/>
        </p:nvSpPr>
        <p:spPr>
          <a:xfrm>
            <a:off x="1798127" y="2505268"/>
            <a:ext cx="51244" cy="111482"/>
          </a:xfrm>
          <a:prstGeom prst="line">
            <a:avLst/>
          </a:prstGeom>
          <a:ln w="12700">
            <a:solidFill>
              <a:schemeClr val="accent1"/>
            </a:solidFill>
            <a:tailEnd type="triangle"/>
          </a:ln>
        </p:spPr>
        <p:txBody>
          <a:bodyPr lIns="45719" rIns="45719"/>
          <a:lstStyle/>
          <a:p>
            <a:pPr/>
          </a:p>
        </p:txBody>
      </p:sp>
      <p:sp>
        <p:nvSpPr>
          <p:cNvPr id="3252" name="Line"/>
          <p:cNvSpPr/>
          <p:nvPr/>
        </p:nvSpPr>
        <p:spPr>
          <a:xfrm>
            <a:off x="1850366" y="2497790"/>
            <a:ext cx="183382" cy="120407"/>
          </a:xfrm>
          <a:prstGeom prst="line">
            <a:avLst/>
          </a:prstGeom>
          <a:ln w="12700">
            <a:solidFill>
              <a:schemeClr val="accent1"/>
            </a:solidFill>
            <a:tailEnd type="triangle"/>
          </a:ln>
        </p:spPr>
        <p:txBody>
          <a:bodyPr lIns="45719" rIns="45719"/>
          <a:lstStyle/>
          <a:p>
            <a:pPr/>
          </a:p>
        </p:txBody>
      </p:sp>
      <p:grpSp>
        <p:nvGrpSpPr>
          <p:cNvPr id="3255" name="Group"/>
          <p:cNvGrpSpPr/>
          <p:nvPr/>
        </p:nvGrpSpPr>
        <p:grpSpPr>
          <a:xfrm rot="18900000">
            <a:off x="1728698" y="2868394"/>
            <a:ext cx="147513" cy="147512"/>
            <a:chOff x="0" y="0"/>
            <a:chExt cx="147511" cy="147511"/>
          </a:xfrm>
        </p:grpSpPr>
        <p:sp>
          <p:nvSpPr>
            <p:cNvPr id="3253"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254"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sp>
        <p:nvSpPr>
          <p:cNvPr id="3256" name="Line"/>
          <p:cNvSpPr/>
          <p:nvPr/>
        </p:nvSpPr>
        <p:spPr>
          <a:xfrm>
            <a:off x="1365570" y="2752929"/>
            <a:ext cx="371476" cy="164114"/>
          </a:xfrm>
          <a:prstGeom prst="line">
            <a:avLst/>
          </a:prstGeom>
          <a:ln w="12700">
            <a:solidFill>
              <a:schemeClr val="accent1"/>
            </a:solidFill>
            <a:tailEnd type="triangle"/>
          </a:ln>
        </p:spPr>
        <p:txBody>
          <a:bodyPr lIns="45719" rIns="45719"/>
          <a:lstStyle/>
          <a:p>
            <a:pPr/>
          </a:p>
        </p:txBody>
      </p:sp>
      <p:sp>
        <p:nvSpPr>
          <p:cNvPr id="3257" name="Line"/>
          <p:cNvSpPr/>
          <p:nvPr/>
        </p:nvSpPr>
        <p:spPr>
          <a:xfrm>
            <a:off x="1721372" y="2753746"/>
            <a:ext cx="109972" cy="124053"/>
          </a:xfrm>
          <a:prstGeom prst="line">
            <a:avLst/>
          </a:prstGeom>
          <a:ln w="12700">
            <a:solidFill>
              <a:schemeClr val="accent1"/>
            </a:solidFill>
            <a:tailEnd type="triangle"/>
          </a:ln>
        </p:spPr>
        <p:txBody>
          <a:bodyPr lIns="45719" rIns="45719"/>
          <a:lstStyle/>
          <a:p>
            <a:pPr/>
          </a:p>
        </p:txBody>
      </p:sp>
      <p:sp>
        <p:nvSpPr>
          <p:cNvPr id="3258" name="Line"/>
          <p:cNvSpPr/>
          <p:nvPr/>
        </p:nvSpPr>
        <p:spPr>
          <a:xfrm flipH="1">
            <a:off x="1873118" y="2747098"/>
            <a:ext cx="161641" cy="178909"/>
          </a:xfrm>
          <a:prstGeom prst="line">
            <a:avLst/>
          </a:prstGeom>
          <a:ln w="12700">
            <a:solidFill>
              <a:schemeClr val="accent1"/>
            </a:solidFill>
            <a:tailEnd type="triangle"/>
          </a:ln>
        </p:spPr>
        <p:txBody>
          <a:bodyPr lIns="45719" rIns="45719"/>
          <a:lstStyle/>
          <a:p>
            <a:pPr/>
          </a:p>
        </p:txBody>
      </p:sp>
      <p:sp>
        <p:nvSpPr>
          <p:cNvPr id="3259" name="(shift)"/>
          <p:cNvSpPr txBox="1"/>
          <p:nvPr/>
        </p:nvSpPr>
        <p:spPr>
          <a:xfrm>
            <a:off x="2265104" y="2994917"/>
            <a:ext cx="569737"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(shift)</a:t>
            </a:r>
          </a:p>
        </p:txBody>
      </p:sp>
      <p:grpSp>
        <p:nvGrpSpPr>
          <p:cNvPr id="3263" name="Group"/>
          <p:cNvGrpSpPr/>
          <p:nvPr/>
        </p:nvGrpSpPr>
        <p:grpSpPr>
          <a:xfrm rot="10800000">
            <a:off x="1375951" y="3132095"/>
            <a:ext cx="147512" cy="147512"/>
            <a:chOff x="0" y="0"/>
            <a:chExt cx="147511" cy="147511"/>
          </a:xfrm>
        </p:grpSpPr>
        <p:sp>
          <p:nvSpPr>
            <p:cNvPr id="3260"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261" name="Line"/>
            <p:cNvSpPr/>
            <p:nvPr/>
          </p:nvSpPr>
          <p:spPr>
            <a:xfrm flipV="1">
              <a:off x="37811" y="37448"/>
              <a:ext cx="59500" cy="4001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3262" name="Line"/>
            <p:cNvSpPr/>
            <p:nvPr/>
          </p:nvSpPr>
          <p:spPr>
            <a:xfrm>
              <a:off x="31411" y="71580"/>
              <a:ext cx="65900" cy="44947"/>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grpSp>
      <p:sp>
        <p:nvSpPr>
          <p:cNvPr id="3264" name="Line"/>
          <p:cNvSpPr/>
          <p:nvPr/>
        </p:nvSpPr>
        <p:spPr>
          <a:xfrm>
            <a:off x="1801911" y="3019594"/>
            <a:ext cx="1501" cy="119440"/>
          </a:xfrm>
          <a:prstGeom prst="line">
            <a:avLst/>
          </a:prstGeom>
          <a:ln w="12700">
            <a:solidFill>
              <a:schemeClr val="accent1"/>
            </a:solidFill>
            <a:tailEnd type="triangle"/>
          </a:ln>
        </p:spPr>
        <p:txBody>
          <a:bodyPr lIns="45719" rIns="45719"/>
          <a:lstStyle/>
          <a:p>
            <a:pPr/>
          </a:p>
        </p:txBody>
      </p:sp>
      <p:grpSp>
        <p:nvGrpSpPr>
          <p:cNvPr id="3268" name="Group"/>
          <p:cNvGrpSpPr/>
          <p:nvPr/>
        </p:nvGrpSpPr>
        <p:grpSpPr>
          <a:xfrm rot="10800000">
            <a:off x="1728698" y="3135236"/>
            <a:ext cx="147513" cy="147512"/>
            <a:chOff x="0" y="0"/>
            <a:chExt cx="147511" cy="147511"/>
          </a:xfrm>
        </p:grpSpPr>
        <p:sp>
          <p:nvSpPr>
            <p:cNvPr id="3265"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3266" name="Line"/>
            <p:cNvSpPr/>
            <p:nvPr/>
          </p:nvSpPr>
          <p:spPr>
            <a:xfrm flipV="1">
              <a:off x="37811" y="37448"/>
              <a:ext cx="59500" cy="4001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3267" name="Line"/>
            <p:cNvSpPr/>
            <p:nvPr/>
          </p:nvSpPr>
          <p:spPr>
            <a:xfrm>
              <a:off x="31411" y="71580"/>
              <a:ext cx="65900" cy="44947"/>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grpSp>
      <p:sp>
        <p:nvSpPr>
          <p:cNvPr id="3269" name="Trapezoid"/>
          <p:cNvSpPr/>
          <p:nvPr/>
        </p:nvSpPr>
        <p:spPr>
          <a:xfrm>
            <a:off x="1502864" y="3372513"/>
            <a:ext cx="265818" cy="112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21600"/>
                </a:moveTo>
                <a:lnTo>
                  <a:pt x="0" y="0"/>
                </a:lnTo>
                <a:lnTo>
                  <a:pt x="21600" y="0"/>
                </a:lnTo>
                <a:lnTo>
                  <a:pt x="18627" y="21600"/>
                </a:lnTo>
                <a:lnTo>
                  <a:pt x="2972" y="21600"/>
                </a:lnTo>
                <a:close/>
              </a:path>
            </a:pathLst>
          </a:custGeom>
          <a:solidFill>
            <a:srgbClr val="FFFFFF"/>
          </a:solidFill>
          <a:ln w="25400">
            <a:solidFill>
              <a:schemeClr val="accent1"/>
            </a:solidFill>
          </a:ln>
        </p:spPr>
        <p:txBody>
          <a:bodyPr lIns="45719" rIns="45719"/>
          <a:lstStyle/>
          <a:p>
            <a:pPr/>
          </a:p>
        </p:txBody>
      </p:sp>
      <p:sp>
        <p:nvSpPr>
          <p:cNvPr id="3270" name="Line"/>
          <p:cNvSpPr/>
          <p:nvPr/>
        </p:nvSpPr>
        <p:spPr>
          <a:xfrm>
            <a:off x="1458527" y="3264427"/>
            <a:ext cx="138325" cy="99063"/>
          </a:xfrm>
          <a:prstGeom prst="line">
            <a:avLst/>
          </a:prstGeom>
          <a:ln w="12700">
            <a:solidFill>
              <a:schemeClr val="accent1"/>
            </a:solidFill>
            <a:tailEnd type="triangle"/>
          </a:ln>
        </p:spPr>
        <p:txBody>
          <a:bodyPr lIns="45719" rIns="45719"/>
          <a:lstStyle/>
          <a:p>
            <a:pPr/>
          </a:p>
        </p:txBody>
      </p:sp>
      <p:sp>
        <p:nvSpPr>
          <p:cNvPr id="3271" name="Line"/>
          <p:cNvSpPr/>
          <p:nvPr/>
        </p:nvSpPr>
        <p:spPr>
          <a:xfrm flipH="1">
            <a:off x="1673894" y="3281033"/>
            <a:ext cx="99939" cy="85942"/>
          </a:xfrm>
          <a:prstGeom prst="line">
            <a:avLst/>
          </a:prstGeom>
          <a:ln w="12700">
            <a:solidFill>
              <a:schemeClr val="accent1"/>
            </a:solidFill>
            <a:tailEnd type="triangle"/>
          </a:ln>
        </p:spPr>
        <p:txBody>
          <a:bodyPr lIns="45719" rIns="45719"/>
          <a:lstStyle/>
          <a:p>
            <a:pPr/>
          </a:p>
        </p:txBody>
      </p:sp>
      <p:grpSp>
        <p:nvGrpSpPr>
          <p:cNvPr id="3275" name="Group"/>
          <p:cNvGrpSpPr/>
          <p:nvPr/>
        </p:nvGrpSpPr>
        <p:grpSpPr>
          <a:xfrm>
            <a:off x="3140318" y="3048081"/>
            <a:ext cx="95149" cy="156744"/>
            <a:chOff x="0" y="0"/>
            <a:chExt cx="95147" cy="156743"/>
          </a:xfrm>
        </p:grpSpPr>
        <p:sp>
          <p:nvSpPr>
            <p:cNvPr id="3272" name="Line"/>
            <p:cNvSpPr/>
            <p:nvPr/>
          </p:nvSpPr>
          <p:spPr>
            <a:xfrm flipV="1">
              <a:off x="47573" y="3055"/>
              <a:ext cx="1" cy="15227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273"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274" name="Line"/>
            <p:cNvSpPr/>
            <p:nvPr/>
          </p:nvSpPr>
          <p:spPr>
            <a:xfrm>
              <a:off x="0" y="15674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276" name="0 cyc"/>
          <p:cNvSpPr txBox="1"/>
          <p:nvPr/>
        </p:nvSpPr>
        <p:spPr>
          <a:xfrm>
            <a:off x="3207582" y="2986053"/>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0 cyc</a:t>
            </a:r>
          </a:p>
        </p:txBody>
      </p:sp>
      <p:sp>
        <p:nvSpPr>
          <p:cNvPr id="32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278" name="x"/>
          <p:cNvSpPr txBox="1"/>
          <p:nvPr/>
        </p:nvSpPr>
        <p:spPr>
          <a:xfrm>
            <a:off x="521339" y="1709000"/>
            <a:ext cx="2413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
        <p:nvSpPr>
          <p:cNvPr id="3279" name="sr"/>
          <p:cNvSpPr txBox="1"/>
          <p:nvPr/>
        </p:nvSpPr>
        <p:spPr>
          <a:xfrm>
            <a:off x="841026" y="2208408"/>
            <a:ext cx="37850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sr</a:t>
            </a:r>
          </a:p>
        </p:txBody>
      </p:sp>
      <p:sp>
        <p:nvSpPr>
          <p:cNvPr id="3280" name="Compute both blurs in the inner controller, and then select one using a mux."/>
          <p:cNvSpPr/>
          <p:nvPr/>
        </p:nvSpPr>
        <p:spPr>
          <a:xfrm>
            <a:off x="4087446" y="2994680"/>
            <a:ext cx="7269473" cy="422341"/>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Compute both blurs in the inner controller, and then select one using a mux.</a:t>
            </a:r>
          </a:p>
        </p:txBody>
      </p:sp>
      <p:sp>
        <p:nvSpPr>
          <p:cNvPr id="3281" name="Line"/>
          <p:cNvSpPr/>
          <p:nvPr/>
        </p:nvSpPr>
        <p:spPr>
          <a:xfrm flipH="1">
            <a:off x="2917616" y="3413006"/>
            <a:ext cx="2337875" cy="182139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282" name="Line"/>
          <p:cNvSpPr/>
          <p:nvPr/>
        </p:nvSpPr>
        <p:spPr>
          <a:xfrm flipH="1">
            <a:off x="4071192" y="3407251"/>
            <a:ext cx="1298837" cy="178499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283" name="Line"/>
          <p:cNvSpPr/>
          <p:nvPr/>
        </p:nvSpPr>
        <p:spPr>
          <a:xfrm flipH="1">
            <a:off x="5377030" y="3406933"/>
            <a:ext cx="112062" cy="1759916"/>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284" name="Line"/>
          <p:cNvSpPr/>
          <p:nvPr/>
        </p:nvSpPr>
        <p:spPr>
          <a:xfrm>
            <a:off x="5695704" y="3410743"/>
            <a:ext cx="437810" cy="182365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285" name="This would be a dumb change in software but is smart in SDH"/>
          <p:cNvSpPr/>
          <p:nvPr/>
        </p:nvSpPr>
        <p:spPr>
          <a:xfrm>
            <a:off x="3273991" y="6010189"/>
            <a:ext cx="5845168" cy="478286"/>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This would be a dumb change in software but is smart in SDH</a:t>
            </a:r>
          </a:p>
        </p:txBody>
      </p:sp>
      <p:sp>
        <p:nvSpPr>
          <p:cNvPr id="3286" name="We bought a modest speedup with this change (20459 -&gt; 18723)."/>
          <p:cNvSpPr/>
          <p:nvPr/>
        </p:nvSpPr>
        <p:spPr>
          <a:xfrm>
            <a:off x="5573608" y="1658630"/>
            <a:ext cx="6500217" cy="355176"/>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We bought a modest speedup with this change (20459 -&gt; 18723).</a:t>
            </a:r>
          </a:p>
        </p:txBody>
      </p:sp>
      <p:sp>
        <p:nvSpPr>
          <p:cNvPr id="3287" name="Line"/>
          <p:cNvSpPr/>
          <p:nvPr/>
        </p:nvSpPr>
        <p:spPr>
          <a:xfrm flipH="1" flipV="1">
            <a:off x="3628895" y="2675664"/>
            <a:ext cx="456688" cy="337610"/>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288" name="Line"/>
          <p:cNvSpPr/>
          <p:nvPr/>
        </p:nvSpPr>
        <p:spPr>
          <a:xfrm flipH="1" flipV="1">
            <a:off x="3659851" y="3145960"/>
            <a:ext cx="416643" cy="127466"/>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300" name="Connection Line"/>
          <p:cNvSpPr/>
          <p:nvPr/>
        </p:nvSpPr>
        <p:spPr>
          <a:xfrm>
            <a:off x="9372771" y="2008041"/>
            <a:ext cx="1652670" cy="2204126"/>
          </a:xfrm>
          <a:custGeom>
            <a:avLst/>
            <a:gdLst/>
            <a:ahLst/>
            <a:cxnLst>
              <a:cxn ang="0">
                <a:pos x="wd2" y="hd2"/>
              </a:cxn>
              <a:cxn ang="5400000">
                <a:pos x="wd2" y="hd2"/>
              </a:cxn>
              <a:cxn ang="10800000">
                <a:pos x="wd2" y="hd2"/>
              </a:cxn>
              <a:cxn ang="16200000">
                <a:pos x="wd2" y="hd2"/>
              </a:cxn>
            </a:cxnLst>
            <a:rect l="0" t="0" r="r" b="b"/>
            <a:pathLst>
              <a:path w="20699" h="21600" fill="norm" stroke="1" extrusionOk="0">
                <a:moveTo>
                  <a:pt x="20605" y="0"/>
                </a:moveTo>
                <a:cubicBezTo>
                  <a:pt x="21600" y="10437"/>
                  <a:pt x="14732" y="17637"/>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290" name="But more importantly, we increased our capacity for parallelization by reducing the latency of the accumulation loop!"/>
          <p:cNvSpPr/>
          <p:nvPr/>
        </p:nvSpPr>
        <p:spPr>
          <a:xfrm>
            <a:off x="4136730" y="2253434"/>
            <a:ext cx="6500218" cy="649084"/>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a:solidFill>
                  <a:srgbClr val="8F0000"/>
                </a:solidFill>
                <a:latin typeface="+mn-lt"/>
                <a:ea typeface="+mn-ea"/>
                <a:cs typeface="+mn-cs"/>
                <a:sym typeface="Calibri"/>
              </a:defRPr>
            </a:pPr>
            <a:r>
              <a:t>But more importantly, we increased our </a:t>
            </a:r>
            <a:r>
              <a:rPr i="1"/>
              <a:t>capacity </a:t>
            </a:r>
            <a:r>
              <a:t>for parallelization by reducing the latency of the accumulation loop!</a:t>
            </a:r>
          </a:p>
        </p:txBody>
      </p:sp>
      <p:sp>
        <p:nvSpPr>
          <p:cNvPr id="3301" name="Connection Line"/>
          <p:cNvSpPr/>
          <p:nvPr/>
        </p:nvSpPr>
        <p:spPr>
          <a:xfrm>
            <a:off x="3373499" y="2911217"/>
            <a:ext cx="2152889" cy="1627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9509" y="13750"/>
                  <a:pt x="12309" y="20950"/>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292" name="Rectangle"/>
          <p:cNvSpPr/>
          <p:nvPr/>
        </p:nvSpPr>
        <p:spPr>
          <a:xfrm>
            <a:off x="3147059" y="4409361"/>
            <a:ext cx="229263" cy="307688"/>
          </a:xfrm>
          <a:prstGeom prst="rect">
            <a:avLst/>
          </a:prstGeom>
          <a:ln w="63500">
            <a:solidFill>
              <a:schemeClr val="accent1"/>
            </a:solidFill>
          </a:ln>
        </p:spPr>
        <p:txBody>
          <a:bodyPr lIns="45719" rIns="45719"/>
          <a:lstStyle/>
          <a:p>
            <a:pPr/>
          </a:p>
        </p:txBody>
      </p:sp>
      <p:sp>
        <p:nvSpPr>
          <p:cNvPr id="3293" name="CustomShape 5"/>
          <p:cNvSpPr/>
          <p:nvPr/>
        </p:nvSpPr>
        <p:spPr>
          <a:xfrm>
            <a:off x="393095" y="4196916"/>
            <a:ext cx="2850904" cy="226222"/>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302" name="Connection Line"/>
          <p:cNvSpPr/>
          <p:nvPr/>
        </p:nvSpPr>
        <p:spPr>
          <a:xfrm>
            <a:off x="3423822" y="1830269"/>
            <a:ext cx="777332" cy="445949"/>
          </a:xfrm>
          <a:custGeom>
            <a:avLst/>
            <a:gdLst/>
            <a:ahLst/>
            <a:cxnLst>
              <a:cxn ang="0">
                <a:pos x="wd2" y="hd2"/>
              </a:cxn>
              <a:cxn ang="5400000">
                <a:pos x="wd2" y="hd2"/>
              </a:cxn>
              <a:cxn ang="10800000">
                <a:pos x="wd2" y="hd2"/>
              </a:cxn>
              <a:cxn ang="16200000">
                <a:pos x="wd2" y="hd2"/>
              </a:cxn>
            </a:cxnLst>
            <a:rect l="0" t="0" r="r" b="b"/>
            <a:pathLst>
              <a:path w="21198" h="16216" fill="norm" stroke="1" extrusionOk="0">
                <a:moveTo>
                  <a:pt x="21181" y="16216"/>
                </a:moveTo>
                <a:cubicBezTo>
                  <a:pt x="21600" y="-4718"/>
                  <a:pt x="14540" y="-5384"/>
                  <a:pt x="0" y="14219"/>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295" name="CustomShape 7"/>
          <p:cNvSpPr/>
          <p:nvPr/>
        </p:nvSpPr>
        <p:spPr>
          <a:xfrm>
            <a:off x="403772" y="4460318"/>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3287"/>
                                        </p:tgtEl>
                                        <p:attrNameLst>
                                          <p:attrName>style.visibility</p:attrName>
                                        </p:attrNameLst>
                                      </p:cBhvr>
                                      <p:to>
                                        <p:strVal val="hidden"/>
                                      </p:to>
                                    </p:set>
                                  </p:childTnLst>
                                </p:cTn>
                              </p:par>
                            </p:childTnLst>
                          </p:cTn>
                        </p:par>
                        <p:par>
                          <p:cTn id="11" fill="hold">
                            <p:stCondLst>
                              <p:cond delay="0"/>
                            </p:stCondLst>
                            <p:childTnLst>
                              <p:par>
                                <p:cTn id="12" presetClass="exit" nodeType="afterEffect" presetSubtype="0" presetID="1" grpId="3" fill="hold">
                                  <p:stCondLst>
                                    <p:cond delay="0"/>
                                  </p:stCondLst>
                                  <p:iterate type="el" backwards="0">
                                    <p:tmAbs val="0"/>
                                  </p:iterate>
                                  <p:childTnLst>
                                    <p:set>
                                      <p:cBhvr>
                                        <p:cTn id="13" fill="hold">
                                          <p:stCondLst>
                                            <p:cond delay="0"/>
                                          </p:stCondLst>
                                        </p:cTn>
                                        <p:tgtEl>
                                          <p:spTgt spid="3280"/>
                                        </p:tgtEl>
                                        <p:attrNameLst>
                                          <p:attrName>style.visibility</p:attrName>
                                        </p:attrNameLst>
                                      </p:cBhvr>
                                      <p:to>
                                        <p:strVal val="hidden"/>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3288"/>
                                        </p:tgtEl>
                                        <p:attrNameLst>
                                          <p:attrName>style.visibility</p:attrName>
                                        </p:attrNameLst>
                                      </p:cBhvr>
                                      <p:to>
                                        <p:strVal val="hidden"/>
                                      </p:to>
                                    </p:set>
                                  </p:childTnLst>
                                </p:cTn>
                              </p:par>
                            </p:childTnLst>
                          </p:cTn>
                        </p:par>
                        <p:par>
                          <p:cTn id="17" fill="hold">
                            <p:stCondLst>
                              <p:cond delay="0"/>
                            </p:stCondLst>
                            <p:childTnLst>
                              <p:par>
                                <p:cTn id="18" presetClass="exit" nodeType="afterEffect" presetSubtype="0" presetID="1" grpId="5" fill="hold">
                                  <p:stCondLst>
                                    <p:cond delay="0"/>
                                  </p:stCondLst>
                                  <p:iterate type="el" backwards="0">
                                    <p:tmAbs val="0"/>
                                  </p:iterate>
                                  <p:childTnLst>
                                    <p:set>
                                      <p:cBhvr>
                                        <p:cTn id="19" fill="hold">
                                          <p:stCondLst>
                                            <p:cond delay="0"/>
                                          </p:stCondLst>
                                        </p:cTn>
                                        <p:tgtEl>
                                          <p:spTgt spid="3283"/>
                                        </p:tgtEl>
                                        <p:attrNameLst>
                                          <p:attrName>style.visibility</p:attrName>
                                        </p:attrNameLst>
                                      </p:cBhvr>
                                      <p:to>
                                        <p:strVal val="hidden"/>
                                      </p:to>
                                    </p:set>
                                  </p:childTnLst>
                                </p:cTn>
                              </p:par>
                            </p:childTnLst>
                          </p:cTn>
                        </p:par>
                        <p:par>
                          <p:cTn id="20" fill="hold">
                            <p:stCondLst>
                              <p:cond delay="0"/>
                            </p:stCondLst>
                            <p:childTnLst>
                              <p:par>
                                <p:cTn id="21" presetClass="exit" nodeType="afterEffect" presetSubtype="0" presetID="1" grpId="6" fill="hold">
                                  <p:stCondLst>
                                    <p:cond delay="0"/>
                                  </p:stCondLst>
                                  <p:iterate type="el" backwards="0">
                                    <p:tmAbs val="0"/>
                                  </p:iterate>
                                  <p:childTnLst>
                                    <p:set>
                                      <p:cBhvr>
                                        <p:cTn id="22" fill="hold">
                                          <p:stCondLst>
                                            <p:cond delay="0"/>
                                          </p:stCondLst>
                                        </p:cTn>
                                        <p:tgtEl>
                                          <p:spTgt spid="3282"/>
                                        </p:tgtEl>
                                        <p:attrNameLst>
                                          <p:attrName>style.visibility</p:attrName>
                                        </p:attrNameLst>
                                      </p:cBhvr>
                                      <p:to>
                                        <p:strVal val="hidden"/>
                                      </p:to>
                                    </p:set>
                                  </p:childTnLst>
                                </p:cTn>
                              </p:par>
                            </p:childTnLst>
                          </p:cTn>
                        </p:par>
                        <p:par>
                          <p:cTn id="23" fill="hold">
                            <p:stCondLst>
                              <p:cond delay="0"/>
                            </p:stCondLst>
                            <p:childTnLst>
                              <p:par>
                                <p:cTn id="24" presetClass="exit" nodeType="afterEffect" presetSubtype="0" presetID="1" grpId="7" fill="hold">
                                  <p:stCondLst>
                                    <p:cond delay="0"/>
                                  </p:stCondLst>
                                  <p:iterate type="el" backwards="0">
                                    <p:tmAbs val="0"/>
                                  </p:iterate>
                                  <p:childTnLst>
                                    <p:set>
                                      <p:cBhvr>
                                        <p:cTn id="25" fill="hold">
                                          <p:stCondLst>
                                            <p:cond delay="0"/>
                                          </p:stCondLst>
                                        </p:cTn>
                                        <p:tgtEl>
                                          <p:spTgt spid="3284"/>
                                        </p:tgtEl>
                                        <p:attrNameLst>
                                          <p:attrName>style.visibility</p:attrName>
                                        </p:attrNameLst>
                                      </p:cBhvr>
                                      <p:to>
                                        <p:strVal val="hidden"/>
                                      </p:to>
                                    </p:set>
                                  </p:childTnLst>
                                </p:cTn>
                              </p:par>
                            </p:childTnLst>
                          </p:cTn>
                        </p:par>
                        <p:par>
                          <p:cTn id="26" fill="hold">
                            <p:stCondLst>
                              <p:cond delay="0"/>
                            </p:stCondLst>
                            <p:childTnLst>
                              <p:par>
                                <p:cTn id="27" presetClass="exit" nodeType="afterEffect" presetSubtype="0" presetID="1" grpId="8" fill="hold">
                                  <p:stCondLst>
                                    <p:cond delay="0"/>
                                  </p:stCondLst>
                                  <p:iterate type="el" backwards="0">
                                    <p:tmAbs val="0"/>
                                  </p:iterate>
                                  <p:childTnLst>
                                    <p:set>
                                      <p:cBhvr>
                                        <p:cTn id="28" fill="hold">
                                          <p:stCondLst>
                                            <p:cond delay="0"/>
                                          </p:stCondLst>
                                        </p:cTn>
                                        <p:tgtEl>
                                          <p:spTgt spid="3281"/>
                                        </p:tgtEl>
                                        <p:attrNameLst>
                                          <p:attrName>style.visibility</p:attrName>
                                        </p:attrNameLst>
                                      </p:cBhvr>
                                      <p:to>
                                        <p:strVal val="hidden"/>
                                      </p:to>
                                    </p:set>
                                  </p:childTnLst>
                                </p:cTn>
                              </p:par>
                            </p:childTnLst>
                          </p:cTn>
                        </p:par>
                        <p:par>
                          <p:cTn id="29" fill="hold">
                            <p:stCondLst>
                              <p:cond delay="0"/>
                            </p:stCondLst>
                            <p:childTnLst>
                              <p:par>
                                <p:cTn id="30" presetClass="exit" nodeType="afterEffect" presetSubtype="0" presetID="1" grpId="9" fill="hold">
                                  <p:stCondLst>
                                    <p:cond delay="0"/>
                                  </p:stCondLst>
                                  <p:iterate type="el" backwards="0">
                                    <p:tmAbs val="0"/>
                                  </p:iterate>
                                  <p:childTnLst>
                                    <p:set>
                                      <p:cBhvr>
                                        <p:cTn id="31" fill="hold">
                                          <p:stCondLst>
                                            <p:cond delay="0"/>
                                          </p:stCondLst>
                                        </p:cTn>
                                        <p:tgtEl>
                                          <p:spTgt spid="3285"/>
                                        </p:tgtEl>
                                        <p:attrNameLst>
                                          <p:attrName>style.visibility</p:attrName>
                                        </p:attrNameLst>
                                      </p:cBhvr>
                                      <p:to>
                                        <p:strVal val="hidden"/>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3300"/>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328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2" fill="hold">
                                  <p:stCondLst>
                                    <p:cond delay="0"/>
                                  </p:stCondLst>
                                  <p:iterate type="el" backwards="0">
                                    <p:tmAbs val="0"/>
                                  </p:iterate>
                                  <p:childTnLst>
                                    <p:set>
                                      <p:cBhvr>
                                        <p:cTn id="41" fill="hold"/>
                                        <p:tgtEl>
                                          <p:spTgt spid="3301"/>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3290"/>
                                        </p:tgtEl>
                                        <p:attrNameLst>
                                          <p:attrName>style.visibility</p:attrName>
                                        </p:attrNameLst>
                                      </p:cBhvr>
                                      <p:to>
                                        <p:strVal val="visible"/>
                                      </p:to>
                                    </p:set>
                                  </p:childTnLst>
                                </p:cTn>
                              </p:par>
                            </p:childTnLst>
                          </p:cTn>
                        </p:par>
                        <p:par>
                          <p:cTn id="45" fill="hold">
                            <p:stCondLst>
                              <p:cond delay="0"/>
                            </p:stCondLst>
                            <p:childTnLst>
                              <p:par>
                                <p:cTn id="46" presetClass="entr" nodeType="afterEffect" presetSubtype="0" presetID="1" grpId="14" fill="hold">
                                  <p:stCondLst>
                                    <p:cond delay="0"/>
                                  </p:stCondLst>
                                  <p:iterate type="el" backwards="0">
                                    <p:tmAbs val="0"/>
                                  </p:iterate>
                                  <p:childTnLst>
                                    <p:set>
                                      <p:cBhvr>
                                        <p:cTn id="47" fill="hold"/>
                                        <p:tgtEl>
                                          <p:spTgt spid="3292"/>
                                        </p:tgtEl>
                                        <p:attrNameLst>
                                          <p:attrName>style.visibility</p:attrName>
                                        </p:attrNameLst>
                                      </p:cBhvr>
                                      <p:to>
                                        <p:strVal val="visible"/>
                                      </p:to>
                                    </p:set>
                                  </p:childTnLst>
                                </p:cTn>
                              </p:par>
                            </p:childTnLst>
                          </p:cTn>
                        </p:par>
                        <p:par>
                          <p:cTn id="48" fill="hold">
                            <p:stCondLst>
                              <p:cond delay="0"/>
                            </p:stCondLst>
                            <p:childTnLst>
                              <p:par>
                                <p:cTn id="49" presetClass="entr" nodeType="afterEffect" presetSubtype="0" presetID="1" grpId="15" fill="hold">
                                  <p:stCondLst>
                                    <p:cond delay="0"/>
                                  </p:stCondLst>
                                  <p:iterate type="el" backwards="0">
                                    <p:tmAbs val="0"/>
                                  </p:iterate>
                                  <p:childTnLst>
                                    <p:set>
                                      <p:cBhvr>
                                        <p:cTn id="50" fill="hold"/>
                                        <p:tgtEl>
                                          <p:spTgt spid="33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85" grpId="1"/>
      <p:bldP build="whole" bldLvl="1" animBg="1" rev="0" advAuto="0" spid="3292" grpId="14"/>
      <p:bldP build="whole" bldLvl="1" animBg="1" rev="0" advAuto="0" spid="3283" grpId="5"/>
      <p:bldP build="whole" bldLvl="1" animBg="1" rev="0" advAuto="0" spid="3284" grpId="7"/>
      <p:bldP build="whole" bldLvl="1" animBg="1" rev="0" advAuto="0" spid="3282" grpId="6"/>
      <p:bldP build="whole" bldLvl="1" animBg="1" rev="0" advAuto="0" spid="3280" grpId="3"/>
      <p:bldP build="whole" bldLvl="1" animBg="1" rev="0" advAuto="0" spid="3285" grpId="9"/>
      <p:bldP build="whole" bldLvl="1" animBg="1" rev="0" advAuto="0" spid="3281" grpId="8"/>
      <p:bldP build="whole" bldLvl="1" animBg="1" rev="0" advAuto="0" spid="3286" grpId="11"/>
      <p:bldP build="whole" bldLvl="1" animBg="1" rev="0" advAuto="0" spid="3302" grpId="15"/>
      <p:bldP build="whole" bldLvl="1" animBg="1" rev="0" advAuto="0" spid="3290" grpId="13"/>
      <p:bldP build="whole" bldLvl="1" animBg="1" rev="0" advAuto="0" spid="3301" grpId="12"/>
      <p:bldP build="whole" bldLvl="1" animBg="1" rev="0" advAuto="0" spid="3300" grpId="10"/>
      <p:bldP build="whole" bldLvl="1" animBg="1" rev="0" advAuto="0" spid="3287" grpId="2"/>
      <p:bldP build="whole" bldLvl="1" animBg="1" rev="0" advAuto="0" spid="3288" grpId="4"/>
    </p:bldLst>
  </p:timing>
</p:sld>
</file>

<file path=ppt/slides/slide10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304" name="Bottleneck Analysis II Example"/>
          <p:cNvSpPr txBox="1"/>
          <p:nvPr>
            <p:ph type="title"/>
          </p:nvPr>
        </p:nvSpPr>
        <p:spPr>
          <a:prstGeom prst="rect">
            <a:avLst/>
          </a:prstGeom>
        </p:spPr>
        <p:txBody>
          <a:bodyPr/>
          <a:lstStyle/>
          <a:p>
            <a:pPr/>
            <a:r>
              <a:t>Bottleneck Analysis II Example</a:t>
            </a:r>
          </a:p>
        </p:txBody>
      </p:sp>
      <p:grpSp>
        <p:nvGrpSpPr>
          <p:cNvPr id="3307" name="CustomShape 4"/>
          <p:cNvGrpSpPr/>
          <p:nvPr/>
        </p:nvGrpSpPr>
        <p:grpSpPr>
          <a:xfrm>
            <a:off x="75700" y="3744440"/>
            <a:ext cx="7082035" cy="3423226"/>
            <a:chOff x="0" y="0"/>
            <a:chExt cx="7082033" cy="3423224"/>
          </a:xfrm>
        </p:grpSpPr>
        <p:sp>
          <p:nvSpPr>
            <p:cNvPr id="3305" name="Rectangle"/>
            <p:cNvSpPr/>
            <p:nvPr/>
          </p:nvSpPr>
          <p:spPr>
            <a:xfrm>
              <a:off x="0" y="0"/>
              <a:ext cx="7082034" cy="299293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306" name="Foreach(N by 1) {i =&gt;…"/>
            <p:cNvSpPr txBox="1"/>
            <p:nvPr/>
          </p:nvSpPr>
          <p:spPr>
            <a:xfrm>
              <a:off x="0" y="4716"/>
              <a:ext cx="7082034" cy="341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Foreach(N by 1) {i =&gt; </a:t>
              </a:r>
            </a:p>
            <a:p>
              <a:pPr defTabSz="825500">
                <a:defRPr spc="0">
                  <a:solidFill>
                    <a:srgbClr val="CF6A4C"/>
                  </a:solidFill>
                  <a:latin typeface="Courier"/>
                  <a:ea typeface="Courier"/>
                  <a:cs typeface="Courier"/>
                  <a:sym typeface="Courier"/>
                </a:defRPr>
              </a:pPr>
              <a:r>
                <a:t>  Val odd = i % 2 == 1</a:t>
              </a:r>
            </a:p>
            <a:p>
              <a:pPr defTabSz="825500">
                <a:defRPr spc="0">
                  <a:solidFill>
                    <a:srgbClr val="CF6A4C"/>
                  </a:solidFill>
                  <a:latin typeface="Courier"/>
                  <a:ea typeface="Courier"/>
                  <a:cs typeface="Courier"/>
                  <a:sym typeface="Courier"/>
                </a:defRPr>
              </a:pPr>
              <a:r>
                <a:t>  Foreach</a:t>
              </a:r>
              <a:r>
                <a:rPr>
                  <a:solidFill>
                    <a:srgbClr val="CDA869"/>
                  </a:solidFill>
                </a:rPr>
                <a:t>(64 by 1 par 16){ j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 &lt;&lt;= x(j)</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mux(odd,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(x(0)&lt;&lt;1 + x(1)&lt;&lt;2 + x(2)&lt;&lt;1) &gt;&gt; 3,</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(x(0)&lt;&lt;3 + x(1)&lt;&lt;2 + x(2)&lt;&lt;2) &gt;&gt; 4,</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x(j)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308" name="Pipeline (i)…"/>
          <p:cNvSpPr/>
          <p:nvPr/>
        </p:nvSpPr>
        <p:spPr>
          <a:xfrm>
            <a:off x="8265930" y="3637236"/>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T=2787, iters=1</a:t>
            </a:r>
          </a:p>
        </p:txBody>
      </p:sp>
      <p:sp>
        <p:nvSpPr>
          <p:cNvPr id="3309" name="Unit…"/>
          <p:cNvSpPr/>
          <p:nvPr/>
        </p:nvSpPr>
        <p:spPr>
          <a:xfrm>
            <a:off x="7189633" y="5060874"/>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Unit </a:t>
            </a:r>
          </a:p>
          <a:p>
            <a:pPr algn="ctr">
              <a:defRPr sz="1400"/>
            </a:pPr>
            <a:r>
              <a:t>[implicit] L=8,II=*</a:t>
            </a:r>
          </a:p>
          <a:p>
            <a:pPr algn="ctr">
              <a:defRPr b="1" sz="1400">
                <a:solidFill>
                  <a:srgbClr val="FF2600"/>
                </a:solidFill>
              </a:defRPr>
            </a:pPr>
            <a:r>
              <a:t>T=8, iters=96</a:t>
            </a:r>
          </a:p>
        </p:txBody>
      </p:sp>
      <p:sp>
        <p:nvSpPr>
          <p:cNvPr id="3310" name="Inner (j)…"/>
          <p:cNvSpPr/>
          <p:nvPr/>
        </p:nvSpPr>
        <p:spPr>
          <a:xfrm>
            <a:off x="9424848" y="5060874"/>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[:3] L=4,II=1</a:t>
            </a:r>
          </a:p>
          <a:p>
            <a:pPr algn="ctr">
              <a:defRPr b="1" sz="1400">
                <a:solidFill>
                  <a:srgbClr val="FF2600"/>
                </a:solidFill>
              </a:defRPr>
            </a:pPr>
            <a:r>
              <a:t>T=29, iters=96</a:t>
            </a:r>
          </a:p>
        </p:txBody>
      </p:sp>
      <p:sp>
        <p:nvSpPr>
          <p:cNvPr id="3355" name="Connection Line"/>
          <p:cNvSpPr/>
          <p:nvPr/>
        </p:nvSpPr>
        <p:spPr>
          <a:xfrm>
            <a:off x="8221980" y="4380230"/>
            <a:ext cx="1075690"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40"/>
                </a:lnTo>
                <a:lnTo>
                  <a:pt x="0" y="8640"/>
                </a:lnTo>
                <a:lnTo>
                  <a:pt x="0" y="21600"/>
                </a:lnTo>
              </a:path>
            </a:pathLst>
          </a:custGeom>
          <a:ln w="25400">
            <a:solidFill>
              <a:srgbClr val="000000"/>
            </a:solidFill>
            <a:tailEnd type="triangle"/>
          </a:ln>
        </p:spPr>
        <p:txBody>
          <a:bodyPr/>
          <a:lstStyle/>
          <a:p>
            <a:pPr/>
          </a:p>
        </p:txBody>
      </p:sp>
      <p:sp>
        <p:nvSpPr>
          <p:cNvPr id="3356" name="Connection Line"/>
          <p:cNvSpPr/>
          <p:nvPr/>
        </p:nvSpPr>
        <p:spPr>
          <a:xfrm>
            <a:off x="9300210" y="4489450"/>
            <a:ext cx="1156971" cy="557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50"/>
                </a:lnTo>
                <a:lnTo>
                  <a:pt x="21600" y="6150"/>
                </a:lnTo>
                <a:lnTo>
                  <a:pt x="21600" y="21600"/>
                </a:lnTo>
              </a:path>
            </a:pathLst>
          </a:custGeom>
          <a:ln w="25400">
            <a:solidFill>
              <a:srgbClr val="000000"/>
            </a:solidFill>
            <a:tailEnd type="triangle"/>
          </a:ln>
        </p:spPr>
        <p:txBody>
          <a:bodyPr/>
          <a:lstStyle/>
          <a:p>
            <a:pPr/>
          </a:p>
        </p:txBody>
      </p:sp>
      <p:sp>
        <p:nvSpPr>
          <p:cNvPr id="3313" name="CustomShape 4"/>
          <p:cNvSpPr/>
          <p:nvPr/>
        </p:nvSpPr>
        <p:spPr>
          <a:xfrm>
            <a:off x="146105" y="382512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314" name="Square"/>
          <p:cNvSpPr/>
          <p:nvPr/>
        </p:nvSpPr>
        <p:spPr>
          <a:xfrm>
            <a:off x="770466" y="1837878"/>
            <a:ext cx="229263" cy="229263"/>
          </a:xfrm>
          <a:prstGeom prst="rect">
            <a:avLst/>
          </a:prstGeom>
          <a:solidFill>
            <a:srgbClr val="FFFFFF"/>
          </a:solidFill>
          <a:ln w="25400">
            <a:solidFill>
              <a:schemeClr val="accent1"/>
            </a:solidFill>
          </a:ln>
        </p:spPr>
        <p:txBody>
          <a:bodyPr lIns="45719" rIns="45719"/>
          <a:lstStyle/>
          <a:p>
            <a:pPr/>
          </a:p>
        </p:txBody>
      </p:sp>
      <p:sp>
        <p:nvSpPr>
          <p:cNvPr id="3315" name="Square"/>
          <p:cNvSpPr/>
          <p:nvPr/>
        </p:nvSpPr>
        <p:spPr>
          <a:xfrm>
            <a:off x="994833" y="1837878"/>
            <a:ext cx="229262" cy="229263"/>
          </a:xfrm>
          <a:prstGeom prst="rect">
            <a:avLst/>
          </a:prstGeom>
          <a:solidFill>
            <a:srgbClr val="FFFFFF"/>
          </a:solidFill>
          <a:ln w="25400">
            <a:solidFill>
              <a:schemeClr val="accent1"/>
            </a:solidFill>
          </a:ln>
        </p:spPr>
        <p:txBody>
          <a:bodyPr lIns="45719" rIns="45719"/>
          <a:lstStyle/>
          <a:p>
            <a:pPr/>
          </a:p>
        </p:txBody>
      </p:sp>
      <p:sp>
        <p:nvSpPr>
          <p:cNvPr id="3316" name="Square"/>
          <p:cNvSpPr/>
          <p:nvPr/>
        </p:nvSpPr>
        <p:spPr>
          <a:xfrm>
            <a:off x="1214966" y="1837878"/>
            <a:ext cx="229263" cy="229263"/>
          </a:xfrm>
          <a:prstGeom prst="rect">
            <a:avLst/>
          </a:prstGeom>
          <a:solidFill>
            <a:srgbClr val="FFFFFF"/>
          </a:solidFill>
          <a:ln w="25400">
            <a:solidFill>
              <a:schemeClr val="accent1"/>
            </a:solidFill>
          </a:ln>
        </p:spPr>
        <p:txBody>
          <a:bodyPr lIns="45719" rIns="45719"/>
          <a:lstStyle/>
          <a:p>
            <a:pPr/>
          </a:p>
        </p:txBody>
      </p:sp>
      <p:sp>
        <p:nvSpPr>
          <p:cNvPr id="3317" name="Square"/>
          <p:cNvSpPr/>
          <p:nvPr/>
        </p:nvSpPr>
        <p:spPr>
          <a:xfrm>
            <a:off x="1439333" y="1837878"/>
            <a:ext cx="229262" cy="229263"/>
          </a:xfrm>
          <a:prstGeom prst="rect">
            <a:avLst/>
          </a:prstGeom>
          <a:solidFill>
            <a:srgbClr val="FFFFFF"/>
          </a:solidFill>
          <a:ln w="25400">
            <a:solidFill>
              <a:schemeClr val="accent1"/>
            </a:solidFill>
          </a:ln>
        </p:spPr>
        <p:txBody>
          <a:bodyPr lIns="45719" rIns="45719"/>
          <a:lstStyle/>
          <a:p>
            <a:pPr/>
          </a:p>
        </p:txBody>
      </p:sp>
      <p:sp>
        <p:nvSpPr>
          <p:cNvPr id="3318" name="Square"/>
          <p:cNvSpPr/>
          <p:nvPr/>
        </p:nvSpPr>
        <p:spPr>
          <a:xfrm>
            <a:off x="1883833" y="1837878"/>
            <a:ext cx="229262" cy="229263"/>
          </a:xfrm>
          <a:prstGeom prst="rect">
            <a:avLst/>
          </a:prstGeom>
          <a:solidFill>
            <a:srgbClr val="FFFFFF"/>
          </a:solidFill>
          <a:ln w="25400">
            <a:solidFill>
              <a:schemeClr val="accent1"/>
            </a:solidFill>
          </a:ln>
        </p:spPr>
        <p:txBody>
          <a:bodyPr lIns="45719" rIns="45719"/>
          <a:lstStyle/>
          <a:p>
            <a:pPr/>
          </a:p>
        </p:txBody>
      </p:sp>
      <p:sp>
        <p:nvSpPr>
          <p:cNvPr id="3319" name="Square"/>
          <p:cNvSpPr/>
          <p:nvPr/>
        </p:nvSpPr>
        <p:spPr>
          <a:xfrm>
            <a:off x="2112433" y="1837878"/>
            <a:ext cx="229262" cy="229263"/>
          </a:xfrm>
          <a:prstGeom prst="rect">
            <a:avLst/>
          </a:prstGeom>
          <a:solidFill>
            <a:srgbClr val="FFFFFF"/>
          </a:solidFill>
          <a:ln w="25400">
            <a:solidFill>
              <a:schemeClr val="accent1"/>
            </a:solidFill>
          </a:ln>
        </p:spPr>
        <p:txBody>
          <a:bodyPr lIns="45719" rIns="45719"/>
          <a:lstStyle/>
          <a:p>
            <a:pPr/>
          </a:p>
        </p:txBody>
      </p:sp>
      <p:sp>
        <p:nvSpPr>
          <p:cNvPr id="3320" name="Square"/>
          <p:cNvSpPr/>
          <p:nvPr/>
        </p:nvSpPr>
        <p:spPr>
          <a:xfrm>
            <a:off x="2332566" y="1837878"/>
            <a:ext cx="229263" cy="229263"/>
          </a:xfrm>
          <a:prstGeom prst="rect">
            <a:avLst/>
          </a:prstGeom>
          <a:solidFill>
            <a:srgbClr val="FFFFFF"/>
          </a:solidFill>
          <a:ln w="25400">
            <a:solidFill>
              <a:schemeClr val="accent1"/>
            </a:solidFill>
          </a:ln>
        </p:spPr>
        <p:txBody>
          <a:bodyPr lIns="45719" rIns="45719"/>
          <a:lstStyle/>
          <a:p>
            <a:pPr/>
          </a:p>
        </p:txBody>
      </p:sp>
      <p:sp>
        <p:nvSpPr>
          <p:cNvPr id="3321" name="Square"/>
          <p:cNvSpPr/>
          <p:nvPr/>
        </p:nvSpPr>
        <p:spPr>
          <a:xfrm>
            <a:off x="2556933" y="1837878"/>
            <a:ext cx="229262" cy="229263"/>
          </a:xfrm>
          <a:prstGeom prst="rect">
            <a:avLst/>
          </a:prstGeom>
          <a:solidFill>
            <a:srgbClr val="FFFFFF"/>
          </a:solidFill>
          <a:ln w="25400">
            <a:solidFill>
              <a:schemeClr val="accent1"/>
            </a:solidFill>
          </a:ln>
        </p:spPr>
        <p:txBody>
          <a:bodyPr lIns="45719" rIns="45719"/>
          <a:lstStyle/>
          <a:p>
            <a:pPr/>
          </a:p>
        </p:txBody>
      </p:sp>
      <p:sp>
        <p:nvSpPr>
          <p:cNvPr id="3322" name="…"/>
          <p:cNvSpPr txBox="1"/>
          <p:nvPr/>
        </p:nvSpPr>
        <p:spPr>
          <a:xfrm>
            <a:off x="1632732" y="169977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323" name="N-Blur"/>
          <p:cNvSpPr txBox="1"/>
          <p:nvPr/>
        </p:nvSpPr>
        <p:spPr>
          <a:xfrm>
            <a:off x="1291389" y="1219492"/>
            <a:ext cx="698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grpSp>
        <p:nvGrpSpPr>
          <p:cNvPr id="3327" name="Group"/>
          <p:cNvGrpSpPr/>
          <p:nvPr/>
        </p:nvGrpSpPr>
        <p:grpSpPr>
          <a:xfrm>
            <a:off x="736563" y="1673847"/>
            <a:ext cx="2043772" cy="95148"/>
            <a:chOff x="0" y="0"/>
            <a:chExt cx="2043770" cy="95147"/>
          </a:xfrm>
        </p:grpSpPr>
        <p:sp>
          <p:nvSpPr>
            <p:cNvPr id="3324"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325" name="Line"/>
            <p:cNvSpPr/>
            <p:nvPr/>
          </p:nvSpPr>
          <p:spPr>
            <a:xfrm flipV="1">
              <a:off x="-1" y="0"/>
              <a:ext cx="2"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326"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328" name="64 words"/>
          <p:cNvSpPr txBox="1"/>
          <p:nvPr/>
        </p:nvSpPr>
        <p:spPr>
          <a:xfrm>
            <a:off x="1313722" y="1483920"/>
            <a:ext cx="76629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sp>
        <p:nvSpPr>
          <p:cNvPr id="3329"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30" name="x"/>
          <p:cNvSpPr txBox="1"/>
          <p:nvPr/>
        </p:nvSpPr>
        <p:spPr>
          <a:xfrm>
            <a:off x="521339" y="1709000"/>
            <a:ext cx="2413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
        <p:nvSpPr>
          <p:cNvPr id="3331" name="But more importantly, we increased our capacity for parallelization by reducing the latency of the accumulation loop!"/>
          <p:cNvSpPr/>
          <p:nvPr/>
        </p:nvSpPr>
        <p:spPr>
          <a:xfrm>
            <a:off x="4136730" y="2253434"/>
            <a:ext cx="6500218" cy="649084"/>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a:solidFill>
                  <a:srgbClr val="8F0000"/>
                </a:solidFill>
                <a:latin typeface="+mn-lt"/>
                <a:ea typeface="+mn-ea"/>
                <a:cs typeface="+mn-cs"/>
                <a:sym typeface="Calibri"/>
              </a:defRPr>
            </a:pPr>
            <a:r>
              <a:t>But more importantly, we increased our </a:t>
            </a:r>
            <a:r>
              <a:rPr i="1"/>
              <a:t>capacity </a:t>
            </a:r>
            <a:r>
              <a:t>for parallelization by reducing the latency of the accumulation loop!</a:t>
            </a:r>
          </a:p>
        </p:txBody>
      </p:sp>
      <p:sp>
        <p:nvSpPr>
          <p:cNvPr id="3357" name="Connection Line"/>
          <p:cNvSpPr/>
          <p:nvPr/>
        </p:nvSpPr>
        <p:spPr>
          <a:xfrm>
            <a:off x="3520303" y="2911217"/>
            <a:ext cx="2006085" cy="1627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023" y="13554"/>
                  <a:pt x="12823" y="20754"/>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333" name="Rectangle"/>
          <p:cNvSpPr/>
          <p:nvPr/>
        </p:nvSpPr>
        <p:spPr>
          <a:xfrm>
            <a:off x="3147059" y="4409361"/>
            <a:ext cx="368963" cy="307688"/>
          </a:xfrm>
          <a:prstGeom prst="rect">
            <a:avLst/>
          </a:prstGeom>
          <a:ln w="63500">
            <a:solidFill>
              <a:schemeClr val="accent1"/>
            </a:solidFill>
          </a:ln>
        </p:spPr>
        <p:txBody>
          <a:bodyPr lIns="45719" rIns="45719"/>
          <a:lstStyle/>
          <a:p>
            <a:pPr/>
          </a:p>
        </p:txBody>
      </p:sp>
      <p:sp>
        <p:nvSpPr>
          <p:cNvPr id="3334" name="CustomShape 5"/>
          <p:cNvSpPr/>
          <p:nvPr/>
        </p:nvSpPr>
        <p:spPr>
          <a:xfrm>
            <a:off x="393095" y="4196916"/>
            <a:ext cx="2850904" cy="226222"/>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358" name="Connection Line"/>
          <p:cNvSpPr/>
          <p:nvPr/>
        </p:nvSpPr>
        <p:spPr>
          <a:xfrm>
            <a:off x="3423822" y="1830269"/>
            <a:ext cx="777332" cy="445949"/>
          </a:xfrm>
          <a:custGeom>
            <a:avLst/>
            <a:gdLst/>
            <a:ahLst/>
            <a:cxnLst>
              <a:cxn ang="0">
                <a:pos x="wd2" y="hd2"/>
              </a:cxn>
              <a:cxn ang="5400000">
                <a:pos x="wd2" y="hd2"/>
              </a:cxn>
              <a:cxn ang="10800000">
                <a:pos x="wd2" y="hd2"/>
              </a:cxn>
              <a:cxn ang="16200000">
                <a:pos x="wd2" y="hd2"/>
              </a:cxn>
            </a:cxnLst>
            <a:rect l="0" t="0" r="r" b="b"/>
            <a:pathLst>
              <a:path w="21198" h="16216" fill="norm" stroke="1" extrusionOk="0">
                <a:moveTo>
                  <a:pt x="21181" y="16216"/>
                </a:moveTo>
                <a:cubicBezTo>
                  <a:pt x="21600" y="-4718"/>
                  <a:pt x="14540" y="-5384"/>
                  <a:pt x="0" y="14219"/>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grpSp>
        <p:nvGrpSpPr>
          <p:cNvPr id="3339" name="Group"/>
          <p:cNvGrpSpPr/>
          <p:nvPr/>
        </p:nvGrpSpPr>
        <p:grpSpPr>
          <a:xfrm>
            <a:off x="3140310" y="2244565"/>
            <a:ext cx="95149" cy="1382995"/>
            <a:chOff x="0" y="0"/>
            <a:chExt cx="95147" cy="1382993"/>
          </a:xfrm>
        </p:grpSpPr>
        <p:sp>
          <p:nvSpPr>
            <p:cNvPr id="3336" name="Line"/>
            <p:cNvSpPr/>
            <p:nvPr/>
          </p:nvSpPr>
          <p:spPr>
            <a:xfrm flipV="1">
              <a:off x="47573" y="-1"/>
              <a:ext cx="1" cy="138050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337" name="Line"/>
            <p:cNvSpPr/>
            <p:nvPr/>
          </p:nvSpPr>
          <p:spPr>
            <a:xfrm>
              <a:off x="0" y="5436"/>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338" name="Line"/>
            <p:cNvSpPr/>
            <p:nvPr/>
          </p:nvSpPr>
          <p:spPr>
            <a:xfrm>
              <a:off x="0" y="138299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340" name="L = 4 cyc"/>
          <p:cNvSpPr txBox="1"/>
          <p:nvPr/>
        </p:nvSpPr>
        <p:spPr>
          <a:xfrm>
            <a:off x="3249228" y="2652119"/>
            <a:ext cx="706734"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L = 4 cyc</a:t>
            </a:r>
          </a:p>
        </p:txBody>
      </p:sp>
      <p:sp>
        <p:nvSpPr>
          <p:cNvPr id="3341" name="II = 1 cyc"/>
          <p:cNvSpPr txBox="1"/>
          <p:nvPr/>
        </p:nvSpPr>
        <p:spPr>
          <a:xfrm>
            <a:off x="3255928" y="2936667"/>
            <a:ext cx="72157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II = 1 cyc</a:t>
            </a:r>
          </a:p>
        </p:txBody>
      </p:sp>
      <p:grpSp>
        <p:nvGrpSpPr>
          <p:cNvPr id="3351" name="Group"/>
          <p:cNvGrpSpPr/>
          <p:nvPr/>
        </p:nvGrpSpPr>
        <p:grpSpPr>
          <a:xfrm>
            <a:off x="697828" y="2057636"/>
            <a:ext cx="1446894" cy="1581792"/>
            <a:chOff x="0" y="0"/>
            <a:chExt cx="1446893" cy="1581790"/>
          </a:xfrm>
        </p:grpSpPr>
        <p:sp>
          <p:nvSpPr>
            <p:cNvPr id="3342" name="Shape"/>
            <p:cNvSpPr/>
            <p:nvPr/>
          </p:nvSpPr>
          <p:spPr>
            <a:xfrm>
              <a:off x="352104" y="202587"/>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3359" name="Connection Line"/>
            <p:cNvSpPr/>
            <p:nvPr/>
          </p:nvSpPr>
          <p:spPr>
            <a:xfrm>
              <a:off x="213216" y="7862"/>
              <a:ext cx="462635" cy="301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3360" name="Connection Line"/>
            <p:cNvSpPr/>
            <p:nvPr/>
          </p:nvSpPr>
          <p:spPr>
            <a:xfrm>
              <a:off x="-1" y="16933"/>
              <a:ext cx="787860" cy="1564858"/>
            </a:xfrm>
            <a:custGeom>
              <a:avLst/>
              <a:gdLst/>
              <a:ahLst/>
              <a:cxnLst>
                <a:cxn ang="0">
                  <a:pos x="wd2" y="hd2"/>
                </a:cxn>
                <a:cxn ang="5400000">
                  <a:pos x="wd2" y="hd2"/>
                </a:cxn>
                <a:cxn ang="10800000">
                  <a:pos x="wd2" y="hd2"/>
                </a:cxn>
                <a:cxn ang="16200000">
                  <a:pos x="wd2" y="hd2"/>
                </a:cxn>
              </a:cxnLst>
              <a:rect l="0" t="0" r="r" b="b"/>
              <a:pathLst>
                <a:path w="17951" h="18897" fill="norm" stroke="1" extrusionOk="0">
                  <a:moveTo>
                    <a:pt x="17951" y="17767"/>
                  </a:moveTo>
                  <a:cubicBezTo>
                    <a:pt x="1491" y="21600"/>
                    <a:pt x="-3649" y="15678"/>
                    <a:pt x="2530" y="0"/>
                  </a:cubicBezTo>
                </a:path>
              </a:pathLst>
            </a:custGeom>
            <a:noFill/>
            <a:ln w="12700" cap="flat">
              <a:solidFill>
                <a:schemeClr val="accent1"/>
              </a:solidFill>
              <a:prstDash val="solid"/>
              <a:round/>
              <a:tailEnd type="triangle" w="med" len="med"/>
            </a:ln>
            <a:effectLst/>
          </p:spPr>
          <p:txBody>
            <a:bodyPr/>
            <a:lstStyle/>
            <a:p>
              <a:pPr/>
            </a:p>
          </p:txBody>
        </p:sp>
        <p:sp>
          <p:nvSpPr>
            <p:cNvPr id="3361" name="Connection Line"/>
            <p:cNvSpPr/>
            <p:nvPr/>
          </p:nvSpPr>
          <p:spPr>
            <a:xfrm>
              <a:off x="441816" y="7862"/>
              <a:ext cx="284471" cy="254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318" y="4625"/>
                    <a:pt x="20518" y="11825"/>
                    <a:pt x="21600" y="21600"/>
                  </a:cubicBezTo>
                </a:path>
              </a:pathLst>
            </a:custGeom>
            <a:noFill/>
            <a:ln w="12700" cap="flat">
              <a:solidFill>
                <a:schemeClr val="accent1"/>
              </a:solidFill>
              <a:prstDash val="solid"/>
              <a:round/>
              <a:tailEnd type="triangle" w="med" len="med"/>
            </a:ln>
            <a:effectLst/>
          </p:spPr>
          <p:txBody>
            <a:bodyPr/>
            <a:lstStyle/>
            <a:p>
              <a:pPr/>
            </a:p>
          </p:txBody>
        </p:sp>
        <p:sp>
          <p:nvSpPr>
            <p:cNvPr id="3362" name="Connection Line"/>
            <p:cNvSpPr/>
            <p:nvPr/>
          </p:nvSpPr>
          <p:spPr>
            <a:xfrm>
              <a:off x="611150" y="7862"/>
              <a:ext cx="247462" cy="211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783" y="3532"/>
                    <a:pt x="20983" y="10732"/>
                    <a:pt x="21600" y="21600"/>
                  </a:cubicBezTo>
                </a:path>
              </a:pathLst>
            </a:custGeom>
            <a:noFill/>
            <a:ln w="12700" cap="flat">
              <a:solidFill>
                <a:schemeClr val="accent1"/>
              </a:solidFill>
              <a:prstDash val="solid"/>
              <a:round/>
              <a:tailEnd type="triangle" w="med" len="med"/>
            </a:ln>
            <a:effectLst/>
          </p:spPr>
          <p:txBody>
            <a:bodyPr/>
            <a:lstStyle/>
            <a:p>
              <a:pPr/>
            </a:p>
          </p:txBody>
        </p:sp>
        <p:sp>
          <p:nvSpPr>
            <p:cNvPr id="3363" name="Connection Line"/>
            <p:cNvSpPr/>
            <p:nvPr/>
          </p:nvSpPr>
          <p:spPr>
            <a:xfrm>
              <a:off x="805883" y="7862"/>
              <a:ext cx="192691" cy="252584"/>
            </a:xfrm>
            <a:custGeom>
              <a:avLst/>
              <a:gdLst/>
              <a:ahLst/>
              <a:cxnLst>
                <a:cxn ang="0">
                  <a:pos x="wd2" y="hd2"/>
                </a:cxn>
                <a:cxn ang="5400000">
                  <a:pos x="wd2" y="hd2"/>
                </a:cxn>
                <a:cxn ang="10800000">
                  <a:pos x="wd2" y="hd2"/>
                </a:cxn>
                <a:cxn ang="16200000">
                  <a:pos x="wd2" y="hd2"/>
                </a:cxn>
              </a:cxnLst>
              <a:rect l="0" t="0" r="r" b="b"/>
              <a:pathLst>
                <a:path w="17622" h="21600" fill="norm" stroke="1" extrusionOk="0">
                  <a:moveTo>
                    <a:pt x="0" y="0"/>
                  </a:moveTo>
                  <a:cubicBezTo>
                    <a:pt x="16822" y="5627"/>
                    <a:pt x="21600" y="12827"/>
                    <a:pt x="14334" y="21600"/>
                  </a:cubicBezTo>
                </a:path>
              </a:pathLst>
            </a:custGeom>
            <a:noFill/>
            <a:ln w="12700" cap="flat">
              <a:solidFill>
                <a:schemeClr val="accent1"/>
              </a:solidFill>
              <a:prstDash val="solid"/>
              <a:round/>
              <a:tailEnd type="triangle" w="med" len="med"/>
            </a:ln>
            <a:effectLst/>
          </p:spPr>
          <p:txBody>
            <a:bodyPr/>
            <a:lstStyle/>
            <a:p>
              <a:pPr/>
            </a:p>
          </p:txBody>
        </p:sp>
        <p:sp>
          <p:nvSpPr>
            <p:cNvPr id="3364" name="Connection Line"/>
            <p:cNvSpPr/>
            <p:nvPr/>
          </p:nvSpPr>
          <p:spPr>
            <a:xfrm>
              <a:off x="65759" y="13083"/>
              <a:ext cx="426130" cy="1375409"/>
            </a:xfrm>
            <a:custGeom>
              <a:avLst/>
              <a:gdLst/>
              <a:ahLst/>
              <a:cxnLst>
                <a:cxn ang="0">
                  <a:pos x="wd2" y="hd2"/>
                </a:cxn>
                <a:cxn ang="5400000">
                  <a:pos x="wd2" y="hd2"/>
                </a:cxn>
                <a:cxn ang="10800000">
                  <a:pos x="wd2" y="hd2"/>
                </a:cxn>
                <a:cxn ang="16200000">
                  <a:pos x="wd2" y="hd2"/>
                </a:cxn>
              </a:cxnLst>
              <a:rect l="0" t="0" r="r" b="b"/>
              <a:pathLst>
                <a:path w="16244" h="20680" fill="norm" stroke="1" extrusionOk="0">
                  <a:moveTo>
                    <a:pt x="16244" y="20581"/>
                  </a:moveTo>
                  <a:cubicBezTo>
                    <a:pt x="-4292" y="21600"/>
                    <a:pt x="-5356" y="14740"/>
                    <a:pt x="13053" y="0"/>
                  </a:cubicBezTo>
                </a:path>
              </a:pathLst>
            </a:custGeom>
            <a:noFill/>
            <a:ln w="12700" cap="flat">
              <a:solidFill>
                <a:schemeClr val="accent1"/>
              </a:solidFill>
              <a:prstDash val="solid"/>
              <a:round/>
              <a:tailEnd type="triangle" w="med" len="med"/>
            </a:ln>
            <a:effectLst/>
          </p:spPr>
          <p:txBody>
            <a:bodyPr/>
            <a:lstStyle/>
            <a:p>
              <a:pPr/>
            </a:p>
          </p:txBody>
        </p:sp>
        <p:sp>
          <p:nvSpPr>
            <p:cNvPr id="3365" name="Connection Line"/>
            <p:cNvSpPr/>
            <p:nvPr/>
          </p:nvSpPr>
          <p:spPr>
            <a:xfrm>
              <a:off x="178119" y="13083"/>
              <a:ext cx="442685" cy="1306620"/>
            </a:xfrm>
            <a:custGeom>
              <a:avLst/>
              <a:gdLst/>
              <a:ahLst/>
              <a:cxnLst>
                <a:cxn ang="0">
                  <a:pos x="wd2" y="hd2"/>
                </a:cxn>
                <a:cxn ang="5400000">
                  <a:pos x="wd2" y="hd2"/>
                </a:cxn>
                <a:cxn ang="10800000">
                  <a:pos x="wd2" y="hd2"/>
                </a:cxn>
                <a:cxn ang="16200000">
                  <a:pos x="wd2" y="hd2"/>
                </a:cxn>
              </a:cxnLst>
              <a:rect l="0" t="0" r="r" b="b"/>
              <a:pathLst>
                <a:path w="16377" h="21600" fill="norm" stroke="1" extrusionOk="0">
                  <a:moveTo>
                    <a:pt x="10281" y="21600"/>
                  </a:moveTo>
                  <a:cubicBezTo>
                    <a:pt x="-5223" y="20194"/>
                    <a:pt x="-3191" y="12994"/>
                    <a:pt x="16377" y="0"/>
                  </a:cubicBezTo>
                </a:path>
              </a:pathLst>
            </a:custGeom>
            <a:noFill/>
            <a:ln w="12700" cap="flat">
              <a:solidFill>
                <a:schemeClr val="accent1"/>
              </a:solidFill>
              <a:prstDash val="solid"/>
              <a:round/>
              <a:tailEnd type="triangle" w="med" len="med"/>
            </a:ln>
            <a:effectLst/>
          </p:spPr>
          <p:txBody>
            <a:bodyPr/>
            <a:lstStyle/>
            <a:p>
              <a:pPr/>
            </a:p>
          </p:txBody>
        </p:sp>
        <p:sp>
          <p:nvSpPr>
            <p:cNvPr id="3366" name="Connection Line"/>
            <p:cNvSpPr/>
            <p:nvPr/>
          </p:nvSpPr>
          <p:spPr>
            <a:xfrm>
              <a:off x="235449" y="0"/>
              <a:ext cx="637597" cy="1231379"/>
            </a:xfrm>
            <a:custGeom>
              <a:avLst/>
              <a:gdLst/>
              <a:ahLst/>
              <a:cxnLst>
                <a:cxn ang="0">
                  <a:pos x="wd2" y="hd2"/>
                </a:cxn>
                <a:cxn ang="5400000">
                  <a:pos x="wd2" y="hd2"/>
                </a:cxn>
                <a:cxn ang="10800000">
                  <a:pos x="wd2" y="hd2"/>
                </a:cxn>
                <a:cxn ang="16200000">
                  <a:pos x="wd2" y="hd2"/>
                </a:cxn>
              </a:cxnLst>
              <a:rect l="0" t="0" r="r" b="b"/>
              <a:pathLst>
                <a:path w="17037" h="21600" fill="norm" stroke="1" extrusionOk="0">
                  <a:moveTo>
                    <a:pt x="5280" y="21600"/>
                  </a:moveTo>
                  <a:cubicBezTo>
                    <a:pt x="-4563" y="17382"/>
                    <a:pt x="-644" y="10182"/>
                    <a:pt x="17037" y="0"/>
                  </a:cubicBezTo>
                </a:path>
              </a:pathLst>
            </a:custGeom>
            <a:noFill/>
            <a:ln w="12700" cap="flat">
              <a:solidFill>
                <a:schemeClr val="accent1"/>
              </a:solidFill>
              <a:prstDash val="solid"/>
              <a:round/>
              <a:tailEnd type="triangle" w="med" len="med"/>
            </a:ln>
            <a:effectLst/>
          </p:spPr>
          <p:txBody>
            <a:bodyPr/>
            <a:lstStyle/>
            <a:p>
              <a:pPr/>
            </a:p>
          </p:txBody>
        </p:sp>
      </p:grpSp>
      <p:sp>
        <p:nvSpPr>
          <p:cNvPr id="3352" name="T went from 18273 to 2787"/>
          <p:cNvSpPr/>
          <p:nvPr/>
        </p:nvSpPr>
        <p:spPr>
          <a:xfrm>
            <a:off x="5917899" y="3634760"/>
            <a:ext cx="3351656"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T went from 18273 to 2787</a:t>
            </a:r>
          </a:p>
        </p:txBody>
      </p:sp>
      <p:sp>
        <p:nvSpPr>
          <p:cNvPr id="3353" name="Is this the best we can do?"/>
          <p:cNvSpPr/>
          <p:nvPr/>
        </p:nvSpPr>
        <p:spPr>
          <a:xfrm>
            <a:off x="6745939" y="4373161"/>
            <a:ext cx="3351655" cy="392623"/>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Is this the best we can do?</a:t>
            </a:r>
          </a:p>
        </p:txBody>
      </p:sp>
      <p:sp>
        <p:nvSpPr>
          <p:cNvPr id="3354" name="CustomShape 7"/>
          <p:cNvSpPr/>
          <p:nvPr/>
        </p:nvSpPr>
        <p:spPr>
          <a:xfrm>
            <a:off x="403772" y="4460318"/>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2" grpId="1"/>
      <p:bldP build="whole" bldLvl="1" animBg="1" rev="0" advAuto="0" spid="3353" grpId="2"/>
    </p:bldLst>
  </p:timing>
</p:sld>
</file>

<file path=ppt/slides/slide10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368" name="Assuming 64 is not a tunable tile-size, par 16 seems to be the best we can do."/>
          <p:cNvSpPr/>
          <p:nvPr/>
        </p:nvSpPr>
        <p:spPr>
          <a:xfrm>
            <a:off x="4625777" y="1675258"/>
            <a:ext cx="4054654" cy="92885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Assuming 64 is not a tunable tile-size, par 16 seems to be the best we can do.</a:t>
            </a:r>
          </a:p>
        </p:txBody>
      </p:sp>
      <p:sp>
        <p:nvSpPr>
          <p:cNvPr id="3369" name="Bottleneck Analysis II Example"/>
          <p:cNvSpPr txBox="1"/>
          <p:nvPr>
            <p:ph type="title"/>
          </p:nvPr>
        </p:nvSpPr>
        <p:spPr>
          <a:prstGeom prst="rect">
            <a:avLst/>
          </a:prstGeom>
        </p:spPr>
        <p:txBody>
          <a:bodyPr/>
          <a:lstStyle/>
          <a:p>
            <a:pPr/>
            <a:r>
              <a:t>Bottleneck Analysis II Example</a:t>
            </a:r>
          </a:p>
        </p:txBody>
      </p:sp>
      <p:grpSp>
        <p:nvGrpSpPr>
          <p:cNvPr id="3372" name="CustomShape 4"/>
          <p:cNvGrpSpPr/>
          <p:nvPr/>
        </p:nvGrpSpPr>
        <p:grpSpPr>
          <a:xfrm>
            <a:off x="75700" y="3744440"/>
            <a:ext cx="7082035" cy="3423226"/>
            <a:chOff x="0" y="0"/>
            <a:chExt cx="7082033" cy="3423224"/>
          </a:xfrm>
        </p:grpSpPr>
        <p:sp>
          <p:nvSpPr>
            <p:cNvPr id="3370" name="Rectangle"/>
            <p:cNvSpPr/>
            <p:nvPr/>
          </p:nvSpPr>
          <p:spPr>
            <a:xfrm>
              <a:off x="0" y="0"/>
              <a:ext cx="7082034" cy="299293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371" name="Foreach(N by 1) {i =&gt;…"/>
            <p:cNvSpPr txBox="1"/>
            <p:nvPr/>
          </p:nvSpPr>
          <p:spPr>
            <a:xfrm>
              <a:off x="0" y="4716"/>
              <a:ext cx="7082034" cy="341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Foreach(N by 1) {i =&gt; </a:t>
              </a:r>
            </a:p>
            <a:p>
              <a:pPr defTabSz="825500">
                <a:defRPr spc="0">
                  <a:solidFill>
                    <a:srgbClr val="CF6A4C"/>
                  </a:solidFill>
                  <a:latin typeface="Courier"/>
                  <a:ea typeface="Courier"/>
                  <a:cs typeface="Courier"/>
                  <a:sym typeface="Courier"/>
                </a:defRPr>
              </a:pPr>
              <a:r>
                <a:t>  Val odd = i % 2 == 1</a:t>
              </a:r>
            </a:p>
            <a:p>
              <a:pPr defTabSz="825500">
                <a:defRPr spc="0">
                  <a:solidFill>
                    <a:srgbClr val="CF6A4C"/>
                  </a:solidFill>
                  <a:latin typeface="Courier"/>
                  <a:ea typeface="Courier"/>
                  <a:cs typeface="Courier"/>
                  <a:sym typeface="Courier"/>
                </a:defRPr>
              </a:pPr>
              <a:r>
                <a:t>  Foreach</a:t>
              </a:r>
              <a:r>
                <a:rPr>
                  <a:solidFill>
                    <a:srgbClr val="CDA869"/>
                  </a:solidFill>
                </a:rPr>
                <a:t>(64 by 1 par 16){ j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 &lt;&lt;= x(j)</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mux(odd,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(x(0)&lt;&lt;1 + x(1)&lt;&lt;2 + x(2)&lt;&lt;1) &gt;&gt; 3,</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(x(0)&lt;&lt;3 + x(1)&lt;&lt;2 + x(2)&lt;&lt;2) &gt;&gt; 4,</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x(j)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373" name="Pipeline (i)…"/>
          <p:cNvSpPr/>
          <p:nvPr/>
        </p:nvSpPr>
        <p:spPr>
          <a:xfrm>
            <a:off x="8265930" y="3637236"/>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T=2787, iters=1</a:t>
            </a:r>
          </a:p>
        </p:txBody>
      </p:sp>
      <p:sp>
        <p:nvSpPr>
          <p:cNvPr id="3374" name="Unit…"/>
          <p:cNvSpPr/>
          <p:nvPr/>
        </p:nvSpPr>
        <p:spPr>
          <a:xfrm>
            <a:off x="7189633" y="5060874"/>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Unit </a:t>
            </a:r>
          </a:p>
          <a:p>
            <a:pPr algn="ctr">
              <a:defRPr sz="1400"/>
            </a:pPr>
            <a:r>
              <a:t>[implicit] L=8,II=*</a:t>
            </a:r>
          </a:p>
          <a:p>
            <a:pPr algn="ctr">
              <a:defRPr b="1" sz="1400">
                <a:solidFill>
                  <a:srgbClr val="FF2600"/>
                </a:solidFill>
              </a:defRPr>
            </a:pPr>
            <a:r>
              <a:t>T=8, iters=96</a:t>
            </a:r>
          </a:p>
        </p:txBody>
      </p:sp>
      <p:sp>
        <p:nvSpPr>
          <p:cNvPr id="3375" name="Inner (j)…"/>
          <p:cNvSpPr/>
          <p:nvPr/>
        </p:nvSpPr>
        <p:spPr>
          <a:xfrm>
            <a:off x="9424848" y="5060874"/>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[:3], L=4,II=1</a:t>
            </a:r>
          </a:p>
          <a:p>
            <a:pPr algn="ctr">
              <a:defRPr b="1" sz="1400">
                <a:solidFill>
                  <a:srgbClr val="FF2600"/>
                </a:solidFill>
              </a:defRPr>
            </a:pPr>
            <a:r>
              <a:t>T=29, iters=96</a:t>
            </a:r>
          </a:p>
        </p:txBody>
      </p:sp>
      <p:sp>
        <p:nvSpPr>
          <p:cNvPr id="3425" name="Connection Line"/>
          <p:cNvSpPr/>
          <p:nvPr/>
        </p:nvSpPr>
        <p:spPr>
          <a:xfrm>
            <a:off x="8221980" y="4380230"/>
            <a:ext cx="1075690"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40"/>
                </a:lnTo>
                <a:lnTo>
                  <a:pt x="0" y="8640"/>
                </a:lnTo>
                <a:lnTo>
                  <a:pt x="0" y="21600"/>
                </a:lnTo>
              </a:path>
            </a:pathLst>
          </a:custGeom>
          <a:ln w="25400">
            <a:solidFill>
              <a:srgbClr val="000000"/>
            </a:solidFill>
            <a:tailEnd type="triangle"/>
          </a:ln>
        </p:spPr>
        <p:txBody>
          <a:bodyPr/>
          <a:lstStyle/>
          <a:p>
            <a:pPr/>
          </a:p>
        </p:txBody>
      </p:sp>
      <p:sp>
        <p:nvSpPr>
          <p:cNvPr id="3426" name="Connection Line"/>
          <p:cNvSpPr/>
          <p:nvPr/>
        </p:nvSpPr>
        <p:spPr>
          <a:xfrm>
            <a:off x="9300210" y="4489450"/>
            <a:ext cx="1156971" cy="557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50"/>
                </a:lnTo>
                <a:lnTo>
                  <a:pt x="21600" y="6150"/>
                </a:lnTo>
                <a:lnTo>
                  <a:pt x="21600" y="21600"/>
                </a:lnTo>
              </a:path>
            </a:pathLst>
          </a:custGeom>
          <a:ln w="25400">
            <a:solidFill>
              <a:srgbClr val="000000"/>
            </a:solidFill>
            <a:tailEnd type="triangle"/>
          </a:ln>
        </p:spPr>
        <p:txBody>
          <a:bodyPr/>
          <a:lstStyle/>
          <a:p>
            <a:pPr/>
          </a:p>
        </p:txBody>
      </p:sp>
      <p:sp>
        <p:nvSpPr>
          <p:cNvPr id="3378" name="CustomShape 4"/>
          <p:cNvSpPr/>
          <p:nvPr/>
        </p:nvSpPr>
        <p:spPr>
          <a:xfrm>
            <a:off x="146105" y="382512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379" name="CustomShape 5"/>
          <p:cNvSpPr/>
          <p:nvPr/>
        </p:nvSpPr>
        <p:spPr>
          <a:xfrm>
            <a:off x="393095" y="4196916"/>
            <a:ext cx="2921033"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380" name="CustomShape 7"/>
          <p:cNvSpPr/>
          <p:nvPr/>
        </p:nvSpPr>
        <p:spPr>
          <a:xfrm>
            <a:off x="403772" y="4460318"/>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381" name="Square"/>
          <p:cNvSpPr/>
          <p:nvPr/>
        </p:nvSpPr>
        <p:spPr>
          <a:xfrm>
            <a:off x="770466" y="1837878"/>
            <a:ext cx="229263" cy="229263"/>
          </a:xfrm>
          <a:prstGeom prst="rect">
            <a:avLst/>
          </a:prstGeom>
          <a:solidFill>
            <a:srgbClr val="FFFFFF"/>
          </a:solidFill>
          <a:ln w="25400">
            <a:solidFill>
              <a:schemeClr val="accent1"/>
            </a:solidFill>
          </a:ln>
        </p:spPr>
        <p:txBody>
          <a:bodyPr lIns="45719" rIns="45719"/>
          <a:lstStyle/>
          <a:p>
            <a:pPr/>
          </a:p>
        </p:txBody>
      </p:sp>
      <p:sp>
        <p:nvSpPr>
          <p:cNvPr id="3382" name="Square"/>
          <p:cNvSpPr/>
          <p:nvPr/>
        </p:nvSpPr>
        <p:spPr>
          <a:xfrm>
            <a:off x="994833" y="1837878"/>
            <a:ext cx="229262" cy="229263"/>
          </a:xfrm>
          <a:prstGeom prst="rect">
            <a:avLst/>
          </a:prstGeom>
          <a:solidFill>
            <a:srgbClr val="FFFFFF"/>
          </a:solidFill>
          <a:ln w="25400">
            <a:solidFill>
              <a:schemeClr val="accent1"/>
            </a:solidFill>
          </a:ln>
        </p:spPr>
        <p:txBody>
          <a:bodyPr lIns="45719" rIns="45719"/>
          <a:lstStyle/>
          <a:p>
            <a:pPr/>
          </a:p>
        </p:txBody>
      </p:sp>
      <p:sp>
        <p:nvSpPr>
          <p:cNvPr id="3383" name="Square"/>
          <p:cNvSpPr/>
          <p:nvPr/>
        </p:nvSpPr>
        <p:spPr>
          <a:xfrm>
            <a:off x="1214966" y="1837878"/>
            <a:ext cx="229263" cy="229263"/>
          </a:xfrm>
          <a:prstGeom prst="rect">
            <a:avLst/>
          </a:prstGeom>
          <a:solidFill>
            <a:srgbClr val="FFFFFF"/>
          </a:solidFill>
          <a:ln w="25400">
            <a:solidFill>
              <a:schemeClr val="accent1"/>
            </a:solidFill>
          </a:ln>
        </p:spPr>
        <p:txBody>
          <a:bodyPr lIns="45719" rIns="45719"/>
          <a:lstStyle/>
          <a:p>
            <a:pPr/>
          </a:p>
        </p:txBody>
      </p:sp>
      <p:sp>
        <p:nvSpPr>
          <p:cNvPr id="3384" name="Square"/>
          <p:cNvSpPr/>
          <p:nvPr/>
        </p:nvSpPr>
        <p:spPr>
          <a:xfrm>
            <a:off x="1439333" y="1837878"/>
            <a:ext cx="229262" cy="229263"/>
          </a:xfrm>
          <a:prstGeom prst="rect">
            <a:avLst/>
          </a:prstGeom>
          <a:solidFill>
            <a:srgbClr val="FFFFFF"/>
          </a:solidFill>
          <a:ln w="25400">
            <a:solidFill>
              <a:schemeClr val="accent1"/>
            </a:solidFill>
          </a:ln>
        </p:spPr>
        <p:txBody>
          <a:bodyPr lIns="45719" rIns="45719"/>
          <a:lstStyle/>
          <a:p>
            <a:pPr/>
          </a:p>
        </p:txBody>
      </p:sp>
      <p:sp>
        <p:nvSpPr>
          <p:cNvPr id="3385" name="Square"/>
          <p:cNvSpPr/>
          <p:nvPr/>
        </p:nvSpPr>
        <p:spPr>
          <a:xfrm>
            <a:off x="1883833" y="1837878"/>
            <a:ext cx="229262" cy="229263"/>
          </a:xfrm>
          <a:prstGeom prst="rect">
            <a:avLst/>
          </a:prstGeom>
          <a:solidFill>
            <a:srgbClr val="FFFFFF"/>
          </a:solidFill>
          <a:ln w="25400">
            <a:solidFill>
              <a:schemeClr val="accent1"/>
            </a:solidFill>
          </a:ln>
        </p:spPr>
        <p:txBody>
          <a:bodyPr lIns="45719" rIns="45719"/>
          <a:lstStyle/>
          <a:p>
            <a:pPr/>
          </a:p>
        </p:txBody>
      </p:sp>
      <p:sp>
        <p:nvSpPr>
          <p:cNvPr id="3386" name="Square"/>
          <p:cNvSpPr/>
          <p:nvPr/>
        </p:nvSpPr>
        <p:spPr>
          <a:xfrm>
            <a:off x="2112433" y="1837878"/>
            <a:ext cx="229262" cy="229263"/>
          </a:xfrm>
          <a:prstGeom prst="rect">
            <a:avLst/>
          </a:prstGeom>
          <a:solidFill>
            <a:srgbClr val="FFFFFF"/>
          </a:solidFill>
          <a:ln w="25400">
            <a:solidFill>
              <a:schemeClr val="accent1"/>
            </a:solidFill>
          </a:ln>
        </p:spPr>
        <p:txBody>
          <a:bodyPr lIns="45719" rIns="45719"/>
          <a:lstStyle/>
          <a:p>
            <a:pPr/>
          </a:p>
        </p:txBody>
      </p:sp>
      <p:sp>
        <p:nvSpPr>
          <p:cNvPr id="3387" name="Square"/>
          <p:cNvSpPr/>
          <p:nvPr/>
        </p:nvSpPr>
        <p:spPr>
          <a:xfrm>
            <a:off x="2332566" y="1837878"/>
            <a:ext cx="229263" cy="229263"/>
          </a:xfrm>
          <a:prstGeom prst="rect">
            <a:avLst/>
          </a:prstGeom>
          <a:solidFill>
            <a:srgbClr val="FFFFFF"/>
          </a:solidFill>
          <a:ln w="25400">
            <a:solidFill>
              <a:schemeClr val="accent1"/>
            </a:solidFill>
          </a:ln>
        </p:spPr>
        <p:txBody>
          <a:bodyPr lIns="45719" rIns="45719"/>
          <a:lstStyle/>
          <a:p>
            <a:pPr/>
          </a:p>
        </p:txBody>
      </p:sp>
      <p:sp>
        <p:nvSpPr>
          <p:cNvPr id="3388" name="Square"/>
          <p:cNvSpPr/>
          <p:nvPr/>
        </p:nvSpPr>
        <p:spPr>
          <a:xfrm>
            <a:off x="2556933" y="1837878"/>
            <a:ext cx="229262" cy="229263"/>
          </a:xfrm>
          <a:prstGeom prst="rect">
            <a:avLst/>
          </a:prstGeom>
          <a:solidFill>
            <a:srgbClr val="FFFFFF"/>
          </a:solidFill>
          <a:ln w="25400">
            <a:solidFill>
              <a:schemeClr val="accent1"/>
            </a:solidFill>
          </a:ln>
        </p:spPr>
        <p:txBody>
          <a:bodyPr lIns="45719" rIns="45719"/>
          <a:lstStyle/>
          <a:p>
            <a:pPr/>
          </a:p>
        </p:txBody>
      </p:sp>
      <p:sp>
        <p:nvSpPr>
          <p:cNvPr id="3389" name="…"/>
          <p:cNvSpPr txBox="1"/>
          <p:nvPr/>
        </p:nvSpPr>
        <p:spPr>
          <a:xfrm>
            <a:off x="1632732" y="169977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390" name="N-Blur"/>
          <p:cNvSpPr txBox="1"/>
          <p:nvPr/>
        </p:nvSpPr>
        <p:spPr>
          <a:xfrm>
            <a:off x="1291389" y="1219492"/>
            <a:ext cx="698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grpSp>
        <p:nvGrpSpPr>
          <p:cNvPr id="3394" name="Group"/>
          <p:cNvGrpSpPr/>
          <p:nvPr/>
        </p:nvGrpSpPr>
        <p:grpSpPr>
          <a:xfrm>
            <a:off x="736563" y="1673847"/>
            <a:ext cx="2043772" cy="95148"/>
            <a:chOff x="0" y="0"/>
            <a:chExt cx="2043770" cy="95147"/>
          </a:xfrm>
        </p:grpSpPr>
        <p:sp>
          <p:nvSpPr>
            <p:cNvPr id="3391"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392" name="Line"/>
            <p:cNvSpPr/>
            <p:nvPr/>
          </p:nvSpPr>
          <p:spPr>
            <a:xfrm flipV="1">
              <a:off x="-1" y="0"/>
              <a:ext cx="2"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393"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395" name="64 words"/>
          <p:cNvSpPr txBox="1"/>
          <p:nvPr/>
        </p:nvSpPr>
        <p:spPr>
          <a:xfrm>
            <a:off x="1313722" y="1483920"/>
            <a:ext cx="76629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grpSp>
        <p:nvGrpSpPr>
          <p:cNvPr id="3399" name="Group"/>
          <p:cNvGrpSpPr/>
          <p:nvPr/>
        </p:nvGrpSpPr>
        <p:grpSpPr>
          <a:xfrm>
            <a:off x="3140310" y="2244565"/>
            <a:ext cx="95149" cy="1382995"/>
            <a:chOff x="0" y="0"/>
            <a:chExt cx="95147" cy="1382993"/>
          </a:xfrm>
        </p:grpSpPr>
        <p:sp>
          <p:nvSpPr>
            <p:cNvPr id="3396" name="Line"/>
            <p:cNvSpPr/>
            <p:nvPr/>
          </p:nvSpPr>
          <p:spPr>
            <a:xfrm flipV="1">
              <a:off x="47573" y="-1"/>
              <a:ext cx="1" cy="138050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397" name="Line"/>
            <p:cNvSpPr/>
            <p:nvPr/>
          </p:nvSpPr>
          <p:spPr>
            <a:xfrm>
              <a:off x="0" y="5436"/>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398" name="Line"/>
            <p:cNvSpPr/>
            <p:nvPr/>
          </p:nvSpPr>
          <p:spPr>
            <a:xfrm>
              <a:off x="0" y="138299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400" name="L = 4 cyc"/>
          <p:cNvSpPr txBox="1"/>
          <p:nvPr/>
        </p:nvSpPr>
        <p:spPr>
          <a:xfrm>
            <a:off x="3249228" y="2652119"/>
            <a:ext cx="706734"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L = 4 cyc</a:t>
            </a:r>
          </a:p>
        </p:txBody>
      </p:sp>
      <p:sp>
        <p:nvSpPr>
          <p:cNvPr id="3401" name="II = 1 cyc"/>
          <p:cNvSpPr txBox="1"/>
          <p:nvPr/>
        </p:nvSpPr>
        <p:spPr>
          <a:xfrm>
            <a:off x="3255928" y="2936667"/>
            <a:ext cx="72157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II = 1 cyc</a:t>
            </a:r>
          </a:p>
        </p:txBody>
      </p:sp>
      <p:sp>
        <p:nvSpPr>
          <p:cNvPr id="3402" name="Inspect hierarchy"/>
          <p:cNvSpPr/>
          <p:nvPr/>
        </p:nvSpPr>
        <p:spPr>
          <a:xfrm>
            <a:off x="8834543" y="2134276"/>
            <a:ext cx="2753294" cy="392623"/>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Inspect hierarchy</a:t>
            </a:r>
          </a:p>
        </p:txBody>
      </p:sp>
      <p:sp>
        <p:nvSpPr>
          <p:cNvPr id="3427" name="Connection Line"/>
          <p:cNvSpPr/>
          <p:nvPr/>
        </p:nvSpPr>
        <p:spPr>
          <a:xfrm>
            <a:off x="10350003" y="2519461"/>
            <a:ext cx="452674" cy="1576223"/>
          </a:xfrm>
          <a:custGeom>
            <a:avLst/>
            <a:gdLst/>
            <a:ahLst/>
            <a:cxnLst>
              <a:cxn ang="0">
                <a:pos x="wd2" y="hd2"/>
              </a:cxn>
              <a:cxn ang="5400000">
                <a:pos x="wd2" y="hd2"/>
              </a:cxn>
              <a:cxn ang="10800000">
                <a:pos x="wd2" y="hd2"/>
              </a:cxn>
              <a:cxn ang="16200000">
                <a:pos x="wd2" y="hd2"/>
              </a:cxn>
            </a:cxnLst>
            <a:rect l="0" t="0" r="r" b="b"/>
            <a:pathLst>
              <a:path w="16212" h="21600" fill="norm" stroke="1" extrusionOk="0">
                <a:moveTo>
                  <a:pt x="1742" y="0"/>
                </a:moveTo>
                <a:cubicBezTo>
                  <a:pt x="21600" y="9014"/>
                  <a:pt x="21019" y="16214"/>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404" name="Estimate Leff and IIeff of parent…"/>
          <p:cNvSpPr/>
          <p:nvPr/>
        </p:nvSpPr>
        <p:spPr>
          <a:xfrm>
            <a:off x="4983169" y="3165959"/>
            <a:ext cx="3154355" cy="345441"/>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a:solidFill>
                  <a:srgbClr val="8F0000"/>
                </a:solidFill>
                <a:latin typeface="+mn-lt"/>
                <a:ea typeface="+mn-ea"/>
                <a:cs typeface="+mn-cs"/>
                <a:sym typeface="Calibri"/>
              </a:defRPr>
            </a:pPr>
            <a:r>
              <a:t>Estimate L</a:t>
            </a:r>
            <a:r>
              <a:rPr baseline="-5999"/>
              <a:t>eff</a:t>
            </a:r>
            <a:r>
              <a:t> and II</a:t>
            </a:r>
            <a:r>
              <a:rPr baseline="-5999"/>
              <a:t>eff</a:t>
            </a:r>
            <a:r>
              <a:t> of parent</a:t>
            </a:r>
            <a:r>
              <a:rPr b="1"/>
              <a:t>…</a:t>
            </a:r>
            <a:endParaRPr b="1"/>
          </a:p>
        </p:txBody>
      </p:sp>
      <p:pic>
        <p:nvPicPr>
          <p:cNvPr id="3405" name="Google Shape;164;p23" descr="Google Shape;164;p23"/>
          <p:cNvPicPr>
            <a:picLocks noChangeAspect="1"/>
          </p:cNvPicPr>
          <p:nvPr/>
        </p:nvPicPr>
        <p:blipFill>
          <a:blip r:embed="rId2">
            <a:extLst/>
          </a:blip>
          <a:srcRect l="0" t="0" r="0" b="0"/>
          <a:stretch>
            <a:fillRect/>
          </a:stretch>
        </p:blipFill>
        <p:spPr>
          <a:xfrm>
            <a:off x="4330700" y="1432379"/>
            <a:ext cx="4302911" cy="1512992"/>
          </a:xfrm>
          <a:prstGeom prst="rect">
            <a:avLst/>
          </a:prstGeom>
          <a:ln w="12700">
            <a:miter lim="400000"/>
          </a:ln>
        </p:spPr>
      </p:pic>
      <p:sp>
        <p:nvSpPr>
          <p:cNvPr id="3406" name="Leff=32, IIeff=29"/>
          <p:cNvSpPr txBox="1"/>
          <p:nvPr/>
        </p:nvSpPr>
        <p:spPr>
          <a:xfrm>
            <a:off x="8649805" y="3242730"/>
            <a:ext cx="1447352"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latin typeface="+mn-lt"/>
                <a:ea typeface="+mn-ea"/>
                <a:cs typeface="+mn-cs"/>
                <a:sym typeface="Calibri"/>
              </a:defRPr>
            </a:pPr>
            <a:r>
              <a:t>L</a:t>
            </a:r>
            <a:r>
              <a:rPr baseline="-5999"/>
              <a:t>eff</a:t>
            </a:r>
            <a:r>
              <a:t>=32, II</a:t>
            </a:r>
            <a:r>
              <a:rPr baseline="-5999"/>
              <a:t>eff</a:t>
            </a:r>
            <a:r>
              <a:t>=29</a:t>
            </a:r>
          </a:p>
        </p:txBody>
      </p:sp>
      <p:sp>
        <p:nvSpPr>
          <p:cNvPr id="3407" name="High Voltage"/>
          <p:cNvSpPr/>
          <p:nvPr/>
        </p:nvSpPr>
        <p:spPr>
          <a:xfrm rot="2152800">
            <a:off x="10136416" y="2714996"/>
            <a:ext cx="287612" cy="641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3" y="0"/>
                </a:moveTo>
                <a:lnTo>
                  <a:pt x="0" y="14180"/>
                </a:lnTo>
                <a:lnTo>
                  <a:pt x="13308" y="11222"/>
                </a:lnTo>
                <a:lnTo>
                  <a:pt x="10366" y="17893"/>
                </a:lnTo>
                <a:lnTo>
                  <a:pt x="6675" y="17567"/>
                </a:lnTo>
                <a:cubicBezTo>
                  <a:pt x="6360" y="17540"/>
                  <a:pt x="6128" y="17697"/>
                  <a:pt x="6305" y="17817"/>
                </a:cubicBezTo>
                <a:lnTo>
                  <a:pt x="12214" y="21600"/>
                </a:lnTo>
                <a:lnTo>
                  <a:pt x="18116" y="17822"/>
                </a:lnTo>
                <a:cubicBezTo>
                  <a:pt x="18294" y="17702"/>
                  <a:pt x="18059" y="17544"/>
                  <a:pt x="17742" y="17574"/>
                </a:cubicBezTo>
                <a:lnTo>
                  <a:pt x="14134" y="17900"/>
                </a:lnTo>
                <a:lnTo>
                  <a:pt x="21600" y="7126"/>
                </a:lnTo>
                <a:lnTo>
                  <a:pt x="6890" y="10410"/>
                </a:lnTo>
                <a:lnTo>
                  <a:pt x="15555" y="0"/>
                </a:lnTo>
                <a:lnTo>
                  <a:pt x="6693" y="0"/>
                </a:lnTo>
                <a:close/>
              </a:path>
            </a:pathLst>
          </a:custGeom>
          <a:solidFill>
            <a:srgbClr val="FF2600"/>
          </a:solidFill>
          <a:ln w="25400">
            <a:solidFill>
              <a:srgbClr val="FF2600"/>
            </a:solidFill>
          </a:ln>
        </p:spPr>
        <p:txBody>
          <a:bodyPr lIns="45719" rIns="45719"/>
          <a:lstStyle/>
          <a:p>
            <a:pPr/>
          </a:p>
        </p:txBody>
      </p:sp>
      <p:sp>
        <p:nvSpPr>
          <p:cNvPr id="3408" name="IIeff of the parent is large because the runtime of the longest child became the IIeff!"/>
          <p:cNvSpPr/>
          <p:nvPr/>
        </p:nvSpPr>
        <p:spPr>
          <a:xfrm>
            <a:off x="6340638" y="5939449"/>
            <a:ext cx="4489773" cy="752739"/>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a:solidFill>
                  <a:srgbClr val="8F0000"/>
                </a:solidFill>
                <a:latin typeface="+mn-lt"/>
                <a:ea typeface="+mn-ea"/>
                <a:cs typeface="+mn-cs"/>
                <a:sym typeface="Calibri"/>
              </a:defRPr>
            </a:pPr>
            <a:r>
              <a:t>II</a:t>
            </a:r>
            <a:r>
              <a:rPr baseline="-5999"/>
              <a:t>eff</a:t>
            </a:r>
            <a:r>
              <a:t> of the parent is large because the </a:t>
            </a:r>
            <a:r>
              <a:rPr i="1"/>
              <a:t>runtime</a:t>
            </a:r>
            <a:r>
              <a:t> of the longest child became the II</a:t>
            </a:r>
            <a:r>
              <a:rPr baseline="-5999"/>
              <a:t>eff</a:t>
            </a:r>
            <a:r>
              <a:t>!  </a:t>
            </a:r>
            <a:endParaRPr b="1"/>
          </a:p>
        </p:txBody>
      </p:sp>
      <p:grpSp>
        <p:nvGrpSpPr>
          <p:cNvPr id="3418" name="Group"/>
          <p:cNvGrpSpPr/>
          <p:nvPr/>
        </p:nvGrpSpPr>
        <p:grpSpPr>
          <a:xfrm>
            <a:off x="697828" y="2057636"/>
            <a:ext cx="1446894" cy="1581792"/>
            <a:chOff x="0" y="0"/>
            <a:chExt cx="1446893" cy="1581790"/>
          </a:xfrm>
        </p:grpSpPr>
        <p:sp>
          <p:nvSpPr>
            <p:cNvPr id="3409" name="Shape"/>
            <p:cNvSpPr/>
            <p:nvPr/>
          </p:nvSpPr>
          <p:spPr>
            <a:xfrm>
              <a:off x="352104" y="202587"/>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3428" name="Connection Line"/>
            <p:cNvSpPr/>
            <p:nvPr/>
          </p:nvSpPr>
          <p:spPr>
            <a:xfrm>
              <a:off x="213216" y="7862"/>
              <a:ext cx="462635" cy="301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3429" name="Connection Line"/>
            <p:cNvSpPr/>
            <p:nvPr/>
          </p:nvSpPr>
          <p:spPr>
            <a:xfrm>
              <a:off x="-1" y="16933"/>
              <a:ext cx="787860" cy="1564858"/>
            </a:xfrm>
            <a:custGeom>
              <a:avLst/>
              <a:gdLst/>
              <a:ahLst/>
              <a:cxnLst>
                <a:cxn ang="0">
                  <a:pos x="wd2" y="hd2"/>
                </a:cxn>
                <a:cxn ang="5400000">
                  <a:pos x="wd2" y="hd2"/>
                </a:cxn>
                <a:cxn ang="10800000">
                  <a:pos x="wd2" y="hd2"/>
                </a:cxn>
                <a:cxn ang="16200000">
                  <a:pos x="wd2" y="hd2"/>
                </a:cxn>
              </a:cxnLst>
              <a:rect l="0" t="0" r="r" b="b"/>
              <a:pathLst>
                <a:path w="17951" h="18897" fill="norm" stroke="1" extrusionOk="0">
                  <a:moveTo>
                    <a:pt x="17951" y="17767"/>
                  </a:moveTo>
                  <a:cubicBezTo>
                    <a:pt x="1491" y="21600"/>
                    <a:pt x="-3649" y="15678"/>
                    <a:pt x="2530" y="0"/>
                  </a:cubicBezTo>
                </a:path>
              </a:pathLst>
            </a:custGeom>
            <a:noFill/>
            <a:ln w="12700" cap="flat">
              <a:solidFill>
                <a:schemeClr val="accent1"/>
              </a:solidFill>
              <a:prstDash val="solid"/>
              <a:round/>
              <a:tailEnd type="triangle" w="med" len="med"/>
            </a:ln>
            <a:effectLst/>
          </p:spPr>
          <p:txBody>
            <a:bodyPr/>
            <a:lstStyle/>
            <a:p>
              <a:pPr/>
            </a:p>
          </p:txBody>
        </p:sp>
        <p:sp>
          <p:nvSpPr>
            <p:cNvPr id="3430" name="Connection Line"/>
            <p:cNvSpPr/>
            <p:nvPr/>
          </p:nvSpPr>
          <p:spPr>
            <a:xfrm>
              <a:off x="441816" y="7862"/>
              <a:ext cx="284471" cy="254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318" y="4625"/>
                    <a:pt x="20518" y="11825"/>
                    <a:pt x="21600" y="21600"/>
                  </a:cubicBezTo>
                </a:path>
              </a:pathLst>
            </a:custGeom>
            <a:noFill/>
            <a:ln w="12700" cap="flat">
              <a:solidFill>
                <a:schemeClr val="accent1"/>
              </a:solidFill>
              <a:prstDash val="solid"/>
              <a:round/>
              <a:tailEnd type="triangle" w="med" len="med"/>
            </a:ln>
            <a:effectLst/>
          </p:spPr>
          <p:txBody>
            <a:bodyPr/>
            <a:lstStyle/>
            <a:p>
              <a:pPr/>
            </a:p>
          </p:txBody>
        </p:sp>
        <p:sp>
          <p:nvSpPr>
            <p:cNvPr id="3431" name="Connection Line"/>
            <p:cNvSpPr/>
            <p:nvPr/>
          </p:nvSpPr>
          <p:spPr>
            <a:xfrm>
              <a:off x="611150" y="7862"/>
              <a:ext cx="247462" cy="211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783" y="3532"/>
                    <a:pt x="20983" y="10732"/>
                    <a:pt x="21600" y="21600"/>
                  </a:cubicBezTo>
                </a:path>
              </a:pathLst>
            </a:custGeom>
            <a:noFill/>
            <a:ln w="12700" cap="flat">
              <a:solidFill>
                <a:schemeClr val="accent1"/>
              </a:solidFill>
              <a:prstDash val="solid"/>
              <a:round/>
              <a:tailEnd type="triangle" w="med" len="med"/>
            </a:ln>
            <a:effectLst/>
          </p:spPr>
          <p:txBody>
            <a:bodyPr/>
            <a:lstStyle/>
            <a:p>
              <a:pPr/>
            </a:p>
          </p:txBody>
        </p:sp>
        <p:sp>
          <p:nvSpPr>
            <p:cNvPr id="3432" name="Connection Line"/>
            <p:cNvSpPr/>
            <p:nvPr/>
          </p:nvSpPr>
          <p:spPr>
            <a:xfrm>
              <a:off x="805883" y="7862"/>
              <a:ext cx="192691" cy="252584"/>
            </a:xfrm>
            <a:custGeom>
              <a:avLst/>
              <a:gdLst/>
              <a:ahLst/>
              <a:cxnLst>
                <a:cxn ang="0">
                  <a:pos x="wd2" y="hd2"/>
                </a:cxn>
                <a:cxn ang="5400000">
                  <a:pos x="wd2" y="hd2"/>
                </a:cxn>
                <a:cxn ang="10800000">
                  <a:pos x="wd2" y="hd2"/>
                </a:cxn>
                <a:cxn ang="16200000">
                  <a:pos x="wd2" y="hd2"/>
                </a:cxn>
              </a:cxnLst>
              <a:rect l="0" t="0" r="r" b="b"/>
              <a:pathLst>
                <a:path w="17622" h="21600" fill="norm" stroke="1" extrusionOk="0">
                  <a:moveTo>
                    <a:pt x="0" y="0"/>
                  </a:moveTo>
                  <a:cubicBezTo>
                    <a:pt x="16822" y="5627"/>
                    <a:pt x="21600" y="12827"/>
                    <a:pt x="14334" y="21600"/>
                  </a:cubicBezTo>
                </a:path>
              </a:pathLst>
            </a:custGeom>
            <a:noFill/>
            <a:ln w="12700" cap="flat">
              <a:solidFill>
                <a:schemeClr val="accent1"/>
              </a:solidFill>
              <a:prstDash val="solid"/>
              <a:round/>
              <a:tailEnd type="triangle" w="med" len="med"/>
            </a:ln>
            <a:effectLst/>
          </p:spPr>
          <p:txBody>
            <a:bodyPr/>
            <a:lstStyle/>
            <a:p>
              <a:pPr/>
            </a:p>
          </p:txBody>
        </p:sp>
        <p:sp>
          <p:nvSpPr>
            <p:cNvPr id="3433" name="Connection Line"/>
            <p:cNvSpPr/>
            <p:nvPr/>
          </p:nvSpPr>
          <p:spPr>
            <a:xfrm>
              <a:off x="65759" y="13083"/>
              <a:ext cx="426130" cy="1375409"/>
            </a:xfrm>
            <a:custGeom>
              <a:avLst/>
              <a:gdLst/>
              <a:ahLst/>
              <a:cxnLst>
                <a:cxn ang="0">
                  <a:pos x="wd2" y="hd2"/>
                </a:cxn>
                <a:cxn ang="5400000">
                  <a:pos x="wd2" y="hd2"/>
                </a:cxn>
                <a:cxn ang="10800000">
                  <a:pos x="wd2" y="hd2"/>
                </a:cxn>
                <a:cxn ang="16200000">
                  <a:pos x="wd2" y="hd2"/>
                </a:cxn>
              </a:cxnLst>
              <a:rect l="0" t="0" r="r" b="b"/>
              <a:pathLst>
                <a:path w="16244" h="20680" fill="norm" stroke="1" extrusionOk="0">
                  <a:moveTo>
                    <a:pt x="16244" y="20581"/>
                  </a:moveTo>
                  <a:cubicBezTo>
                    <a:pt x="-4292" y="21600"/>
                    <a:pt x="-5356" y="14740"/>
                    <a:pt x="13053" y="0"/>
                  </a:cubicBezTo>
                </a:path>
              </a:pathLst>
            </a:custGeom>
            <a:noFill/>
            <a:ln w="12700" cap="flat">
              <a:solidFill>
                <a:schemeClr val="accent1"/>
              </a:solidFill>
              <a:prstDash val="solid"/>
              <a:round/>
              <a:tailEnd type="triangle" w="med" len="med"/>
            </a:ln>
            <a:effectLst/>
          </p:spPr>
          <p:txBody>
            <a:bodyPr/>
            <a:lstStyle/>
            <a:p>
              <a:pPr/>
            </a:p>
          </p:txBody>
        </p:sp>
        <p:sp>
          <p:nvSpPr>
            <p:cNvPr id="3434" name="Connection Line"/>
            <p:cNvSpPr/>
            <p:nvPr/>
          </p:nvSpPr>
          <p:spPr>
            <a:xfrm>
              <a:off x="178119" y="13083"/>
              <a:ext cx="442685" cy="1306620"/>
            </a:xfrm>
            <a:custGeom>
              <a:avLst/>
              <a:gdLst/>
              <a:ahLst/>
              <a:cxnLst>
                <a:cxn ang="0">
                  <a:pos x="wd2" y="hd2"/>
                </a:cxn>
                <a:cxn ang="5400000">
                  <a:pos x="wd2" y="hd2"/>
                </a:cxn>
                <a:cxn ang="10800000">
                  <a:pos x="wd2" y="hd2"/>
                </a:cxn>
                <a:cxn ang="16200000">
                  <a:pos x="wd2" y="hd2"/>
                </a:cxn>
              </a:cxnLst>
              <a:rect l="0" t="0" r="r" b="b"/>
              <a:pathLst>
                <a:path w="16377" h="21600" fill="norm" stroke="1" extrusionOk="0">
                  <a:moveTo>
                    <a:pt x="10281" y="21600"/>
                  </a:moveTo>
                  <a:cubicBezTo>
                    <a:pt x="-5223" y="20194"/>
                    <a:pt x="-3191" y="12994"/>
                    <a:pt x="16377" y="0"/>
                  </a:cubicBezTo>
                </a:path>
              </a:pathLst>
            </a:custGeom>
            <a:noFill/>
            <a:ln w="12700" cap="flat">
              <a:solidFill>
                <a:schemeClr val="accent1"/>
              </a:solidFill>
              <a:prstDash val="solid"/>
              <a:round/>
              <a:tailEnd type="triangle" w="med" len="med"/>
            </a:ln>
            <a:effectLst/>
          </p:spPr>
          <p:txBody>
            <a:bodyPr/>
            <a:lstStyle/>
            <a:p>
              <a:pPr/>
            </a:p>
          </p:txBody>
        </p:sp>
        <p:sp>
          <p:nvSpPr>
            <p:cNvPr id="3435" name="Connection Line"/>
            <p:cNvSpPr/>
            <p:nvPr/>
          </p:nvSpPr>
          <p:spPr>
            <a:xfrm>
              <a:off x="235449" y="0"/>
              <a:ext cx="637597" cy="1231379"/>
            </a:xfrm>
            <a:custGeom>
              <a:avLst/>
              <a:gdLst/>
              <a:ahLst/>
              <a:cxnLst>
                <a:cxn ang="0">
                  <a:pos x="wd2" y="hd2"/>
                </a:cxn>
                <a:cxn ang="5400000">
                  <a:pos x="wd2" y="hd2"/>
                </a:cxn>
                <a:cxn ang="10800000">
                  <a:pos x="wd2" y="hd2"/>
                </a:cxn>
                <a:cxn ang="16200000">
                  <a:pos x="wd2" y="hd2"/>
                </a:cxn>
              </a:cxnLst>
              <a:rect l="0" t="0" r="r" b="b"/>
              <a:pathLst>
                <a:path w="17037" h="21600" fill="norm" stroke="1" extrusionOk="0">
                  <a:moveTo>
                    <a:pt x="5280" y="21600"/>
                  </a:moveTo>
                  <a:cubicBezTo>
                    <a:pt x="-4563" y="17382"/>
                    <a:pt x="-644" y="10182"/>
                    <a:pt x="17037" y="0"/>
                  </a:cubicBezTo>
                </a:path>
              </a:pathLst>
            </a:custGeom>
            <a:noFill/>
            <a:ln w="12700" cap="flat">
              <a:solidFill>
                <a:schemeClr val="accent1"/>
              </a:solidFill>
              <a:prstDash val="solid"/>
              <a:round/>
              <a:tailEnd type="triangle" w="med" len="med"/>
            </a:ln>
            <a:effectLst/>
          </p:spPr>
          <p:txBody>
            <a:bodyPr/>
            <a:lstStyle/>
            <a:p>
              <a:pPr/>
            </a:p>
          </p:txBody>
        </p:sp>
      </p:grpSp>
      <p:sp>
        <p:nvSpPr>
          <p:cNvPr id="34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0" name="x"/>
          <p:cNvSpPr txBox="1"/>
          <p:nvPr/>
        </p:nvSpPr>
        <p:spPr>
          <a:xfrm>
            <a:off x="521339" y="1709000"/>
            <a:ext cx="2413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
        <p:nvSpPr>
          <p:cNvPr id="3421" name="Can we flatten the hierarchy?"/>
          <p:cNvSpPr/>
          <p:nvPr/>
        </p:nvSpPr>
        <p:spPr>
          <a:xfrm>
            <a:off x="5065558" y="4061402"/>
            <a:ext cx="2924072" cy="420755"/>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a:solidFill>
                  <a:srgbClr val="8F0000"/>
                </a:solidFill>
                <a:latin typeface="+mn-lt"/>
                <a:ea typeface="+mn-ea"/>
                <a:cs typeface="+mn-cs"/>
                <a:sym typeface="Calibri"/>
              </a:defRPr>
            </a:pPr>
            <a:r>
              <a:t>Can we </a:t>
            </a:r>
            <a:r>
              <a:rPr i="1"/>
              <a:t>flatten</a:t>
            </a:r>
            <a:r>
              <a:t> the hierarchy?</a:t>
            </a:r>
            <a:endParaRPr b="1"/>
          </a:p>
        </p:txBody>
      </p:sp>
      <p:grpSp>
        <p:nvGrpSpPr>
          <p:cNvPr id="3424" name="Group"/>
          <p:cNvGrpSpPr/>
          <p:nvPr/>
        </p:nvGrpSpPr>
        <p:grpSpPr>
          <a:xfrm>
            <a:off x="3348394" y="4263707"/>
            <a:ext cx="2270002" cy="1929219"/>
            <a:chOff x="0" y="0"/>
            <a:chExt cx="2270000" cy="1929217"/>
          </a:xfrm>
        </p:grpSpPr>
        <p:sp>
          <p:nvSpPr>
            <p:cNvPr id="3422" name="Line"/>
            <p:cNvSpPr/>
            <p:nvPr/>
          </p:nvSpPr>
          <p:spPr>
            <a:xfrm flipH="1" flipV="1">
              <a:off x="0" y="0"/>
              <a:ext cx="910352" cy="431920"/>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pic>
          <p:nvPicPr>
            <p:cNvPr id="3423" name="Image" descr="Image"/>
            <p:cNvPicPr>
              <a:picLocks noChangeAspect="1"/>
            </p:cNvPicPr>
            <p:nvPr/>
          </p:nvPicPr>
          <p:blipFill>
            <a:blip r:embed="rId3">
              <a:extLst/>
            </a:blip>
            <a:stretch>
              <a:fillRect/>
            </a:stretch>
          </p:blipFill>
          <p:spPr>
            <a:xfrm>
              <a:off x="935843" y="265444"/>
              <a:ext cx="1334158" cy="1663774"/>
            </a:xfrm>
            <a:prstGeom prst="rect">
              <a:avLst/>
            </a:prstGeom>
            <a:ln w="12700" cap="flat">
              <a:noFill/>
              <a:miter lim="400000"/>
            </a:ln>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3368"/>
                                        </p:tgtEl>
                                        <p:attrNameLst>
                                          <p:attrName>style.visibility</p:attrName>
                                        </p:attrNameLst>
                                      </p:cBhvr>
                                      <p:to>
                                        <p:strVal val="hidden"/>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3402"/>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34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340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340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7" fill="hold">
                                  <p:stCondLst>
                                    <p:cond delay="0"/>
                                  </p:stCondLst>
                                  <p:iterate type="el" backwards="0">
                                    <p:tmAbs val="0"/>
                                  </p:iterate>
                                  <p:childTnLst>
                                    <p:set>
                                      <p:cBhvr>
                                        <p:cTn id="28" fill="hold"/>
                                        <p:tgtEl>
                                          <p:spTgt spid="340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8" fill="hold">
                                  <p:stCondLst>
                                    <p:cond delay="0"/>
                                  </p:stCondLst>
                                  <p:iterate type="el" backwards="0">
                                    <p:tmAbs val="0"/>
                                  </p:iterate>
                                  <p:childTnLst>
                                    <p:set>
                                      <p:cBhvr>
                                        <p:cTn id="32" fill="hold"/>
                                        <p:tgtEl>
                                          <p:spTgt spid="340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9" fill="hold">
                                  <p:stCondLst>
                                    <p:cond delay="0"/>
                                  </p:stCondLst>
                                  <p:iterate type="el" backwards="0">
                                    <p:tmAbs val="0"/>
                                  </p:iterate>
                                  <p:childTnLst>
                                    <p:set>
                                      <p:cBhvr>
                                        <p:cTn id="36" fill="hold"/>
                                        <p:tgtEl>
                                          <p:spTgt spid="34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0" fill="hold">
                                  <p:stCondLst>
                                    <p:cond delay="0"/>
                                  </p:stCondLst>
                                  <p:iterate type="el" backwards="0">
                                    <p:tmAbs val="0"/>
                                  </p:iterate>
                                  <p:childTnLst>
                                    <p:set>
                                      <p:cBhvr>
                                        <p:cTn id="40" fill="hold"/>
                                        <p:tgtEl>
                                          <p:spTgt spid="34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1" fill="hold">
                                  <p:stCondLst>
                                    <p:cond delay="0"/>
                                  </p:stCondLst>
                                  <p:iterate type="el" backwards="0">
                                    <p:tmAbs val="0"/>
                                  </p:iterate>
                                  <p:childTnLst>
                                    <p:set>
                                      <p:cBhvr>
                                        <p:cTn id="44" fill="hold"/>
                                        <p:tgtEl>
                                          <p:spTgt spid="34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04" grpId="6"/>
      <p:bldP build="whole" bldLvl="1" animBg="1" rev="0" advAuto="0" spid="3407" grpId="8"/>
      <p:bldP build="whole" bldLvl="1" animBg="1" rev="0" advAuto="0" spid="3402" grpId="3"/>
      <p:bldP build="whole" bldLvl="1" animBg="1" rev="0" advAuto="0" spid="3427" grpId="4"/>
      <p:bldP build="whole" bldLvl="1" animBg="1" rev="0" advAuto="0" spid="3368" grpId="2"/>
      <p:bldP build="whole" bldLvl="1" animBg="1" rev="0" advAuto="0" spid="3406" grpId="7"/>
      <p:bldP build="whole" bldLvl="1" animBg="1" rev="0" advAuto="0" spid="3368" grpId="1"/>
      <p:bldP build="whole" bldLvl="1" animBg="1" rev="0" advAuto="0" spid="3408" grpId="9"/>
      <p:bldP build="whole" bldLvl="1" animBg="1" rev="0" advAuto="0" spid="3405" grpId="5"/>
      <p:bldP build="whole" bldLvl="1" animBg="1" rev="0" advAuto="0" spid="3421" grpId="10"/>
      <p:bldP build="whole" bldLvl="1" animBg="1" rev="0" advAuto="0" spid="3424" grpId="11"/>
    </p:bldLst>
  </p:timing>
</p:sld>
</file>

<file path=ppt/slides/slide10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37" name="Bottleneck Analysis II Example"/>
          <p:cNvSpPr txBox="1"/>
          <p:nvPr>
            <p:ph type="title"/>
          </p:nvPr>
        </p:nvSpPr>
        <p:spPr>
          <a:prstGeom prst="rect">
            <a:avLst/>
          </a:prstGeom>
        </p:spPr>
        <p:txBody>
          <a:bodyPr/>
          <a:lstStyle/>
          <a:p>
            <a:pPr/>
            <a:r>
              <a:t>Bottleneck Analysis II Example</a:t>
            </a:r>
          </a:p>
        </p:txBody>
      </p:sp>
      <p:grpSp>
        <p:nvGrpSpPr>
          <p:cNvPr id="3440" name="CustomShape 4"/>
          <p:cNvGrpSpPr/>
          <p:nvPr/>
        </p:nvGrpSpPr>
        <p:grpSpPr>
          <a:xfrm>
            <a:off x="75700" y="3744440"/>
            <a:ext cx="7082035" cy="2427744"/>
            <a:chOff x="0" y="0"/>
            <a:chExt cx="7082033" cy="2427743"/>
          </a:xfrm>
        </p:grpSpPr>
        <p:sp>
          <p:nvSpPr>
            <p:cNvPr id="3438" name="Rectangle"/>
            <p:cNvSpPr/>
            <p:nvPr/>
          </p:nvSpPr>
          <p:spPr>
            <a:xfrm>
              <a:off x="0" y="0"/>
              <a:ext cx="7082034" cy="2122580"/>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439" name="Foreach(N by 1, 64 by 1 par 16) {(i,j) =&gt;…"/>
            <p:cNvSpPr txBox="1"/>
            <p:nvPr/>
          </p:nvSpPr>
          <p:spPr>
            <a:xfrm>
              <a:off x="0" y="3345"/>
              <a:ext cx="7082034" cy="24243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Foreach(N by 1, 64 by 1 par 16) {(i,j) =&gt;</a:t>
              </a:r>
            </a:p>
            <a:p>
              <a:pPr defTabSz="825500">
                <a:defRPr spc="0">
                  <a:solidFill>
                    <a:srgbClr val="CF6A4C"/>
                  </a:solidFill>
                  <a:latin typeface="Courier"/>
                  <a:ea typeface="Courier"/>
                  <a:cs typeface="Courier"/>
                  <a:sym typeface="Courier"/>
                </a:defRPr>
              </a:pPr>
              <a:r>
                <a:t>  val odd = x % 2 == 1</a:t>
              </a:r>
            </a:p>
            <a:p>
              <a:pPr defTabSz="825500">
                <a:defRPr spc="0">
                  <a:solidFill>
                    <a:srgbClr val="CF6A4C"/>
                  </a:solidFill>
                  <a:latin typeface="Courier"/>
                  <a:ea typeface="Courier"/>
                  <a:cs typeface="Courier"/>
                  <a:sym typeface="Courier"/>
                </a:defRPr>
              </a:pPr>
              <a:r>
                <a:rPr>
                  <a:solidFill>
                    <a:srgbClr val="A7A7A7"/>
                  </a:solidFill>
                </a:rPr>
                <a:t>  val tmp = mux(odd,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(x(0)&lt;&lt;1 + x(1)&lt;&lt;2 + x(2)&lt;&lt;1) &gt;&gt; 3,</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(x(0)&lt;&lt;3 + x(1)&lt;&lt;2 + x(2)&lt;&lt;2) &gt;&gt; 4,</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x(j) = tmp</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441" name="Pipeline (x,j)…"/>
          <p:cNvSpPr/>
          <p:nvPr/>
        </p:nvSpPr>
        <p:spPr>
          <a:xfrm>
            <a:off x="8265930" y="3637236"/>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(x,j)</a:t>
            </a:r>
          </a:p>
          <a:p>
            <a:pPr algn="ctr">
              <a:defRPr sz="1400"/>
            </a:pPr>
            <a:r>
              <a:t>[:1] L=21,II=1</a:t>
            </a:r>
          </a:p>
          <a:p>
            <a:pPr algn="ctr">
              <a:defRPr b="1" sz="1400">
                <a:solidFill>
                  <a:srgbClr val="FF2600"/>
                </a:solidFill>
              </a:defRPr>
            </a:pPr>
            <a:r>
              <a:t>T=2325, iters=1</a:t>
            </a:r>
          </a:p>
        </p:txBody>
      </p:sp>
      <p:sp>
        <p:nvSpPr>
          <p:cNvPr id="3442" name="CustomShape 4"/>
          <p:cNvSpPr/>
          <p:nvPr/>
        </p:nvSpPr>
        <p:spPr>
          <a:xfrm>
            <a:off x="146105" y="382512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443" name="Fuse loops and compute odd each iteration.  This adds a small amount of latency but is not part of the accumulation cycle"/>
          <p:cNvSpPr/>
          <p:nvPr/>
        </p:nvSpPr>
        <p:spPr>
          <a:xfrm>
            <a:off x="5006777" y="2840967"/>
            <a:ext cx="5867857" cy="651986"/>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Fuse loops and compute odd each iteration.  This adds a small amount of latency but is not part of the accumulation cycle</a:t>
            </a:r>
          </a:p>
        </p:txBody>
      </p:sp>
      <p:sp>
        <p:nvSpPr>
          <p:cNvPr id="3449" name="Connection Line"/>
          <p:cNvSpPr/>
          <p:nvPr/>
        </p:nvSpPr>
        <p:spPr>
          <a:xfrm>
            <a:off x="2250334" y="3226361"/>
            <a:ext cx="2775989" cy="650520"/>
          </a:xfrm>
          <a:custGeom>
            <a:avLst/>
            <a:gdLst/>
            <a:ahLst/>
            <a:cxnLst>
              <a:cxn ang="0">
                <a:pos x="wd2" y="hd2"/>
              </a:cxn>
              <a:cxn ang="5400000">
                <a:pos x="wd2" y="hd2"/>
              </a:cxn>
              <a:cxn ang="10800000">
                <a:pos x="wd2" y="hd2"/>
              </a:cxn>
              <a:cxn ang="16200000">
                <a:pos x="wd2" y="hd2"/>
              </a:cxn>
            </a:cxnLst>
            <a:rect l="0" t="0" r="r" b="b"/>
            <a:pathLst>
              <a:path w="21600" h="17416" fill="norm" stroke="1" extrusionOk="0">
                <a:moveTo>
                  <a:pt x="21600" y="3874"/>
                </a:moveTo>
                <a:cubicBezTo>
                  <a:pt x="11508" y="-4184"/>
                  <a:pt x="4308" y="330"/>
                  <a:pt x="0" y="17416"/>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450" name="Connection Line"/>
          <p:cNvSpPr/>
          <p:nvPr/>
        </p:nvSpPr>
        <p:spPr>
          <a:xfrm>
            <a:off x="2253588" y="3320616"/>
            <a:ext cx="2770122" cy="875048"/>
          </a:xfrm>
          <a:custGeom>
            <a:avLst/>
            <a:gdLst/>
            <a:ahLst/>
            <a:cxnLst>
              <a:cxn ang="0">
                <a:pos x="wd2" y="hd2"/>
              </a:cxn>
              <a:cxn ang="5400000">
                <a:pos x="wd2" y="hd2"/>
              </a:cxn>
              <a:cxn ang="10800000">
                <a:pos x="wd2" y="hd2"/>
              </a:cxn>
              <a:cxn ang="16200000">
                <a:pos x="wd2" y="hd2"/>
              </a:cxn>
            </a:cxnLst>
            <a:rect l="0" t="0" r="r" b="b"/>
            <a:pathLst>
              <a:path w="21600" h="19257" fill="norm" stroke="1" extrusionOk="0">
                <a:moveTo>
                  <a:pt x="21600" y="795"/>
                </a:moveTo>
                <a:cubicBezTo>
                  <a:pt x="11050" y="-2343"/>
                  <a:pt x="3850" y="3811"/>
                  <a:pt x="0" y="19257"/>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446" name="T went from 2787 to 2325 (plus this will save resources, as we will discuss later)"/>
          <p:cNvSpPr/>
          <p:nvPr/>
        </p:nvSpPr>
        <p:spPr>
          <a:xfrm>
            <a:off x="6675147" y="4754596"/>
            <a:ext cx="3708235" cy="123517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T went from 2787 to 2325 (plus this will save resources, as we will discuss later)</a:t>
            </a:r>
          </a:p>
        </p:txBody>
      </p:sp>
      <p:sp>
        <p:nvSpPr>
          <p:cNvPr id="34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48" name="Image" descr="Image"/>
          <p:cNvPicPr>
            <a:picLocks noChangeAspect="1"/>
          </p:cNvPicPr>
          <p:nvPr/>
        </p:nvPicPr>
        <p:blipFill>
          <a:blip r:embed="rId2">
            <a:extLst/>
          </a:blip>
          <a:stretch>
            <a:fillRect/>
          </a:stretch>
        </p:blipFill>
        <p:spPr>
          <a:xfrm>
            <a:off x="853439" y="1182370"/>
            <a:ext cx="2286262" cy="139319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46" grpId="1"/>
    </p:bldLst>
  </p:timing>
</p:sld>
</file>

<file path=ppt/slides/slide10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52" name="DRAM-Bound Analysis Example"/>
          <p:cNvSpPr txBox="1"/>
          <p:nvPr>
            <p:ph type="title"/>
          </p:nvPr>
        </p:nvSpPr>
        <p:spPr>
          <a:prstGeom prst="rect">
            <a:avLst/>
          </a:prstGeom>
        </p:spPr>
        <p:txBody>
          <a:bodyPr/>
          <a:lstStyle/>
          <a:p>
            <a:pPr/>
            <a:r>
              <a:t>DRAM-Bound Analysis Example</a:t>
            </a:r>
          </a:p>
        </p:txBody>
      </p:sp>
      <p:sp>
        <p:nvSpPr>
          <p:cNvPr id="3453" name="Click to edit Master text styles"/>
          <p:cNvSpPr txBox="1"/>
          <p:nvPr>
            <p:ph type="body" sz="quarter" idx="1"/>
          </p:nvPr>
        </p:nvSpPr>
        <p:spPr>
          <a:prstGeom prst="rect">
            <a:avLst/>
          </a:prstGeom>
        </p:spPr>
        <p:txBody>
          <a:bodyPr/>
          <a:lstStyle/>
          <a:p>
            <a:pPr/>
          </a:p>
        </p:txBody>
      </p:sp>
      <p:sp>
        <p:nvSpPr>
          <p:cNvPr id="3454" name="Slide Number"/>
          <p:cNvSpPr txBox="1"/>
          <p:nvPr>
            <p:ph type="sldNum" sz="quarter" idx="2"/>
          </p:nvPr>
        </p:nvSpPr>
        <p:spPr>
          <a:xfrm>
            <a:off x="9306559" y="6548119"/>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56" name="DRAM-Bound Analysis"/>
          <p:cNvSpPr txBox="1"/>
          <p:nvPr>
            <p:ph type="title"/>
          </p:nvPr>
        </p:nvSpPr>
        <p:spPr>
          <a:prstGeom prst="rect">
            <a:avLst/>
          </a:prstGeom>
        </p:spPr>
        <p:txBody>
          <a:bodyPr/>
          <a:lstStyle/>
          <a:p>
            <a:pPr/>
            <a:r>
              <a:t>DRAM-Bound Analysis</a:t>
            </a:r>
          </a:p>
        </p:txBody>
      </p:sp>
      <p:sp>
        <p:nvSpPr>
          <p:cNvPr id="3457" name="An important question in SDH is whether your app is DRAM-bound…"/>
          <p:cNvSpPr txBox="1"/>
          <p:nvPr>
            <p:ph type="body" idx="1"/>
          </p:nvPr>
        </p:nvSpPr>
        <p:spPr>
          <a:xfrm>
            <a:off x="475487" y="1142999"/>
            <a:ext cx="11176001" cy="3651253"/>
          </a:xfrm>
          <a:prstGeom prst="rect">
            <a:avLst/>
          </a:prstGeom>
        </p:spPr>
        <p:txBody>
          <a:bodyPr/>
          <a:lstStyle/>
          <a:p>
            <a:pPr marL="339470" indent="-339470" defTabSz="905255">
              <a:defRPr sz="3069"/>
            </a:pPr>
            <a:r>
              <a:t>An important question in SDH is whether your app is DRAM-bound</a:t>
            </a:r>
          </a:p>
          <a:p>
            <a:pPr marL="339470" indent="-339470" defTabSz="905255">
              <a:defRPr sz="3069"/>
            </a:pPr>
            <a:r>
              <a:t>One way to check is to compare the data in/out of your app to the theoretical peak bandwidth of the chip, but</a:t>
            </a:r>
          </a:p>
          <a:p>
            <a:pPr lvl="1" marL="913196" indent="-410276" defTabSz="905255">
              <a:buClrTx/>
              <a:buSzPct val="100000"/>
              <a:buAutoNum type="arabicPeriod" startAt="1"/>
              <a:defRPr sz="3069"/>
            </a:pPr>
            <a:r>
              <a:t>Not all DRAM transactions are capable of achieving peak (i.e. small requests, commands that are not burst aligned, etc.)</a:t>
            </a:r>
          </a:p>
          <a:p>
            <a:pPr lvl="1" marL="913196" indent="-410276" defTabSz="905255">
              <a:buClrTx/>
              <a:buSzPct val="100000"/>
              <a:buAutoNum type="arabicPeriod" startAt="1"/>
              <a:defRPr sz="3069"/>
            </a:pPr>
            <a:r>
              <a:t>Certain parts of the app may be bigger hotspots for DRAM than others</a:t>
            </a:r>
          </a:p>
        </p:txBody>
      </p:sp>
      <p:sp>
        <p:nvSpPr>
          <p:cNvPr id="34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5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345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3457">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457" grpId="1"/>
    </p:bldLst>
  </p:timing>
</p:sld>
</file>

<file path=ppt/slides/slide10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60" name="DRAM-Bound Analysis"/>
          <p:cNvSpPr txBox="1"/>
          <p:nvPr>
            <p:ph type="title"/>
          </p:nvPr>
        </p:nvSpPr>
        <p:spPr>
          <a:prstGeom prst="rect">
            <a:avLst/>
          </a:prstGeom>
        </p:spPr>
        <p:txBody>
          <a:bodyPr/>
          <a:lstStyle/>
          <a:p>
            <a:pPr/>
            <a:r>
              <a:t>DRAM-Bound Analysis</a:t>
            </a:r>
          </a:p>
        </p:txBody>
      </p:sp>
      <p:sp>
        <p:nvSpPr>
          <p:cNvPr id="3461" name="Controller diagrams are the key…"/>
          <p:cNvSpPr txBox="1"/>
          <p:nvPr>
            <p:ph type="body" idx="1"/>
          </p:nvPr>
        </p:nvSpPr>
        <p:spPr>
          <a:xfrm>
            <a:off x="475487" y="1143000"/>
            <a:ext cx="11176001" cy="3150859"/>
          </a:xfrm>
          <a:prstGeom prst="rect">
            <a:avLst/>
          </a:prstGeom>
        </p:spPr>
        <p:txBody>
          <a:bodyPr/>
          <a:lstStyle/>
          <a:p>
            <a:pPr/>
            <a:r>
              <a:t>Controller diagrams are the key</a:t>
            </a:r>
          </a:p>
          <a:p>
            <a:pPr/>
            <a:r>
              <a:t>Consider this sample app</a:t>
            </a:r>
          </a:p>
        </p:txBody>
      </p:sp>
      <p:grpSp>
        <p:nvGrpSpPr>
          <p:cNvPr id="3464" name="CustomShape 4"/>
          <p:cNvGrpSpPr/>
          <p:nvPr/>
        </p:nvGrpSpPr>
        <p:grpSpPr>
          <a:xfrm>
            <a:off x="469825" y="3174603"/>
            <a:ext cx="4806825" cy="1622743"/>
            <a:chOff x="0" y="0"/>
            <a:chExt cx="4806824" cy="1622741"/>
          </a:xfrm>
        </p:grpSpPr>
        <p:sp>
          <p:nvSpPr>
            <p:cNvPr id="3462" name="Rectangle"/>
            <p:cNvSpPr/>
            <p:nvPr/>
          </p:nvSpPr>
          <p:spPr>
            <a:xfrm>
              <a:off x="0" y="0"/>
              <a:ext cx="4806825" cy="14187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463" name="Foreach(96 by 1 par 1){ i =&gt;…"/>
            <p:cNvSpPr txBox="1"/>
            <p:nvPr/>
          </p:nvSpPr>
          <p:spPr>
            <a:xfrm>
              <a:off x="0" y="2236"/>
              <a:ext cx="4806825" cy="1620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(96 by 1 par 1){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Sram load dram(i*16::(i+1)*16)</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 {…}</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465" name="CustomShape 4"/>
          <p:cNvSpPr/>
          <p:nvPr/>
        </p:nvSpPr>
        <p:spPr>
          <a:xfrm>
            <a:off x="539367" y="3304013"/>
            <a:ext cx="1011197" cy="218308"/>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466" name="CustomShape 5"/>
          <p:cNvSpPr/>
          <p:nvPr/>
        </p:nvSpPr>
        <p:spPr>
          <a:xfrm>
            <a:off x="816007" y="3598949"/>
            <a:ext cx="2022023"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467" name="CustomShape 6"/>
          <p:cNvSpPr/>
          <p:nvPr/>
        </p:nvSpPr>
        <p:spPr>
          <a:xfrm>
            <a:off x="812625" y="3893885"/>
            <a:ext cx="1017962"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468" name="Pipelined (i)…"/>
          <p:cNvSpPr/>
          <p:nvPr/>
        </p:nvSpPr>
        <p:spPr>
          <a:xfrm>
            <a:off x="7256569" y="2409422"/>
            <a:ext cx="2025063"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p:txBody>
      </p:sp>
      <p:sp>
        <p:nvSpPr>
          <p:cNvPr id="3469" name="Load…"/>
          <p:cNvSpPr/>
          <p:nvPr/>
        </p:nvSpPr>
        <p:spPr>
          <a:xfrm>
            <a:off x="6482019" y="3451684"/>
            <a:ext cx="1716238"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p:txBody>
      </p:sp>
      <p:sp>
        <p:nvSpPr>
          <p:cNvPr id="3470" name="Pipelined (j)…"/>
          <p:cNvSpPr/>
          <p:nvPr/>
        </p:nvSpPr>
        <p:spPr>
          <a:xfrm>
            <a:off x="8475024" y="3451684"/>
            <a:ext cx="171623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3478" name="Connection Line"/>
          <p:cNvSpPr/>
          <p:nvPr/>
        </p:nvSpPr>
        <p:spPr>
          <a:xfrm>
            <a:off x="8230869" y="3141980"/>
            <a:ext cx="1127761" cy="2971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846"/>
                </a:lnTo>
                <a:lnTo>
                  <a:pt x="21600" y="7846"/>
                </a:lnTo>
                <a:lnTo>
                  <a:pt x="21600" y="21600"/>
                </a:lnTo>
              </a:path>
            </a:pathLst>
          </a:custGeom>
          <a:ln w="25400">
            <a:solidFill>
              <a:srgbClr val="000000"/>
            </a:solidFill>
            <a:tailEnd type="triangle"/>
          </a:ln>
        </p:spPr>
        <p:txBody>
          <a:bodyPr/>
          <a:lstStyle/>
          <a:p>
            <a:pPr/>
          </a:p>
        </p:txBody>
      </p:sp>
      <p:sp>
        <p:nvSpPr>
          <p:cNvPr id="3479" name="Connection Line"/>
          <p:cNvSpPr/>
          <p:nvPr/>
        </p:nvSpPr>
        <p:spPr>
          <a:xfrm>
            <a:off x="7212330" y="3185160"/>
            <a:ext cx="1017271"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473"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3474" name="Double Arrow"/>
          <p:cNvSpPr/>
          <p:nvPr/>
        </p:nvSpPr>
        <p:spPr>
          <a:xfrm rot="20035726">
            <a:off x="3281126" y="4724798"/>
            <a:ext cx="3377575"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3475"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3476"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34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6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4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468"/>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3478"/>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3479"/>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3465"/>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3469"/>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3470"/>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3466"/>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346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3474"/>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3473"/>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3476"/>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3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68" grpId="3"/>
      <p:bldP build="whole" bldLvl="1" animBg="1" rev="0" advAuto="0" spid="3475" grpId="14"/>
      <p:bldP build="whole" bldLvl="1" animBg="1" rev="0" advAuto="0" spid="3473" grpId="12"/>
      <p:bldP build="whole" bldLvl="1" animBg="1" rev="0" advAuto="0" spid="3464" grpId="2"/>
      <p:bldP build="whole" bldLvl="1" animBg="1" rev="0" advAuto="0" spid="3474" grpId="11"/>
      <p:bldP build="whole" bldLvl="1" animBg="1" rev="0" advAuto="0" spid="3479" grpId="5"/>
      <p:bldP build="whole" bldLvl="1" animBg="1" rev="0" advAuto="0" spid="3478" grpId="4"/>
      <p:bldP build="whole" bldLvl="1" animBg="1" rev="0" advAuto="0" spid="3466" grpId="9"/>
      <p:bldP build="whole" bldLvl="1" animBg="1" rev="0" advAuto="0" spid="3465" grpId="6"/>
      <p:bldP build="whole" bldLvl="1" animBg="1" rev="0" advAuto="0" spid="3467" grpId="10"/>
      <p:bldP build="whole" bldLvl="1" animBg="1" rev="0" advAuto="0" spid="3470" grpId="8"/>
      <p:bldP build="p" bldLvl="5" animBg="1" rev="0" advAuto="0" spid="3461" grpId="1"/>
      <p:bldP build="whole" bldLvl="1" animBg="1" rev="0" advAuto="0" spid="3469" grpId="7"/>
      <p:bldP build="whole" bldLvl="1" animBg="1" rev="0" advAuto="0" spid="3476" grpId="13"/>
    </p:bldLst>
  </p:timing>
</p:sld>
</file>

<file path=ppt/slides/slide10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81" name="DRAM-Bound Analysis"/>
          <p:cNvSpPr txBox="1"/>
          <p:nvPr>
            <p:ph type="title"/>
          </p:nvPr>
        </p:nvSpPr>
        <p:spPr>
          <a:prstGeom prst="rect">
            <a:avLst/>
          </a:prstGeom>
        </p:spPr>
        <p:txBody>
          <a:bodyPr/>
          <a:lstStyle/>
          <a:p>
            <a:pPr/>
            <a:r>
              <a:t>DRAM-Bound Analysis</a:t>
            </a:r>
          </a:p>
        </p:txBody>
      </p:sp>
      <p:sp>
        <p:nvSpPr>
          <p:cNvPr id="3482" name="An important question in SDH is whether your app is DRAM-bound…"/>
          <p:cNvSpPr txBox="1"/>
          <p:nvPr>
            <p:ph type="body" sz="half" idx="1"/>
          </p:nvPr>
        </p:nvSpPr>
        <p:spPr>
          <a:xfrm>
            <a:off x="475487" y="1143000"/>
            <a:ext cx="11176001" cy="1858137"/>
          </a:xfrm>
          <a:prstGeom prst="rect">
            <a:avLst/>
          </a:prstGeom>
        </p:spPr>
        <p:txBody>
          <a:bodyPr/>
          <a:lstStyle/>
          <a:p>
            <a:pPr/>
            <a:r>
              <a:t>An important question in SDH is whether your app is DRAM-bound</a:t>
            </a:r>
          </a:p>
          <a:p>
            <a:pPr/>
            <a:r>
              <a:t>Controller diagrams hold the key to answering this question</a:t>
            </a:r>
          </a:p>
          <a:p>
            <a:pPr/>
            <a:r>
              <a:t>Consider this sample app</a:t>
            </a:r>
          </a:p>
        </p:txBody>
      </p:sp>
      <p:grpSp>
        <p:nvGrpSpPr>
          <p:cNvPr id="3485" name="CustomShape 4"/>
          <p:cNvGrpSpPr/>
          <p:nvPr/>
        </p:nvGrpSpPr>
        <p:grpSpPr>
          <a:xfrm>
            <a:off x="469825" y="3174603"/>
            <a:ext cx="4806825" cy="1622743"/>
            <a:chOff x="0" y="0"/>
            <a:chExt cx="4806824" cy="1622741"/>
          </a:xfrm>
        </p:grpSpPr>
        <p:sp>
          <p:nvSpPr>
            <p:cNvPr id="3483" name="Rectangle"/>
            <p:cNvSpPr/>
            <p:nvPr/>
          </p:nvSpPr>
          <p:spPr>
            <a:xfrm>
              <a:off x="0" y="0"/>
              <a:ext cx="4806825" cy="14187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484" name="Foreach(96 by 1 par P){ i =&gt;…"/>
            <p:cNvSpPr txBox="1"/>
            <p:nvPr/>
          </p:nvSpPr>
          <p:spPr>
            <a:xfrm>
              <a:off x="0" y="2236"/>
              <a:ext cx="4806825" cy="1620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(96 by 1 par P){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Sram load dram(i*16::(i+1)*16)</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 {…}</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486" name="CustomShape 4"/>
          <p:cNvSpPr/>
          <p:nvPr/>
        </p:nvSpPr>
        <p:spPr>
          <a:xfrm>
            <a:off x="539367" y="3304013"/>
            <a:ext cx="1011197" cy="218308"/>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487" name="CustomShape 5"/>
          <p:cNvSpPr/>
          <p:nvPr/>
        </p:nvSpPr>
        <p:spPr>
          <a:xfrm>
            <a:off x="816007" y="3598949"/>
            <a:ext cx="2022023"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488" name="CustomShape 6"/>
          <p:cNvSpPr/>
          <p:nvPr/>
        </p:nvSpPr>
        <p:spPr>
          <a:xfrm>
            <a:off x="812625" y="3893885"/>
            <a:ext cx="1017962"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489" name="Pipelined (i)…"/>
          <p:cNvSpPr/>
          <p:nvPr/>
        </p:nvSpPr>
        <p:spPr>
          <a:xfrm>
            <a:off x="7256569" y="2409422"/>
            <a:ext cx="2025063"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p:txBody>
      </p:sp>
      <p:sp>
        <p:nvSpPr>
          <p:cNvPr id="3514" name="Connection Line"/>
          <p:cNvSpPr/>
          <p:nvPr/>
        </p:nvSpPr>
        <p:spPr>
          <a:xfrm>
            <a:off x="8230869" y="3141980"/>
            <a:ext cx="1127761" cy="2971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846"/>
                </a:lnTo>
                <a:lnTo>
                  <a:pt x="21600" y="7846"/>
                </a:lnTo>
                <a:lnTo>
                  <a:pt x="21600" y="21600"/>
                </a:lnTo>
              </a:path>
            </a:pathLst>
          </a:custGeom>
          <a:ln w="25400">
            <a:solidFill>
              <a:srgbClr val="000000"/>
            </a:solidFill>
            <a:tailEnd type="triangle"/>
          </a:ln>
        </p:spPr>
        <p:txBody>
          <a:bodyPr/>
          <a:lstStyle/>
          <a:p>
            <a:pPr/>
          </a:p>
        </p:txBody>
      </p:sp>
      <p:sp>
        <p:nvSpPr>
          <p:cNvPr id="3515" name="Connection Line"/>
          <p:cNvSpPr/>
          <p:nvPr/>
        </p:nvSpPr>
        <p:spPr>
          <a:xfrm>
            <a:off x="7212330" y="3185160"/>
            <a:ext cx="1017271"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492"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3493"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3494"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3495" name="Double Arrow"/>
          <p:cNvSpPr/>
          <p:nvPr/>
        </p:nvSpPr>
        <p:spPr>
          <a:xfrm rot="20181339">
            <a:off x="3303891" y="5147159"/>
            <a:ext cx="1140852"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3496" name="*PoF Unrolling"/>
          <p:cNvSpPr txBox="1"/>
          <p:nvPr/>
        </p:nvSpPr>
        <p:spPr>
          <a:xfrm>
            <a:off x="10186345" y="2752513"/>
            <a:ext cx="1205246"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*PoF Unrolling</a:t>
            </a:r>
          </a:p>
        </p:txBody>
      </p:sp>
      <p:sp>
        <p:nvSpPr>
          <p:cNvPr id="3497" name="ForkJoin…"/>
          <p:cNvSpPr/>
          <p:nvPr/>
        </p:nvSpPr>
        <p:spPr>
          <a:xfrm>
            <a:off x="5988654" y="3451309"/>
            <a:ext cx="17895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p:txBody>
      </p:sp>
      <p:sp>
        <p:nvSpPr>
          <p:cNvPr id="3498" name="ForkJoin…"/>
          <p:cNvSpPr/>
          <p:nvPr/>
        </p:nvSpPr>
        <p:spPr>
          <a:xfrm>
            <a:off x="8919067" y="3451309"/>
            <a:ext cx="1855689"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p:txBody>
      </p:sp>
      <p:sp>
        <p:nvSpPr>
          <p:cNvPr id="3516" name="Connection Line"/>
          <p:cNvSpPr/>
          <p:nvPr/>
        </p:nvSpPr>
        <p:spPr>
          <a:xfrm>
            <a:off x="5718809" y="4212590"/>
            <a:ext cx="1018541" cy="264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517" name="Connection Line"/>
          <p:cNvSpPr/>
          <p:nvPr/>
        </p:nvSpPr>
        <p:spPr>
          <a:xfrm>
            <a:off x="6728459" y="4170680"/>
            <a:ext cx="1129031" cy="29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846"/>
                </a:lnTo>
                <a:lnTo>
                  <a:pt x="21600" y="7846"/>
                </a:lnTo>
                <a:lnTo>
                  <a:pt x="21600" y="21600"/>
                </a:lnTo>
              </a:path>
            </a:pathLst>
          </a:custGeom>
          <a:ln w="25400">
            <a:solidFill>
              <a:srgbClr val="000000"/>
            </a:solidFill>
            <a:tailEnd type="triangle"/>
          </a:ln>
        </p:spPr>
        <p:txBody>
          <a:bodyPr/>
          <a:lstStyle/>
          <a:p>
            <a:pPr/>
          </a:p>
        </p:txBody>
      </p:sp>
      <p:sp>
        <p:nvSpPr>
          <p:cNvPr id="3518" name="Connection Line"/>
          <p:cNvSpPr/>
          <p:nvPr/>
        </p:nvSpPr>
        <p:spPr>
          <a:xfrm>
            <a:off x="8773160" y="4234180"/>
            <a:ext cx="1017271"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519" name="Connection Line"/>
          <p:cNvSpPr/>
          <p:nvPr/>
        </p:nvSpPr>
        <p:spPr>
          <a:xfrm>
            <a:off x="9782810" y="4192270"/>
            <a:ext cx="1127760" cy="2959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3503" name="Double Arrow"/>
          <p:cNvSpPr/>
          <p:nvPr/>
        </p:nvSpPr>
        <p:spPr>
          <a:xfrm rot="20544776">
            <a:off x="3375883" y="5358806"/>
            <a:ext cx="3245022"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3504" name="…"/>
          <p:cNvSpPr txBox="1"/>
          <p:nvPr/>
        </p:nvSpPr>
        <p:spPr>
          <a:xfrm>
            <a:off x="6150901" y="4480496"/>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505" name="…"/>
          <p:cNvSpPr txBox="1"/>
          <p:nvPr/>
        </p:nvSpPr>
        <p:spPr>
          <a:xfrm>
            <a:off x="10086421" y="4480496"/>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506" name="…"/>
          <p:cNvSpPr txBox="1"/>
          <p:nvPr/>
        </p:nvSpPr>
        <p:spPr>
          <a:xfrm rot="3757723">
            <a:off x="4008834" y="5364942"/>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507" name="Load…"/>
          <p:cNvSpPr/>
          <p:nvPr/>
        </p:nvSpPr>
        <p:spPr>
          <a:xfrm>
            <a:off x="6482019" y="3451684"/>
            <a:ext cx="1716238"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p:txBody>
      </p:sp>
      <p:sp>
        <p:nvSpPr>
          <p:cNvPr id="3508" name="Pipelined (j)…"/>
          <p:cNvSpPr/>
          <p:nvPr/>
        </p:nvSpPr>
        <p:spPr>
          <a:xfrm>
            <a:off x="8475024" y="3451684"/>
            <a:ext cx="171623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3509" name="Load…"/>
          <p:cNvSpPr/>
          <p:nvPr/>
        </p:nvSpPr>
        <p:spPr>
          <a:xfrm>
            <a:off x="6489363" y="3453101"/>
            <a:ext cx="1716238" cy="752738"/>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p:txBody>
      </p:sp>
      <p:sp>
        <p:nvSpPr>
          <p:cNvPr id="3510" name="Pipelined (j)…"/>
          <p:cNvSpPr/>
          <p:nvPr/>
        </p:nvSpPr>
        <p:spPr>
          <a:xfrm>
            <a:off x="8464559" y="3453101"/>
            <a:ext cx="1716238" cy="752738"/>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3511" name="High Voltage"/>
          <p:cNvSpPr/>
          <p:nvPr/>
        </p:nvSpPr>
        <p:spPr>
          <a:xfrm rot="6683575">
            <a:off x="4080843" y="5309976"/>
            <a:ext cx="691221" cy="15413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693" y="0"/>
                </a:moveTo>
                <a:lnTo>
                  <a:pt x="0" y="14180"/>
                </a:lnTo>
                <a:lnTo>
                  <a:pt x="13308" y="11222"/>
                </a:lnTo>
                <a:lnTo>
                  <a:pt x="10366" y="17893"/>
                </a:lnTo>
                <a:lnTo>
                  <a:pt x="6675" y="17567"/>
                </a:lnTo>
                <a:cubicBezTo>
                  <a:pt x="6360" y="17540"/>
                  <a:pt x="6128" y="17697"/>
                  <a:pt x="6305" y="17817"/>
                </a:cubicBezTo>
                <a:lnTo>
                  <a:pt x="12214" y="21600"/>
                </a:lnTo>
                <a:lnTo>
                  <a:pt x="18116" y="17822"/>
                </a:lnTo>
                <a:cubicBezTo>
                  <a:pt x="18294" y="17702"/>
                  <a:pt x="18059" y="17544"/>
                  <a:pt x="17742" y="17574"/>
                </a:cubicBezTo>
                <a:lnTo>
                  <a:pt x="14134" y="17900"/>
                </a:lnTo>
                <a:lnTo>
                  <a:pt x="21600" y="7126"/>
                </a:lnTo>
                <a:lnTo>
                  <a:pt x="6890" y="10410"/>
                </a:lnTo>
                <a:lnTo>
                  <a:pt x="15555" y="0"/>
                </a:lnTo>
                <a:lnTo>
                  <a:pt x="6693" y="0"/>
                </a:lnTo>
                <a:close/>
              </a:path>
            </a:pathLst>
          </a:custGeom>
          <a:solidFill>
            <a:schemeClr val="accent1"/>
          </a:solidFill>
          <a:ln w="25400">
            <a:solidFill>
              <a:schemeClr val="accent1"/>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512" name="Congestion!"/>
          <p:cNvSpPr txBox="1"/>
          <p:nvPr/>
        </p:nvSpPr>
        <p:spPr>
          <a:xfrm>
            <a:off x="5203871" y="6251903"/>
            <a:ext cx="163067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chemeClr val="accent1">
                    <a:lumOff val="-8000"/>
                  </a:schemeClr>
                </a:solidFill>
              </a:defRPr>
            </a:lvl1pPr>
          </a:lstStyle>
          <a:p>
            <a:pPr/>
            <a:r>
              <a:t>Congestion!</a:t>
            </a:r>
          </a:p>
        </p:txBody>
      </p:sp>
      <p:sp>
        <p:nvSpPr>
          <p:cNvPr id="35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0.000000 0.150858" origin="layout" pathEditMode="relative">
                                      <p:cBhvr>
                                        <p:cTn id="6" dur="1000" fill="hold"/>
                                        <p:tgtEl>
                                          <p:spTgt spid="3509"/>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175454 0.151064" origin="layout" pathEditMode="relative">
                                      <p:cBhvr>
                                        <p:cTn id="9" dur="1000" fill="hold"/>
                                        <p:tgtEl>
                                          <p:spTgt spid="3507"/>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156552 0.151662" origin="layout" pathEditMode="relative">
                                      <p:cBhvr>
                                        <p:cTn id="12" dur="1000" fill="hold"/>
                                        <p:tgtEl>
                                          <p:spTgt spid="3510"/>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013002 0.151064" origin="layout" pathEditMode="relative">
                                      <p:cBhvr>
                                        <p:cTn id="15" dur="1000" fill="hold"/>
                                        <p:tgtEl>
                                          <p:spTgt spid="3508"/>
                                        </p:tgtEl>
                                        <p:attrNameLst>
                                          <p:attrName>ppt_x</p:attrName>
                                          <p:attrName>ppt_y</p:attrName>
                                        </p:attrNameLst>
                                      </p:cBhvr>
                                    </p:animMotion>
                                  </p:childTnLst>
                                </p:cTn>
                              </p:par>
                            </p:childTnLst>
                          </p:cTn>
                        </p:par>
                        <p:par>
                          <p:cTn id="16" fill="hold">
                            <p:stCondLst>
                              <p:cond delay="1000"/>
                            </p:stCondLst>
                            <p:childTnLst>
                              <p:par>
                                <p:cTn id="17" presetClass="entr" nodeType="afterEffect" presetSubtype="0" presetID="1" grpId="5" fill="hold">
                                  <p:stCondLst>
                                    <p:cond delay="0"/>
                                  </p:stCondLst>
                                  <p:iterate type="el" backwards="0">
                                    <p:tmAbs val="0"/>
                                  </p:iterate>
                                  <p:childTnLst>
                                    <p:set>
                                      <p:cBhvr>
                                        <p:cTn id="18" fill="hold"/>
                                        <p:tgtEl>
                                          <p:spTgt spid="3497"/>
                                        </p:tgtEl>
                                        <p:attrNameLst>
                                          <p:attrName>style.visibility</p:attrName>
                                        </p:attrNameLst>
                                      </p:cBhvr>
                                      <p:to>
                                        <p:strVal val="visible"/>
                                      </p:to>
                                    </p:set>
                                  </p:childTnLst>
                                </p:cTn>
                              </p:par>
                            </p:childTnLst>
                          </p:cTn>
                        </p:par>
                        <p:par>
                          <p:cTn id="19" fill="hold">
                            <p:stCondLst>
                              <p:cond delay="1000"/>
                            </p:stCondLst>
                            <p:childTnLst>
                              <p:par>
                                <p:cTn id="20" presetClass="entr" nodeType="afterEffect" presetSubtype="0" presetID="1" grpId="6" fill="hold">
                                  <p:stCondLst>
                                    <p:cond delay="0"/>
                                  </p:stCondLst>
                                  <p:iterate type="el" backwards="0">
                                    <p:tmAbs val="0"/>
                                  </p:iterate>
                                  <p:childTnLst>
                                    <p:set>
                                      <p:cBhvr>
                                        <p:cTn id="21" fill="hold"/>
                                        <p:tgtEl>
                                          <p:spTgt spid="3498"/>
                                        </p:tgtEl>
                                        <p:attrNameLst>
                                          <p:attrName>style.visibility</p:attrName>
                                        </p:attrNameLst>
                                      </p:cBhvr>
                                      <p:to>
                                        <p:strVal val="visible"/>
                                      </p:to>
                                    </p:set>
                                  </p:childTnLst>
                                </p:cTn>
                              </p:par>
                            </p:childTnLst>
                          </p:cTn>
                        </p:par>
                        <p:par>
                          <p:cTn id="22" fill="hold">
                            <p:stCondLst>
                              <p:cond delay="1000"/>
                            </p:stCondLst>
                            <p:childTnLst>
                              <p:par>
                                <p:cTn id="23" presetClass="entr" nodeType="afterEffect" presetSubtype="0" presetID="1" grpId="7" fill="hold">
                                  <p:stCondLst>
                                    <p:cond delay="0"/>
                                  </p:stCondLst>
                                  <p:iterate type="el" backwards="0">
                                    <p:tmAbs val="0"/>
                                  </p:iterate>
                                  <p:childTnLst>
                                    <p:set>
                                      <p:cBhvr>
                                        <p:cTn id="24" fill="hold"/>
                                        <p:tgtEl>
                                          <p:spTgt spid="3517"/>
                                        </p:tgtEl>
                                        <p:attrNameLst>
                                          <p:attrName>style.visibility</p:attrName>
                                        </p:attrNameLst>
                                      </p:cBhvr>
                                      <p:to>
                                        <p:strVal val="visible"/>
                                      </p:to>
                                    </p:set>
                                  </p:childTnLst>
                                </p:cTn>
                              </p:par>
                            </p:childTnLst>
                          </p:cTn>
                        </p:par>
                        <p:par>
                          <p:cTn id="25" fill="hold">
                            <p:stCondLst>
                              <p:cond delay="1000"/>
                            </p:stCondLst>
                            <p:childTnLst>
                              <p:par>
                                <p:cTn id="26" presetClass="entr" nodeType="afterEffect" presetSubtype="0" presetID="1" grpId="8" fill="hold">
                                  <p:stCondLst>
                                    <p:cond delay="0"/>
                                  </p:stCondLst>
                                  <p:iterate type="el" backwards="0">
                                    <p:tmAbs val="0"/>
                                  </p:iterate>
                                  <p:childTnLst>
                                    <p:set>
                                      <p:cBhvr>
                                        <p:cTn id="27" fill="hold"/>
                                        <p:tgtEl>
                                          <p:spTgt spid="3519"/>
                                        </p:tgtEl>
                                        <p:attrNameLst>
                                          <p:attrName>style.visibility</p:attrName>
                                        </p:attrNameLst>
                                      </p:cBhvr>
                                      <p:to>
                                        <p:strVal val="visible"/>
                                      </p:to>
                                    </p:set>
                                  </p:childTnLst>
                                </p:cTn>
                              </p:par>
                            </p:childTnLst>
                          </p:cTn>
                        </p:par>
                        <p:par>
                          <p:cTn id="28" fill="hold">
                            <p:stCondLst>
                              <p:cond delay="1000"/>
                            </p:stCondLst>
                            <p:childTnLst>
                              <p:par>
                                <p:cTn id="29" presetClass="entr" nodeType="afterEffect" presetSubtype="0" presetID="1" grpId="9" fill="hold">
                                  <p:stCondLst>
                                    <p:cond delay="0"/>
                                  </p:stCondLst>
                                  <p:iterate type="el" backwards="0">
                                    <p:tmAbs val="0"/>
                                  </p:iterate>
                                  <p:childTnLst>
                                    <p:set>
                                      <p:cBhvr>
                                        <p:cTn id="30" fill="hold"/>
                                        <p:tgtEl>
                                          <p:spTgt spid="3516"/>
                                        </p:tgtEl>
                                        <p:attrNameLst>
                                          <p:attrName>style.visibility</p:attrName>
                                        </p:attrNameLst>
                                      </p:cBhvr>
                                      <p:to>
                                        <p:strVal val="visible"/>
                                      </p:to>
                                    </p:set>
                                  </p:childTnLst>
                                </p:cTn>
                              </p:par>
                            </p:childTnLst>
                          </p:cTn>
                        </p:par>
                        <p:par>
                          <p:cTn id="31" fill="hold">
                            <p:stCondLst>
                              <p:cond delay="1000"/>
                            </p:stCondLst>
                            <p:childTnLst>
                              <p:par>
                                <p:cTn id="32" presetClass="entr" nodeType="afterEffect" presetSubtype="0" presetID="1" grpId="10" fill="hold">
                                  <p:stCondLst>
                                    <p:cond delay="0"/>
                                  </p:stCondLst>
                                  <p:iterate type="el" backwards="0">
                                    <p:tmAbs val="0"/>
                                  </p:iterate>
                                  <p:childTnLst>
                                    <p:set>
                                      <p:cBhvr>
                                        <p:cTn id="33" fill="hold"/>
                                        <p:tgtEl>
                                          <p:spTgt spid="3518"/>
                                        </p:tgtEl>
                                        <p:attrNameLst>
                                          <p:attrName>style.visibility</p:attrName>
                                        </p:attrNameLst>
                                      </p:cBhvr>
                                      <p:to>
                                        <p:strVal val="visible"/>
                                      </p:to>
                                    </p:set>
                                  </p:childTnLst>
                                </p:cTn>
                              </p:par>
                            </p:childTnLst>
                          </p:cTn>
                        </p:par>
                        <p:par>
                          <p:cTn id="34" fill="hold">
                            <p:stCondLst>
                              <p:cond delay="1000"/>
                            </p:stCondLst>
                            <p:childTnLst>
                              <p:par>
                                <p:cTn id="35" presetClass="entr" nodeType="afterEffect" presetSubtype="0" presetID="1" grpId="11" fill="hold">
                                  <p:stCondLst>
                                    <p:cond delay="0"/>
                                  </p:stCondLst>
                                  <p:iterate type="el" backwards="0">
                                    <p:tmAbs val="0"/>
                                  </p:iterate>
                                  <p:childTnLst>
                                    <p:set>
                                      <p:cBhvr>
                                        <p:cTn id="36" fill="hold"/>
                                        <p:tgtEl>
                                          <p:spTgt spid="3504"/>
                                        </p:tgtEl>
                                        <p:attrNameLst>
                                          <p:attrName>style.visibility</p:attrName>
                                        </p:attrNameLst>
                                      </p:cBhvr>
                                      <p:to>
                                        <p:strVal val="visible"/>
                                      </p:to>
                                    </p:set>
                                  </p:childTnLst>
                                </p:cTn>
                              </p:par>
                            </p:childTnLst>
                          </p:cTn>
                        </p:par>
                        <p:par>
                          <p:cTn id="37" fill="hold">
                            <p:stCondLst>
                              <p:cond delay="1000"/>
                            </p:stCondLst>
                            <p:childTnLst>
                              <p:par>
                                <p:cTn id="38" presetClass="entr" nodeType="afterEffect" presetSubtype="0" presetID="1" grpId="12" fill="hold">
                                  <p:stCondLst>
                                    <p:cond delay="0"/>
                                  </p:stCondLst>
                                  <p:iterate type="el" backwards="0">
                                    <p:tmAbs val="0"/>
                                  </p:iterate>
                                  <p:childTnLst>
                                    <p:set>
                                      <p:cBhvr>
                                        <p:cTn id="39" fill="hold"/>
                                        <p:tgtEl>
                                          <p:spTgt spid="3505"/>
                                        </p:tgtEl>
                                        <p:attrNameLst>
                                          <p:attrName>style.visibility</p:attrName>
                                        </p:attrNameLst>
                                      </p:cBhvr>
                                      <p:to>
                                        <p:strVal val="visible"/>
                                      </p:to>
                                    </p:set>
                                  </p:childTnLst>
                                </p:cTn>
                              </p:par>
                            </p:childTnLst>
                          </p:cTn>
                        </p:par>
                        <p:par>
                          <p:cTn id="40" fill="hold">
                            <p:stCondLst>
                              <p:cond delay="1000"/>
                            </p:stCondLst>
                            <p:childTnLst>
                              <p:par>
                                <p:cTn id="41" presetClass="entr" nodeType="afterEffect" presetSubtype="0" presetID="1" grpId="13" fill="hold">
                                  <p:stCondLst>
                                    <p:cond delay="0"/>
                                  </p:stCondLst>
                                  <p:iterate type="el" backwards="0">
                                    <p:tmAbs val="0"/>
                                  </p:iterate>
                                  <p:childTnLst>
                                    <p:set>
                                      <p:cBhvr>
                                        <p:cTn id="42" fill="hold"/>
                                        <p:tgtEl>
                                          <p:spTgt spid="3495"/>
                                        </p:tgtEl>
                                        <p:attrNameLst>
                                          <p:attrName>style.visibility</p:attrName>
                                        </p:attrNameLst>
                                      </p:cBhvr>
                                      <p:to>
                                        <p:strVal val="visible"/>
                                      </p:to>
                                    </p:set>
                                  </p:childTnLst>
                                </p:cTn>
                              </p:par>
                            </p:childTnLst>
                          </p:cTn>
                        </p:par>
                        <p:par>
                          <p:cTn id="43" fill="hold">
                            <p:stCondLst>
                              <p:cond delay="1000"/>
                            </p:stCondLst>
                            <p:childTnLst>
                              <p:par>
                                <p:cTn id="44" presetClass="entr" nodeType="afterEffect" presetSubtype="0" presetID="1" grpId="14" fill="hold">
                                  <p:stCondLst>
                                    <p:cond delay="0"/>
                                  </p:stCondLst>
                                  <p:iterate type="el" backwards="0">
                                    <p:tmAbs val="0"/>
                                  </p:iterate>
                                  <p:childTnLst>
                                    <p:set>
                                      <p:cBhvr>
                                        <p:cTn id="45" fill="hold"/>
                                        <p:tgtEl>
                                          <p:spTgt spid="3506"/>
                                        </p:tgtEl>
                                        <p:attrNameLst>
                                          <p:attrName>style.visibility</p:attrName>
                                        </p:attrNameLst>
                                      </p:cBhvr>
                                      <p:to>
                                        <p:strVal val="visible"/>
                                      </p:to>
                                    </p:set>
                                  </p:childTnLst>
                                </p:cTn>
                              </p:par>
                            </p:childTnLst>
                          </p:cTn>
                        </p:par>
                        <p:par>
                          <p:cTn id="46" fill="hold">
                            <p:stCondLst>
                              <p:cond delay="1000"/>
                            </p:stCondLst>
                            <p:childTnLst>
                              <p:par>
                                <p:cTn id="47" presetClass="entr" nodeType="afterEffect" presetSubtype="0" presetID="1" grpId="15" fill="hold">
                                  <p:stCondLst>
                                    <p:cond delay="0"/>
                                  </p:stCondLst>
                                  <p:iterate type="el" backwards="0">
                                    <p:tmAbs val="0"/>
                                  </p:iterate>
                                  <p:childTnLst>
                                    <p:set>
                                      <p:cBhvr>
                                        <p:cTn id="48" fill="hold"/>
                                        <p:tgtEl>
                                          <p:spTgt spid="35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6" fill="hold">
                                  <p:stCondLst>
                                    <p:cond delay="0"/>
                                  </p:stCondLst>
                                  <p:iterate type="el" backwards="0">
                                    <p:tmAbs val="0"/>
                                  </p:iterate>
                                  <p:childTnLst>
                                    <p:set>
                                      <p:cBhvr>
                                        <p:cTn id="52" fill="hold"/>
                                        <p:tgtEl>
                                          <p:spTgt spid="3511"/>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7" fill="hold">
                                  <p:stCondLst>
                                    <p:cond delay="0"/>
                                  </p:stCondLst>
                                  <p:iterate type="el" backwards="0">
                                    <p:tmAbs val="0"/>
                                  </p:iterate>
                                  <p:childTnLst>
                                    <p:set>
                                      <p:cBhvr>
                                        <p:cTn id="55" fill="hold"/>
                                        <p:tgtEl>
                                          <p:spTgt spid="3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5" grpId="13"/>
      <p:bldP build="whole" bldLvl="1" animBg="1" rev="0" advAuto="0" spid="3512" grpId="17"/>
      <p:bldP build="whole" bldLvl="1" animBg="1" rev="0" advAuto="0" spid="3498" grpId="6"/>
      <p:bldP build="whole" bldLvl="1" animBg="1" rev="0" advAuto="0" spid="3497" grpId="5"/>
      <p:bldP build="whole" bldLvl="1" animBg="1" rev="0" advAuto="0" spid="3511" grpId="16"/>
      <p:bldP build="whole" bldLvl="1" animBg="1" rev="0" advAuto="0" spid="3519" grpId="8"/>
      <p:bldP build="whole" bldLvl="1" animBg="1" rev="0" advAuto="0" spid="3505" grpId="12"/>
      <p:bldP build="whole" bldLvl="1" animBg="1" rev="0" advAuto="0" spid="3518" grpId="10"/>
      <p:bldP build="whole" bldLvl="1" animBg="1" rev="0" advAuto="0" spid="3503" grpId="15"/>
      <p:bldP build="whole" bldLvl="1" animBg="1" rev="0" advAuto="0" spid="3506" grpId="14"/>
      <p:bldP build="whole" bldLvl="1" animBg="1" rev="0" advAuto="0" spid="3504" grpId="11"/>
      <p:bldP build="whole" bldLvl="1" animBg="1" rev="0" advAuto="0" spid="3517" grpId="7"/>
      <p:bldP build="whole" bldLvl="1" animBg="1" rev="0" advAuto="0" spid="3516" grpId="9"/>
    </p:bldLst>
  </p:timing>
</p:sld>
</file>

<file path=ppt/slides/slide10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521" name="DRAM-Bound Analysis"/>
          <p:cNvSpPr txBox="1"/>
          <p:nvPr>
            <p:ph type="title"/>
          </p:nvPr>
        </p:nvSpPr>
        <p:spPr>
          <a:prstGeom prst="rect">
            <a:avLst/>
          </a:prstGeom>
        </p:spPr>
        <p:txBody>
          <a:bodyPr/>
          <a:lstStyle/>
          <a:p>
            <a:pPr/>
            <a:r>
              <a:t>DRAM-Bound Analysis</a:t>
            </a:r>
          </a:p>
        </p:txBody>
      </p:sp>
      <p:sp>
        <p:nvSpPr>
          <p:cNvPr id="3522" name="If you have constructed a controller tree whose links to the DMA keep the link(s) to DRAM saturated, your job is done."/>
          <p:cNvSpPr txBox="1"/>
          <p:nvPr>
            <p:ph type="body" idx="1"/>
          </p:nvPr>
        </p:nvSpPr>
        <p:spPr>
          <a:xfrm>
            <a:off x="475487" y="1143000"/>
            <a:ext cx="11176001" cy="3164880"/>
          </a:xfrm>
          <a:prstGeom prst="rect">
            <a:avLst/>
          </a:prstGeom>
        </p:spPr>
        <p:txBody>
          <a:bodyPr/>
          <a:lstStyle/>
          <a:p>
            <a:pPr/>
            <a:r>
              <a:t>If you have constructed a controller tree whose </a:t>
            </a:r>
            <a:r>
              <a:rPr b="1" u="sng"/>
              <a:t>links to the DMA</a:t>
            </a:r>
            <a:r>
              <a:t> keep the </a:t>
            </a:r>
            <a:r>
              <a:rPr b="1" u="sng"/>
              <a:t>link(s) to DRAM</a:t>
            </a:r>
            <a:r>
              <a:t> saturated, your job is done.</a:t>
            </a:r>
          </a:p>
        </p:txBody>
      </p:sp>
      <p:sp>
        <p:nvSpPr>
          <p:cNvPr id="3523"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3524"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3525"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3526" name="Double Arrow"/>
          <p:cNvSpPr/>
          <p:nvPr/>
        </p:nvSpPr>
        <p:spPr>
          <a:xfrm rot="20181339">
            <a:off x="3303891" y="5147159"/>
            <a:ext cx="1140852"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3527" name="Double Arrow"/>
          <p:cNvSpPr/>
          <p:nvPr/>
        </p:nvSpPr>
        <p:spPr>
          <a:xfrm rot="20544774">
            <a:off x="3375883" y="5358806"/>
            <a:ext cx="3245022"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3528" name="…"/>
          <p:cNvSpPr txBox="1"/>
          <p:nvPr/>
        </p:nvSpPr>
        <p:spPr>
          <a:xfrm rot="3757723">
            <a:off x="4008834" y="5364942"/>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533" name="Connection Line"/>
          <p:cNvSpPr/>
          <p:nvPr/>
        </p:nvSpPr>
        <p:spPr>
          <a:xfrm>
            <a:off x="4425288" y="1531507"/>
            <a:ext cx="5173994" cy="36321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123" y="10697"/>
                  <a:pt x="8923" y="17897"/>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534" name="Connection Line"/>
          <p:cNvSpPr/>
          <p:nvPr/>
        </p:nvSpPr>
        <p:spPr>
          <a:xfrm>
            <a:off x="6686715" y="1551119"/>
            <a:ext cx="2917296" cy="3485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479" y="10057"/>
                  <a:pt x="11279" y="17257"/>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535" name="Connection Line"/>
          <p:cNvSpPr/>
          <p:nvPr/>
        </p:nvSpPr>
        <p:spPr>
          <a:xfrm>
            <a:off x="1975593" y="2036663"/>
            <a:ext cx="1497229" cy="3541052"/>
          </a:xfrm>
          <a:custGeom>
            <a:avLst/>
            <a:gdLst/>
            <a:ahLst/>
            <a:cxnLst>
              <a:cxn ang="0">
                <a:pos x="wd2" y="hd2"/>
              </a:cxn>
              <a:cxn ang="5400000">
                <a:pos x="wd2" y="hd2"/>
              </a:cxn>
              <a:cxn ang="10800000">
                <a:pos x="wd2" y="hd2"/>
              </a:cxn>
              <a:cxn ang="16200000">
                <a:pos x="wd2" y="hd2"/>
              </a:cxn>
            </a:cxnLst>
            <a:rect l="0" t="0" r="r" b="b"/>
            <a:pathLst>
              <a:path w="17670" h="21600" fill="norm" stroke="1" extrusionOk="0">
                <a:moveTo>
                  <a:pt x="17670" y="0"/>
                </a:moveTo>
                <a:cubicBezTo>
                  <a:pt x="906" y="7186"/>
                  <a:pt x="-3930" y="14386"/>
                  <a:pt x="3163"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35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5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28"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4" name="Double-click to edit"/>
          <p:cNvSpPr txBox="1"/>
          <p:nvPr>
            <p:ph type="title"/>
          </p:nvPr>
        </p:nvSpPr>
        <p:spPr>
          <a:prstGeom prst="rect">
            <a:avLst/>
          </a:prstGeom>
        </p:spPr>
        <p:txBody>
          <a:bodyPr/>
          <a:lstStyle/>
          <a:p>
            <a:pPr/>
          </a:p>
        </p:txBody>
      </p:sp>
      <p:sp>
        <p:nvSpPr>
          <p:cNvPr id="405" name="Slide Number"/>
          <p:cNvSpPr txBox="1"/>
          <p:nvPr>
            <p:ph type="sldNum" sz="quarter" idx="2"/>
          </p:nvPr>
        </p:nvSpPr>
        <p:spPr>
          <a:xfrm>
            <a:off x="11382324" y="6433184"/>
            <a:ext cx="208543" cy="281941"/>
          </a:xfrm>
          <a:prstGeom prst="rect">
            <a:avLst/>
          </a:prstGeom>
          <a:extLst>
            <a:ext uri="{C572A759-6A51-4108-AA02-DFA0A04FC94B}">
              <ma14:wrappingTextBoxFlag xmlns:ma14="http://schemas.microsoft.com/office/mac/drawingml/2011/main" val="1"/>
            </a:ext>
          </a:extLst>
        </p:spPr>
        <p:txBody>
          <a:bodyPr anchor="b"/>
          <a:lstStyle/>
          <a:p>
            <a:pPr/>
            <a:fld id="{86CB4B4D-7CA3-9044-876B-883B54F8677D}" type="slidenum"/>
          </a:p>
        </p:txBody>
      </p:sp>
      <p:sp>
        <p:nvSpPr>
          <p:cNvPr id="406" name="Arrow: Down 46"/>
          <p:cNvSpPr/>
          <p:nvPr/>
        </p:nvSpPr>
        <p:spPr>
          <a:xfrm flipV="1" rot="16200000">
            <a:off x="3689604" y="2722222"/>
            <a:ext cx="207028" cy="42110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069"/>
                </a:moveTo>
                <a:lnTo>
                  <a:pt x="5400" y="21069"/>
                </a:lnTo>
                <a:lnTo>
                  <a:pt x="5400" y="0"/>
                </a:lnTo>
                <a:lnTo>
                  <a:pt x="16200" y="0"/>
                </a:lnTo>
                <a:lnTo>
                  <a:pt x="16200" y="21069"/>
                </a:lnTo>
                <a:lnTo>
                  <a:pt x="21600" y="21069"/>
                </a:lnTo>
                <a:lnTo>
                  <a:pt x="10800" y="21600"/>
                </a:lnTo>
                <a:close/>
              </a:path>
            </a:pathLst>
          </a:custGeom>
          <a:solidFill>
            <a:srgbClr val="0070C0"/>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defTabSz="457200">
              <a:lnSpc>
                <a:spcPct val="93000"/>
              </a:lnSpc>
              <a:defRPr sz="2400">
                <a:solidFill>
                  <a:srgbClr val="FFFFFF"/>
                </a:solidFill>
                <a:latin typeface="Arial"/>
                <a:ea typeface="Arial"/>
                <a:cs typeface="Arial"/>
                <a:sym typeface="Arial"/>
              </a:defRPr>
            </a:pPr>
          </a:p>
        </p:txBody>
      </p:sp>
      <p:pic>
        <p:nvPicPr>
          <p:cNvPr id="407" name="Picture 8" descr="Picture 8"/>
          <p:cNvPicPr>
            <a:picLocks noChangeAspect="1"/>
          </p:cNvPicPr>
          <p:nvPr/>
        </p:nvPicPr>
        <p:blipFill>
          <a:blip r:embed="rId2">
            <a:extLst/>
          </a:blip>
          <a:srcRect l="0" t="24488" r="78226" b="33370"/>
          <a:stretch>
            <a:fillRect/>
          </a:stretch>
        </p:blipFill>
        <p:spPr>
          <a:xfrm>
            <a:off x="5338414" y="2430109"/>
            <a:ext cx="540327" cy="487299"/>
          </a:xfrm>
          <a:prstGeom prst="rect">
            <a:avLst/>
          </a:prstGeom>
          <a:ln w="12700">
            <a:miter lim="400000"/>
          </a:ln>
        </p:spPr>
      </p:pic>
      <p:pic>
        <p:nvPicPr>
          <p:cNvPr id="408" name="Picture 10" descr="Picture 10"/>
          <p:cNvPicPr>
            <a:picLocks noChangeAspect="1"/>
          </p:cNvPicPr>
          <p:nvPr/>
        </p:nvPicPr>
        <p:blipFill>
          <a:blip r:embed="rId3">
            <a:extLst/>
          </a:blip>
          <a:srcRect l="0" t="0" r="67871" b="0"/>
          <a:stretch>
            <a:fillRect/>
          </a:stretch>
        </p:blipFill>
        <p:spPr>
          <a:xfrm>
            <a:off x="5995044" y="2366474"/>
            <a:ext cx="452450" cy="739321"/>
          </a:xfrm>
          <a:prstGeom prst="rect">
            <a:avLst/>
          </a:prstGeom>
          <a:ln w="12700">
            <a:miter lim="400000"/>
          </a:ln>
        </p:spPr>
      </p:pic>
      <p:sp>
        <p:nvSpPr>
          <p:cNvPr id="409" name="Rectangle 31"/>
          <p:cNvSpPr txBox="1"/>
          <p:nvPr/>
        </p:nvSpPr>
        <p:spPr>
          <a:xfrm>
            <a:off x="10207612" y="4334895"/>
            <a:ext cx="439218" cy="32684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600">
                <a:solidFill>
                  <a:srgbClr val="333333"/>
                </a:solidFill>
                <a:latin typeface="Helvetica Neue"/>
                <a:ea typeface="Helvetica Neue"/>
                <a:cs typeface="Helvetica Neue"/>
                <a:sym typeface="Helvetica Neue"/>
              </a:defRPr>
            </a:lvl1pPr>
          </a:lstStyle>
          <a:p>
            <a:pPr/>
            <a:r>
              <a:t>x86</a:t>
            </a:r>
          </a:p>
        </p:txBody>
      </p:sp>
      <p:pic>
        <p:nvPicPr>
          <p:cNvPr id="410" name="Picture 16" descr="Picture 16"/>
          <p:cNvPicPr>
            <a:picLocks noChangeAspect="1"/>
          </p:cNvPicPr>
          <p:nvPr/>
        </p:nvPicPr>
        <p:blipFill>
          <a:blip r:embed="rId4">
            <a:extLst/>
          </a:blip>
          <a:stretch>
            <a:fillRect/>
          </a:stretch>
        </p:blipFill>
        <p:spPr>
          <a:xfrm>
            <a:off x="9441150" y="4315514"/>
            <a:ext cx="356562" cy="399860"/>
          </a:xfrm>
          <a:prstGeom prst="rect">
            <a:avLst/>
          </a:prstGeom>
          <a:ln w="12700">
            <a:miter lim="400000"/>
          </a:ln>
        </p:spPr>
      </p:pic>
      <p:pic>
        <p:nvPicPr>
          <p:cNvPr id="411" name="Picture 32" descr="Picture 32"/>
          <p:cNvPicPr>
            <a:picLocks noChangeAspect="1"/>
          </p:cNvPicPr>
          <p:nvPr/>
        </p:nvPicPr>
        <p:blipFill>
          <a:blip r:embed="rId5">
            <a:extLst/>
          </a:blip>
          <a:stretch>
            <a:fillRect/>
          </a:stretch>
        </p:blipFill>
        <p:spPr>
          <a:xfrm>
            <a:off x="8996977" y="4305284"/>
            <a:ext cx="427829" cy="427829"/>
          </a:xfrm>
          <a:prstGeom prst="rect">
            <a:avLst/>
          </a:prstGeom>
          <a:ln w="12700">
            <a:miter lim="400000"/>
          </a:ln>
        </p:spPr>
      </p:pic>
      <p:sp>
        <p:nvSpPr>
          <p:cNvPr id="412" name="Arrow: Down 80"/>
          <p:cNvSpPr/>
          <p:nvPr/>
        </p:nvSpPr>
        <p:spPr>
          <a:xfrm rot="10800000">
            <a:off x="5848122" y="1850410"/>
            <a:ext cx="157504" cy="29814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029"/>
                </a:moveTo>
                <a:lnTo>
                  <a:pt x="5400" y="21029"/>
                </a:lnTo>
                <a:lnTo>
                  <a:pt x="5400" y="0"/>
                </a:lnTo>
                <a:lnTo>
                  <a:pt x="16200" y="0"/>
                </a:lnTo>
                <a:lnTo>
                  <a:pt x="16200" y="21029"/>
                </a:lnTo>
                <a:lnTo>
                  <a:pt x="21600" y="21029"/>
                </a:lnTo>
                <a:lnTo>
                  <a:pt x="10800" y="21600"/>
                </a:lnTo>
                <a:close/>
              </a:path>
            </a:pathLst>
          </a:custGeom>
          <a:solidFill>
            <a:srgbClr val="71D3FF"/>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defTabSz="457200">
              <a:lnSpc>
                <a:spcPct val="93000"/>
              </a:lnSpc>
              <a:defRPr sz="2400">
                <a:solidFill>
                  <a:srgbClr val="FFFFFF"/>
                </a:solidFill>
                <a:latin typeface="Arial"/>
                <a:ea typeface="Arial"/>
                <a:cs typeface="Arial"/>
                <a:sym typeface="Arial"/>
              </a:defRPr>
            </a:pPr>
          </a:p>
        </p:txBody>
      </p:sp>
      <p:sp>
        <p:nvSpPr>
          <p:cNvPr id="413" name="TextBox 82"/>
          <p:cNvSpPr txBox="1"/>
          <p:nvPr/>
        </p:nvSpPr>
        <p:spPr>
          <a:xfrm>
            <a:off x="5208436" y="1126024"/>
            <a:ext cx="1374637" cy="7010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2000">
                <a:solidFill>
                  <a:srgbClr val="00628D"/>
                </a:solidFill>
                <a:latin typeface="Gill Sans MT"/>
                <a:ea typeface="Gill Sans MT"/>
                <a:cs typeface="Gill Sans MT"/>
                <a:sym typeface="Gill Sans MT"/>
              </a:defRPr>
            </a:pPr>
            <a:r>
              <a:t>Domain</a:t>
            </a:r>
          </a:p>
          <a:p>
            <a:pPr algn="ctr">
              <a:defRPr b="1" sz="2000">
                <a:solidFill>
                  <a:srgbClr val="00628D"/>
                </a:solidFill>
                <a:latin typeface="Gill Sans MT"/>
                <a:ea typeface="Gill Sans MT"/>
                <a:cs typeface="Gill Sans MT"/>
                <a:sym typeface="Gill Sans MT"/>
              </a:defRPr>
            </a:pPr>
            <a:r>
              <a:t>Specificity</a:t>
            </a:r>
          </a:p>
        </p:txBody>
      </p:sp>
      <p:sp>
        <p:nvSpPr>
          <p:cNvPr id="414" name="Arrow: Down 81"/>
          <p:cNvSpPr/>
          <p:nvPr/>
        </p:nvSpPr>
        <p:spPr>
          <a:xfrm rot="16200000">
            <a:off x="8006184" y="2610375"/>
            <a:ext cx="181276" cy="44312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158"/>
                </a:moveTo>
                <a:lnTo>
                  <a:pt x="5400" y="21158"/>
                </a:lnTo>
                <a:lnTo>
                  <a:pt x="5400" y="0"/>
                </a:lnTo>
                <a:lnTo>
                  <a:pt x="16200" y="0"/>
                </a:lnTo>
                <a:lnTo>
                  <a:pt x="16200" y="21158"/>
                </a:lnTo>
                <a:lnTo>
                  <a:pt x="21600" y="21158"/>
                </a:lnTo>
                <a:lnTo>
                  <a:pt x="10800" y="21600"/>
                </a:lnTo>
                <a:close/>
              </a:path>
            </a:pathLst>
          </a:custGeom>
          <a:solidFill>
            <a:srgbClr val="008000"/>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defTabSz="457200">
              <a:lnSpc>
                <a:spcPct val="93000"/>
              </a:lnSpc>
              <a:defRPr sz="2400">
                <a:solidFill>
                  <a:srgbClr val="FFFFFF"/>
                </a:solidFill>
                <a:latin typeface="Arial"/>
                <a:ea typeface="Arial"/>
                <a:cs typeface="Arial"/>
                <a:sym typeface="Arial"/>
              </a:defRPr>
            </a:pPr>
          </a:p>
        </p:txBody>
      </p:sp>
      <p:sp>
        <p:nvSpPr>
          <p:cNvPr id="415" name="TextBox 84"/>
          <p:cNvSpPr txBox="1"/>
          <p:nvPr/>
        </p:nvSpPr>
        <p:spPr>
          <a:xfrm>
            <a:off x="10362624" y="4610167"/>
            <a:ext cx="1515403"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008000"/>
                </a:solidFill>
                <a:latin typeface="Gill Sans MT"/>
                <a:ea typeface="Gill Sans MT"/>
                <a:cs typeface="Gill Sans MT"/>
                <a:sym typeface="Gill Sans MT"/>
              </a:defRPr>
            </a:lvl1pPr>
          </a:lstStyle>
          <a:p>
            <a:pPr/>
            <a:r>
              <a:t>Abstraction</a:t>
            </a:r>
          </a:p>
        </p:txBody>
      </p:sp>
      <p:sp>
        <p:nvSpPr>
          <p:cNvPr id="416" name="TextBox 4"/>
          <p:cNvSpPr txBox="1"/>
          <p:nvPr/>
        </p:nvSpPr>
        <p:spPr>
          <a:xfrm>
            <a:off x="4038636" y="1764512"/>
            <a:ext cx="176841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a:latin typeface="Gill Sans MT"/>
                <a:ea typeface="Gill Sans MT"/>
                <a:cs typeface="Gill Sans MT"/>
                <a:sym typeface="Gill Sans MT"/>
              </a:defRPr>
            </a:lvl1pPr>
          </a:lstStyle>
          <a:p>
            <a:pPr/>
            <a:r>
              <a:t>Domain-Specific</a:t>
            </a:r>
          </a:p>
        </p:txBody>
      </p:sp>
      <p:sp>
        <p:nvSpPr>
          <p:cNvPr id="417" name="TextBox 49"/>
          <p:cNvSpPr txBox="1"/>
          <p:nvPr/>
        </p:nvSpPr>
        <p:spPr>
          <a:xfrm>
            <a:off x="4371055" y="3200400"/>
            <a:ext cx="1450626"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r">
              <a:defRPr>
                <a:latin typeface="Gill Sans MT"/>
                <a:ea typeface="Gill Sans MT"/>
                <a:cs typeface="Gill Sans MT"/>
                <a:sym typeface="Gill Sans MT"/>
              </a:defRPr>
            </a:lvl1pPr>
          </a:lstStyle>
          <a:p>
            <a:pPr/>
            <a:r>
              <a:t>Multi-Domain</a:t>
            </a:r>
          </a:p>
        </p:txBody>
      </p:sp>
      <p:sp>
        <p:nvSpPr>
          <p:cNvPr id="418" name="TextBox 85"/>
          <p:cNvSpPr txBox="1"/>
          <p:nvPr/>
        </p:nvSpPr>
        <p:spPr>
          <a:xfrm>
            <a:off x="4079545" y="4428066"/>
            <a:ext cx="183237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a:latin typeface="Gill Sans MT"/>
                <a:ea typeface="Gill Sans MT"/>
                <a:cs typeface="Gill Sans MT"/>
                <a:sym typeface="Gill Sans MT"/>
              </a:defRPr>
            </a:lvl1pPr>
          </a:lstStyle>
          <a:p>
            <a:pPr/>
            <a:r>
              <a:t>General Purpose</a:t>
            </a:r>
          </a:p>
        </p:txBody>
      </p:sp>
      <p:sp>
        <p:nvSpPr>
          <p:cNvPr id="419" name="TextBox 86"/>
          <p:cNvSpPr txBox="1"/>
          <p:nvPr/>
        </p:nvSpPr>
        <p:spPr>
          <a:xfrm>
            <a:off x="5338802" y="4944288"/>
            <a:ext cx="13875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Gill Sans MT"/>
                <a:ea typeface="Gill Sans MT"/>
                <a:cs typeface="Gill Sans MT"/>
                <a:sym typeface="Gill Sans MT"/>
              </a:defRPr>
            </a:lvl1pPr>
          </a:lstStyle>
          <a:p>
            <a:pPr/>
            <a:r>
              <a:t>Higher Level</a:t>
            </a:r>
          </a:p>
        </p:txBody>
      </p:sp>
      <p:sp>
        <p:nvSpPr>
          <p:cNvPr id="420" name="TextBox 87"/>
          <p:cNvSpPr txBox="1"/>
          <p:nvPr/>
        </p:nvSpPr>
        <p:spPr>
          <a:xfrm>
            <a:off x="9117824" y="4966675"/>
            <a:ext cx="13367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Gill Sans MT"/>
                <a:ea typeface="Gill Sans MT"/>
                <a:cs typeface="Gill Sans MT"/>
                <a:sym typeface="Gill Sans MT"/>
              </a:defRPr>
            </a:lvl1pPr>
          </a:lstStyle>
          <a:p>
            <a:pPr/>
            <a:r>
              <a:t>Lower Level</a:t>
            </a:r>
          </a:p>
        </p:txBody>
      </p:sp>
      <p:pic>
        <p:nvPicPr>
          <p:cNvPr id="421" name="Picture 2" descr="Picture 2"/>
          <p:cNvPicPr>
            <a:picLocks noChangeAspect="1"/>
          </p:cNvPicPr>
          <p:nvPr/>
        </p:nvPicPr>
        <p:blipFill>
          <a:blip r:embed="rId6">
            <a:extLst/>
          </a:blip>
          <a:stretch>
            <a:fillRect/>
          </a:stretch>
        </p:blipFill>
        <p:spPr>
          <a:xfrm>
            <a:off x="5565457" y="2560399"/>
            <a:ext cx="818057" cy="526540"/>
          </a:xfrm>
          <a:prstGeom prst="rect">
            <a:avLst/>
          </a:prstGeom>
          <a:ln w="12700">
            <a:miter lim="400000"/>
          </a:ln>
        </p:spPr>
      </p:pic>
      <p:pic>
        <p:nvPicPr>
          <p:cNvPr id="422" name="Picture 22" descr="Picture 22"/>
          <p:cNvPicPr>
            <a:picLocks noChangeAspect="1"/>
          </p:cNvPicPr>
          <p:nvPr/>
        </p:nvPicPr>
        <p:blipFill>
          <a:blip r:embed="rId7">
            <a:extLst/>
          </a:blip>
          <a:stretch>
            <a:fillRect/>
          </a:stretch>
        </p:blipFill>
        <p:spPr>
          <a:xfrm>
            <a:off x="8601623" y="4069253"/>
            <a:ext cx="356562" cy="654962"/>
          </a:xfrm>
          <a:prstGeom prst="rect">
            <a:avLst/>
          </a:prstGeom>
          <a:ln w="12700">
            <a:miter lim="400000"/>
          </a:ln>
        </p:spPr>
      </p:pic>
      <p:pic>
        <p:nvPicPr>
          <p:cNvPr id="423" name="Picture 24" descr="Picture 24"/>
          <p:cNvPicPr>
            <a:picLocks noChangeAspect="1"/>
          </p:cNvPicPr>
          <p:nvPr/>
        </p:nvPicPr>
        <p:blipFill>
          <a:blip r:embed="rId8">
            <a:extLst/>
          </a:blip>
          <a:srcRect l="0" t="1" r="73159" b="6910"/>
          <a:stretch>
            <a:fillRect/>
          </a:stretch>
        </p:blipFill>
        <p:spPr>
          <a:xfrm>
            <a:off x="6998721" y="4340392"/>
            <a:ext cx="410265" cy="405141"/>
          </a:xfrm>
          <a:prstGeom prst="rect">
            <a:avLst/>
          </a:prstGeom>
          <a:ln w="12700">
            <a:miter lim="400000"/>
          </a:ln>
        </p:spPr>
      </p:pic>
      <p:pic>
        <p:nvPicPr>
          <p:cNvPr id="424" name="Picture 8" descr="Picture 8"/>
          <p:cNvPicPr>
            <a:picLocks noChangeAspect="1"/>
          </p:cNvPicPr>
          <p:nvPr/>
        </p:nvPicPr>
        <p:blipFill>
          <a:blip r:embed="rId9">
            <a:extLst/>
          </a:blip>
          <a:srcRect l="0" t="0" r="0" b="19380"/>
          <a:stretch>
            <a:fillRect/>
          </a:stretch>
        </p:blipFill>
        <p:spPr>
          <a:xfrm>
            <a:off x="7174689" y="4128308"/>
            <a:ext cx="524717" cy="408308"/>
          </a:xfrm>
          <a:prstGeom prst="rect">
            <a:avLst/>
          </a:prstGeom>
          <a:ln w="12700">
            <a:miter lim="400000"/>
          </a:ln>
        </p:spPr>
      </p:pic>
      <p:pic>
        <p:nvPicPr>
          <p:cNvPr id="425" name="Picture 34" descr="Picture 34"/>
          <p:cNvPicPr>
            <a:picLocks noChangeAspect="1"/>
          </p:cNvPicPr>
          <p:nvPr/>
        </p:nvPicPr>
        <p:blipFill>
          <a:blip r:embed="rId10">
            <a:extLst/>
          </a:blip>
          <a:stretch>
            <a:fillRect/>
          </a:stretch>
        </p:blipFill>
        <p:spPr>
          <a:xfrm>
            <a:off x="6820083" y="4329603"/>
            <a:ext cx="279690" cy="269957"/>
          </a:xfrm>
          <a:prstGeom prst="rect">
            <a:avLst/>
          </a:prstGeom>
          <a:ln w="12700">
            <a:miter lim="400000"/>
          </a:ln>
        </p:spPr>
      </p:pic>
      <p:pic>
        <p:nvPicPr>
          <p:cNvPr id="426" name="Picture 12" descr="Picture 12"/>
          <p:cNvPicPr>
            <a:picLocks noChangeAspect="1"/>
          </p:cNvPicPr>
          <p:nvPr/>
        </p:nvPicPr>
        <p:blipFill>
          <a:blip r:embed="rId11">
            <a:extLst/>
          </a:blip>
          <a:srcRect l="0" t="16978" r="0" b="31163"/>
          <a:stretch>
            <a:fillRect/>
          </a:stretch>
        </p:blipFill>
        <p:spPr>
          <a:xfrm>
            <a:off x="9689576" y="4309266"/>
            <a:ext cx="669182" cy="369333"/>
          </a:xfrm>
          <a:prstGeom prst="rect">
            <a:avLst/>
          </a:prstGeom>
          <a:ln w="12700">
            <a:miter lim="400000"/>
          </a:ln>
        </p:spPr>
      </p:pic>
      <p:grpSp>
        <p:nvGrpSpPr>
          <p:cNvPr id="429" name="Group 2"/>
          <p:cNvGrpSpPr/>
          <p:nvPr/>
        </p:nvGrpSpPr>
        <p:grpSpPr>
          <a:xfrm>
            <a:off x="8161522" y="4187213"/>
            <a:ext cx="433763" cy="561779"/>
            <a:chOff x="0" y="0"/>
            <a:chExt cx="433761" cy="561779"/>
          </a:xfrm>
        </p:grpSpPr>
        <p:pic>
          <p:nvPicPr>
            <p:cNvPr id="427" name="Picture 36" descr="Picture 36"/>
            <p:cNvPicPr>
              <a:picLocks noChangeAspect="1"/>
            </p:cNvPicPr>
            <p:nvPr/>
          </p:nvPicPr>
          <p:blipFill>
            <a:blip r:embed="rId12">
              <a:extLst/>
            </a:blip>
            <a:srcRect l="0" t="0" r="70984" b="0"/>
            <a:stretch>
              <a:fillRect/>
            </a:stretch>
          </p:blipFill>
          <p:spPr>
            <a:xfrm>
              <a:off x="72630" y="-1"/>
              <a:ext cx="267067" cy="345168"/>
            </a:xfrm>
            <a:prstGeom prst="rect">
              <a:avLst/>
            </a:prstGeom>
            <a:ln w="12700" cap="flat">
              <a:noFill/>
              <a:miter lim="400000"/>
            </a:ln>
            <a:effectLst/>
          </p:spPr>
        </p:pic>
        <p:pic>
          <p:nvPicPr>
            <p:cNvPr id="428" name="Picture 36" descr="Picture 36"/>
            <p:cNvPicPr>
              <a:picLocks noChangeAspect="1"/>
            </p:cNvPicPr>
            <p:nvPr/>
          </p:nvPicPr>
          <p:blipFill>
            <a:blip r:embed="rId12">
              <a:extLst/>
            </a:blip>
            <a:srcRect l="31160" t="0" r="0" b="0"/>
            <a:stretch>
              <a:fillRect/>
            </a:stretch>
          </p:blipFill>
          <p:spPr>
            <a:xfrm>
              <a:off x="0" y="325492"/>
              <a:ext cx="433762" cy="236287"/>
            </a:xfrm>
            <a:prstGeom prst="rect">
              <a:avLst/>
            </a:prstGeom>
            <a:ln w="12700" cap="flat">
              <a:noFill/>
              <a:miter lim="400000"/>
            </a:ln>
            <a:effectLst/>
          </p:spPr>
        </p:pic>
      </p:grpSp>
      <p:grpSp>
        <p:nvGrpSpPr>
          <p:cNvPr id="432" name="Group 7"/>
          <p:cNvGrpSpPr/>
          <p:nvPr/>
        </p:nvGrpSpPr>
        <p:grpSpPr>
          <a:xfrm>
            <a:off x="6282263" y="3593169"/>
            <a:ext cx="633137" cy="637484"/>
            <a:chOff x="0" y="0"/>
            <a:chExt cx="633136" cy="637482"/>
          </a:xfrm>
        </p:grpSpPr>
        <p:pic>
          <p:nvPicPr>
            <p:cNvPr id="430" name="Picture 10" descr="Picture 10"/>
            <p:cNvPicPr>
              <a:picLocks noChangeAspect="1"/>
            </p:cNvPicPr>
            <p:nvPr/>
          </p:nvPicPr>
          <p:blipFill>
            <a:blip r:embed="rId13">
              <a:extLst/>
            </a:blip>
            <a:srcRect l="0" t="0" r="56289" b="0"/>
            <a:stretch>
              <a:fillRect/>
            </a:stretch>
          </p:blipFill>
          <p:spPr>
            <a:xfrm>
              <a:off x="15801" y="0"/>
              <a:ext cx="505446" cy="397490"/>
            </a:xfrm>
            <a:prstGeom prst="rect">
              <a:avLst/>
            </a:prstGeom>
            <a:ln w="12700" cap="flat">
              <a:noFill/>
              <a:miter lim="400000"/>
            </a:ln>
            <a:effectLst/>
          </p:spPr>
        </p:pic>
        <p:pic>
          <p:nvPicPr>
            <p:cNvPr id="431" name="Picture 10" descr="Picture 10"/>
            <p:cNvPicPr>
              <a:picLocks noChangeAspect="1"/>
            </p:cNvPicPr>
            <p:nvPr/>
          </p:nvPicPr>
          <p:blipFill>
            <a:blip r:embed="rId14">
              <a:extLst/>
            </a:blip>
            <a:srcRect l="45246" t="3204" r="0" b="0"/>
            <a:stretch>
              <a:fillRect/>
            </a:stretch>
          </p:blipFill>
          <p:spPr>
            <a:xfrm>
              <a:off x="0" y="252727"/>
              <a:ext cx="633137" cy="384757"/>
            </a:xfrm>
            <a:prstGeom prst="rect">
              <a:avLst/>
            </a:prstGeom>
            <a:ln w="12700" cap="flat">
              <a:noFill/>
              <a:miter lim="400000"/>
            </a:ln>
            <a:effectLst/>
          </p:spPr>
        </p:pic>
      </p:grpSp>
      <p:grpSp>
        <p:nvGrpSpPr>
          <p:cNvPr id="435" name="Group 8"/>
          <p:cNvGrpSpPr/>
          <p:nvPr/>
        </p:nvGrpSpPr>
        <p:grpSpPr>
          <a:xfrm>
            <a:off x="7556947" y="4269437"/>
            <a:ext cx="585180" cy="440678"/>
            <a:chOff x="0" y="0"/>
            <a:chExt cx="585179" cy="440676"/>
          </a:xfrm>
        </p:grpSpPr>
        <p:pic>
          <p:nvPicPr>
            <p:cNvPr id="433" name="Picture 12" descr="Picture 12"/>
            <p:cNvPicPr>
              <a:picLocks noChangeAspect="1"/>
            </p:cNvPicPr>
            <p:nvPr/>
          </p:nvPicPr>
          <p:blipFill>
            <a:blip r:embed="rId15">
              <a:extLst/>
            </a:blip>
            <a:srcRect l="32314" t="0" r="0" b="0"/>
            <a:stretch>
              <a:fillRect/>
            </a:stretch>
          </p:blipFill>
          <p:spPr>
            <a:xfrm>
              <a:off x="0" y="236014"/>
              <a:ext cx="585180" cy="204664"/>
            </a:xfrm>
            <a:prstGeom prst="rect">
              <a:avLst/>
            </a:prstGeom>
            <a:ln w="12700" cap="flat">
              <a:noFill/>
              <a:miter lim="400000"/>
            </a:ln>
            <a:effectLst/>
          </p:spPr>
        </p:pic>
        <p:pic>
          <p:nvPicPr>
            <p:cNvPr id="434" name="Picture 12" descr="Picture 12"/>
            <p:cNvPicPr>
              <a:picLocks noChangeAspect="1"/>
            </p:cNvPicPr>
            <p:nvPr/>
          </p:nvPicPr>
          <p:blipFill>
            <a:blip r:embed="rId16">
              <a:extLst/>
            </a:blip>
            <a:srcRect l="0" t="0" r="67158" b="0"/>
            <a:stretch>
              <a:fillRect/>
            </a:stretch>
          </p:blipFill>
          <p:spPr>
            <a:xfrm>
              <a:off x="131510" y="0"/>
              <a:ext cx="339075" cy="244410"/>
            </a:xfrm>
            <a:prstGeom prst="rect">
              <a:avLst/>
            </a:prstGeom>
            <a:ln w="12700" cap="flat">
              <a:noFill/>
              <a:miter lim="400000"/>
            </a:ln>
            <a:effectLst/>
          </p:spPr>
        </p:pic>
      </p:grpSp>
      <p:pic>
        <p:nvPicPr>
          <p:cNvPr id="436" name="Picture 102" descr="Picture 102"/>
          <p:cNvPicPr>
            <a:picLocks noChangeAspect="1"/>
          </p:cNvPicPr>
          <p:nvPr/>
        </p:nvPicPr>
        <p:blipFill>
          <a:blip r:embed="rId17">
            <a:extLst/>
          </a:blip>
          <a:stretch>
            <a:fillRect/>
          </a:stretch>
        </p:blipFill>
        <p:spPr>
          <a:xfrm>
            <a:off x="10870017" y="3911913"/>
            <a:ext cx="908103" cy="807202"/>
          </a:xfrm>
          <a:prstGeom prst="rect">
            <a:avLst/>
          </a:prstGeom>
          <a:ln w="12700">
            <a:miter lim="400000"/>
          </a:ln>
        </p:spPr>
      </p:pic>
      <p:sp>
        <p:nvSpPr>
          <p:cNvPr id="437" name="TextBox 104"/>
          <p:cNvSpPr txBox="1"/>
          <p:nvPr/>
        </p:nvSpPr>
        <p:spPr>
          <a:xfrm>
            <a:off x="6091159" y="5999717"/>
            <a:ext cx="5087980"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008000"/>
                </a:solidFill>
                <a:latin typeface="+mj-lt"/>
                <a:ea typeface="+mj-ea"/>
                <a:cs typeface="+mj-cs"/>
                <a:sym typeface="Helvetica"/>
              </a:defRPr>
            </a:lvl1pPr>
          </a:lstStyle>
          <a:p>
            <a:pPr/>
            <a:r>
              <a:t>Instruction-Based Architectures (CPUs)</a:t>
            </a:r>
          </a:p>
        </p:txBody>
      </p:sp>
      <p:sp>
        <p:nvSpPr>
          <p:cNvPr id="438" name="TextBox 39"/>
          <p:cNvSpPr txBox="1"/>
          <p:nvPr/>
        </p:nvSpPr>
        <p:spPr>
          <a:xfrm>
            <a:off x="1663943" y="4960208"/>
            <a:ext cx="133677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Gill Sans MT"/>
                <a:ea typeface="Gill Sans MT"/>
                <a:cs typeface="Gill Sans MT"/>
                <a:sym typeface="Gill Sans MT"/>
              </a:defRPr>
            </a:lvl1pPr>
          </a:lstStyle>
          <a:p>
            <a:pPr/>
            <a:r>
              <a:t>Lower Level</a:t>
            </a:r>
          </a:p>
        </p:txBody>
      </p:sp>
      <p:sp>
        <p:nvSpPr>
          <p:cNvPr id="439" name="TextBox 40"/>
          <p:cNvSpPr txBox="1"/>
          <p:nvPr/>
        </p:nvSpPr>
        <p:spPr>
          <a:xfrm>
            <a:off x="1012861" y="6009475"/>
            <a:ext cx="4862886"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0070C0"/>
                </a:solidFill>
                <a:latin typeface="+mj-lt"/>
                <a:ea typeface="+mj-ea"/>
                <a:cs typeface="+mj-cs"/>
                <a:sym typeface="Helvetica"/>
              </a:defRPr>
            </a:lvl1pPr>
          </a:lstStyle>
          <a:p>
            <a:pPr/>
            <a:r>
              <a:t>Reconfigurable Architectures (FPGAs)</a:t>
            </a:r>
          </a:p>
        </p:txBody>
      </p:sp>
      <p:sp>
        <p:nvSpPr>
          <p:cNvPr id="440" name="TextBox 41"/>
          <p:cNvSpPr txBox="1"/>
          <p:nvPr/>
        </p:nvSpPr>
        <p:spPr>
          <a:xfrm>
            <a:off x="131611" y="4631804"/>
            <a:ext cx="1515404"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000">
                <a:solidFill>
                  <a:srgbClr val="0070C0"/>
                </a:solidFill>
                <a:latin typeface="Gill Sans MT"/>
                <a:ea typeface="Gill Sans MT"/>
                <a:cs typeface="Gill Sans MT"/>
                <a:sym typeface="Gill Sans MT"/>
              </a:defRPr>
            </a:lvl1pPr>
          </a:lstStyle>
          <a:p>
            <a:pPr/>
            <a:r>
              <a:t>Abstraction</a:t>
            </a:r>
          </a:p>
        </p:txBody>
      </p:sp>
      <p:sp>
        <p:nvSpPr>
          <p:cNvPr id="441" name="Rectangle 42"/>
          <p:cNvSpPr txBox="1"/>
          <p:nvPr/>
        </p:nvSpPr>
        <p:spPr>
          <a:xfrm>
            <a:off x="1542424" y="4506538"/>
            <a:ext cx="649469" cy="27752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200">
                <a:solidFill>
                  <a:srgbClr val="333333"/>
                </a:solidFill>
                <a:latin typeface="Helvetica Neue"/>
                <a:ea typeface="Helvetica Neue"/>
                <a:cs typeface="Helvetica Neue"/>
                <a:sym typeface="Helvetica Neue"/>
              </a:defRPr>
            </a:lvl1pPr>
          </a:lstStyle>
          <a:p>
            <a:pPr/>
            <a:r>
              <a:t>VHDL</a:t>
            </a:r>
          </a:p>
        </p:txBody>
      </p:sp>
      <p:sp>
        <p:nvSpPr>
          <p:cNvPr id="442" name="Rectangle 43"/>
          <p:cNvSpPr txBox="1"/>
          <p:nvPr/>
        </p:nvSpPr>
        <p:spPr>
          <a:xfrm>
            <a:off x="1464535" y="4329603"/>
            <a:ext cx="777581" cy="27752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200">
                <a:solidFill>
                  <a:srgbClr val="333333"/>
                </a:solidFill>
                <a:latin typeface="Helvetica Neue"/>
                <a:ea typeface="Helvetica Neue"/>
                <a:cs typeface="Helvetica Neue"/>
                <a:sym typeface="Helvetica Neue"/>
              </a:defRPr>
            </a:lvl1pPr>
          </a:lstStyle>
          <a:p>
            <a:pPr/>
            <a:r>
              <a:t>Verilog</a:t>
            </a:r>
          </a:p>
        </p:txBody>
      </p:sp>
      <p:pic>
        <p:nvPicPr>
          <p:cNvPr id="443" name="Picture 44" descr="Picture 44"/>
          <p:cNvPicPr>
            <a:picLocks noChangeAspect="1"/>
          </p:cNvPicPr>
          <p:nvPr/>
        </p:nvPicPr>
        <p:blipFill>
          <a:blip r:embed="rId18">
            <a:extLst/>
          </a:blip>
          <a:stretch>
            <a:fillRect/>
          </a:stretch>
        </p:blipFill>
        <p:spPr>
          <a:xfrm>
            <a:off x="94165" y="3733881"/>
            <a:ext cx="1040671" cy="916889"/>
          </a:xfrm>
          <a:prstGeom prst="rect">
            <a:avLst/>
          </a:prstGeom>
          <a:ln w="12700">
            <a:miter lim="400000"/>
          </a:ln>
        </p:spPr>
      </p:pic>
      <p:sp>
        <p:nvSpPr>
          <p:cNvPr id="444" name="Rectangle 45"/>
          <p:cNvSpPr txBox="1"/>
          <p:nvPr/>
        </p:nvSpPr>
        <p:spPr>
          <a:xfrm>
            <a:off x="866474" y="4428997"/>
            <a:ext cx="728371" cy="32684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600">
                <a:solidFill>
                  <a:srgbClr val="333333"/>
                </a:solidFill>
                <a:latin typeface="Helvetica Neue"/>
                <a:ea typeface="Helvetica Neue"/>
                <a:cs typeface="Helvetica Neue"/>
                <a:sym typeface="Helvetica Neue"/>
              </a:defRPr>
            </a:lvl1pPr>
          </a:lstStyle>
          <a:p>
            <a:pPr/>
            <a:r>
              <a:t>Netlist</a:t>
            </a:r>
          </a:p>
        </p:txBody>
      </p:sp>
      <p:pic>
        <p:nvPicPr>
          <p:cNvPr id="445" name="Picture 4" descr="Picture 4"/>
          <p:cNvPicPr>
            <a:picLocks noChangeAspect="1"/>
          </p:cNvPicPr>
          <p:nvPr/>
        </p:nvPicPr>
        <p:blipFill>
          <a:blip r:embed="rId19">
            <a:extLst/>
          </a:blip>
          <a:stretch>
            <a:fillRect/>
          </a:stretch>
        </p:blipFill>
        <p:spPr>
          <a:xfrm>
            <a:off x="2077816" y="4506436"/>
            <a:ext cx="725078" cy="141902"/>
          </a:xfrm>
          <a:prstGeom prst="rect">
            <a:avLst/>
          </a:prstGeom>
          <a:ln w="12700">
            <a:miter lim="400000"/>
          </a:ln>
        </p:spPr>
      </p:pic>
      <p:sp>
        <p:nvSpPr>
          <p:cNvPr id="446" name="Rectangle 48"/>
          <p:cNvSpPr txBox="1"/>
          <p:nvPr/>
        </p:nvSpPr>
        <p:spPr>
          <a:xfrm>
            <a:off x="2069096" y="4198659"/>
            <a:ext cx="716544"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1400">
                <a:solidFill>
                  <a:srgbClr val="2C3E50"/>
                </a:solidFill>
                <a:latin typeface="Lato"/>
                <a:ea typeface="Lato"/>
                <a:cs typeface="Lato"/>
                <a:sym typeface="Lato"/>
              </a:defRPr>
            </a:lvl1pPr>
          </a:lstStyle>
          <a:p>
            <a:pPr/>
            <a:r>
              <a:t>MyHDL</a:t>
            </a:r>
          </a:p>
        </p:txBody>
      </p:sp>
      <p:pic>
        <p:nvPicPr>
          <p:cNvPr id="447" name="Picture 2" descr="Picture 2"/>
          <p:cNvPicPr>
            <a:picLocks noChangeAspect="1"/>
          </p:cNvPicPr>
          <p:nvPr/>
        </p:nvPicPr>
        <p:blipFill>
          <a:blip r:embed="rId20">
            <a:extLst/>
          </a:blip>
          <a:stretch>
            <a:fillRect/>
          </a:stretch>
        </p:blipFill>
        <p:spPr>
          <a:xfrm>
            <a:off x="2181769" y="4553839"/>
            <a:ext cx="869022" cy="358548"/>
          </a:xfrm>
          <a:prstGeom prst="rect">
            <a:avLst/>
          </a:prstGeom>
          <a:ln w="12700">
            <a:miter lim="400000"/>
          </a:ln>
        </p:spPr>
      </p:pic>
      <p:pic>
        <p:nvPicPr>
          <p:cNvPr id="448" name="Picture 4" descr="Picture 4"/>
          <p:cNvPicPr>
            <a:picLocks noChangeAspect="1"/>
          </p:cNvPicPr>
          <p:nvPr/>
        </p:nvPicPr>
        <p:blipFill>
          <a:blip r:embed="rId21">
            <a:extLst/>
          </a:blip>
          <a:stretch>
            <a:fillRect/>
          </a:stretch>
        </p:blipFill>
        <p:spPr>
          <a:xfrm>
            <a:off x="2693439" y="4125360"/>
            <a:ext cx="404501" cy="404501"/>
          </a:xfrm>
          <a:prstGeom prst="rect">
            <a:avLst/>
          </a:prstGeom>
          <a:ln w="12700">
            <a:miter lim="400000"/>
          </a:ln>
        </p:spPr>
      </p:pic>
      <p:sp>
        <p:nvSpPr>
          <p:cNvPr id="449" name="Rectangle 61"/>
          <p:cNvSpPr/>
          <p:nvPr/>
        </p:nvSpPr>
        <p:spPr>
          <a:xfrm>
            <a:off x="10263412" y="3033443"/>
            <a:ext cx="339075" cy="1695548"/>
          </a:xfrm>
          <a:prstGeom prst="rect">
            <a:avLst/>
          </a:prstGeom>
          <a:solidFill>
            <a:srgbClr val="FFFFFF">
              <a:alpha val="60000"/>
            </a:srgbClr>
          </a:solidFill>
          <a:ln w="12700">
            <a:miter lim="400000"/>
          </a:ln>
        </p:spPr>
        <p:txBody>
          <a:bodyPr lIns="45719" rIns="45719" anchor="ctr"/>
          <a:lstStyle/>
          <a:p>
            <a:pPr defTabSz="609584">
              <a:lnSpc>
                <a:spcPct val="93000"/>
              </a:lnSpc>
              <a:defRPr sz="3200">
                <a:solidFill>
                  <a:srgbClr val="FFFFFF"/>
                </a:solidFill>
                <a:latin typeface="Arial"/>
                <a:ea typeface="Arial"/>
                <a:cs typeface="Arial"/>
                <a:sym typeface="Arial"/>
              </a:defRPr>
            </a:pPr>
          </a:p>
        </p:txBody>
      </p:sp>
      <p:pic>
        <p:nvPicPr>
          <p:cNvPr id="450" name="Picture 26" descr="Picture 26"/>
          <p:cNvPicPr>
            <a:picLocks noChangeAspect="1"/>
          </p:cNvPicPr>
          <p:nvPr/>
        </p:nvPicPr>
        <p:blipFill>
          <a:blip r:embed="rId22">
            <a:extLst/>
          </a:blip>
          <a:srcRect l="0" t="27463" r="0" b="6390"/>
          <a:stretch>
            <a:fillRect/>
          </a:stretch>
        </p:blipFill>
        <p:spPr>
          <a:xfrm>
            <a:off x="5472889" y="1923532"/>
            <a:ext cx="1072246" cy="406344"/>
          </a:xfrm>
          <a:prstGeom prst="rect">
            <a:avLst/>
          </a:prstGeom>
          <a:ln w="12700">
            <a:miter lim="400000"/>
          </a:ln>
        </p:spPr>
      </p:pic>
      <p:sp>
        <p:nvSpPr>
          <p:cNvPr id="451" name="Rectangle 9"/>
          <p:cNvSpPr txBox="1"/>
          <p:nvPr/>
        </p:nvSpPr>
        <p:spPr>
          <a:xfrm>
            <a:off x="5600279" y="2231582"/>
            <a:ext cx="708780" cy="3268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b="1" sz="1600">
                <a:solidFill>
                  <a:srgbClr val="333333"/>
                </a:solidFill>
                <a:latin typeface="Helvetica Neue"/>
                <a:ea typeface="Helvetica Neue"/>
                <a:cs typeface="Helvetica Neue"/>
                <a:sym typeface="Helvetica Neue"/>
              </a:defRPr>
            </a:lvl1pPr>
          </a:lstStyle>
          <a:p>
            <a:pPr/>
            <a:r>
              <a:t>Halide</a:t>
            </a:r>
          </a:p>
        </p:txBody>
      </p:sp>
      <p:sp>
        <p:nvSpPr>
          <p:cNvPr id="452" name="TextBox 62"/>
          <p:cNvSpPr txBox="1"/>
          <p:nvPr/>
        </p:nvSpPr>
        <p:spPr>
          <a:xfrm>
            <a:off x="5455301" y="5212700"/>
            <a:ext cx="103673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“What?”</a:t>
            </a:r>
          </a:p>
        </p:txBody>
      </p:sp>
      <p:sp>
        <p:nvSpPr>
          <p:cNvPr id="453" name="TextBox 63"/>
          <p:cNvSpPr txBox="1"/>
          <p:nvPr/>
        </p:nvSpPr>
        <p:spPr>
          <a:xfrm>
            <a:off x="9331111" y="5243779"/>
            <a:ext cx="936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“How?”</a:t>
            </a:r>
          </a:p>
        </p:txBody>
      </p:sp>
      <p:sp>
        <p:nvSpPr>
          <p:cNvPr id="454" name="TextBox 64"/>
          <p:cNvSpPr txBox="1"/>
          <p:nvPr/>
        </p:nvSpPr>
        <p:spPr>
          <a:xfrm>
            <a:off x="1816773" y="5243779"/>
            <a:ext cx="93627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“How?”</a:t>
            </a:r>
          </a:p>
        </p:txBody>
      </p:sp>
      <p:pic>
        <p:nvPicPr>
          <p:cNvPr id="455" name="Picture 2" descr="Picture 2"/>
          <p:cNvPicPr>
            <a:picLocks noChangeAspect="1"/>
          </p:cNvPicPr>
          <p:nvPr/>
        </p:nvPicPr>
        <p:blipFill>
          <a:blip r:embed="rId23">
            <a:extLst/>
          </a:blip>
          <a:stretch>
            <a:fillRect/>
          </a:stretch>
        </p:blipFill>
        <p:spPr>
          <a:xfrm>
            <a:off x="3478795" y="3990985"/>
            <a:ext cx="907811" cy="916890"/>
          </a:xfrm>
          <a:prstGeom prst="rect">
            <a:avLst/>
          </a:prstGeom>
          <a:ln w="12700">
            <a:miter lim="400000"/>
          </a:ln>
        </p:spPr>
      </p:pic>
      <p:pic>
        <p:nvPicPr>
          <p:cNvPr id="456" name="Image" descr="Image"/>
          <p:cNvPicPr>
            <a:picLocks noChangeAspect="1"/>
          </p:cNvPicPr>
          <p:nvPr/>
        </p:nvPicPr>
        <p:blipFill>
          <a:blip r:embed="rId24">
            <a:extLst/>
          </a:blip>
          <a:stretch>
            <a:fillRect/>
          </a:stretch>
        </p:blipFill>
        <p:spPr>
          <a:xfrm>
            <a:off x="4856548" y="3593169"/>
            <a:ext cx="959974" cy="21424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1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4" presetID="22" grpId="3" fill="hold">
                                  <p:stCondLst>
                                    <p:cond delay="0"/>
                                  </p:stCondLst>
                                  <p:iterate type="el" backwards="0">
                                    <p:tmAbs val="0"/>
                                  </p:iterate>
                                  <p:childTnLst>
                                    <p:set>
                                      <p:cBhvr>
                                        <p:cTn id="12" fill="hold"/>
                                        <p:tgtEl>
                                          <p:spTgt spid="418"/>
                                        </p:tgtEl>
                                        <p:attrNameLst>
                                          <p:attrName>style.visibility</p:attrName>
                                        </p:attrNameLst>
                                      </p:cBhvr>
                                      <p:to>
                                        <p:strVal val="visible"/>
                                      </p:to>
                                    </p:set>
                                    <p:animEffect filter="wipe(down)" transition="in">
                                      <p:cBhvr>
                                        <p:cTn id="13" dur="100"/>
                                        <p:tgtEl>
                                          <p:spTgt spid="418"/>
                                        </p:tgtEl>
                                      </p:cBhvr>
                                    </p:animEffect>
                                  </p:childTnLst>
                                </p:cTn>
                              </p:par>
                            </p:childTnLst>
                          </p:cTn>
                        </p:par>
                        <p:par>
                          <p:cTn id="14" fill="hold">
                            <p:stCondLst>
                              <p:cond delay="100"/>
                            </p:stCondLst>
                            <p:childTnLst>
                              <p:par>
                                <p:cTn id="15" presetClass="entr" nodeType="afterEffect" presetSubtype="4" presetID="22" grpId="4" fill="hold">
                                  <p:stCondLst>
                                    <p:cond delay="30"/>
                                  </p:stCondLst>
                                  <p:iterate type="el" backwards="0">
                                    <p:tmAbs val="0"/>
                                  </p:iterate>
                                  <p:childTnLst>
                                    <p:set>
                                      <p:cBhvr>
                                        <p:cTn id="16" fill="hold"/>
                                        <p:tgtEl>
                                          <p:spTgt spid="417"/>
                                        </p:tgtEl>
                                        <p:attrNameLst>
                                          <p:attrName>style.visibility</p:attrName>
                                        </p:attrNameLst>
                                      </p:cBhvr>
                                      <p:to>
                                        <p:strVal val="visible"/>
                                      </p:to>
                                    </p:set>
                                    <p:animEffect filter="wipe(down)" transition="in">
                                      <p:cBhvr>
                                        <p:cTn id="17" dur="100"/>
                                        <p:tgtEl>
                                          <p:spTgt spid="417"/>
                                        </p:tgtEl>
                                      </p:cBhvr>
                                    </p:animEffect>
                                  </p:childTnLst>
                                </p:cTn>
                              </p:par>
                            </p:childTnLst>
                          </p:cTn>
                        </p:par>
                        <p:par>
                          <p:cTn id="18" fill="hold">
                            <p:stCondLst>
                              <p:cond delay="230"/>
                            </p:stCondLst>
                            <p:childTnLst>
                              <p:par>
                                <p:cTn id="19" presetClass="entr" nodeType="afterEffect" presetSubtype="4" presetID="22" grpId="5" fill="hold">
                                  <p:stCondLst>
                                    <p:cond delay="70"/>
                                  </p:stCondLst>
                                  <p:iterate type="el" backwards="0">
                                    <p:tmAbs val="0"/>
                                  </p:iterate>
                                  <p:childTnLst>
                                    <p:set>
                                      <p:cBhvr>
                                        <p:cTn id="20" fill="hold"/>
                                        <p:tgtEl>
                                          <p:spTgt spid="416"/>
                                        </p:tgtEl>
                                        <p:attrNameLst>
                                          <p:attrName>style.visibility</p:attrName>
                                        </p:attrNameLst>
                                      </p:cBhvr>
                                      <p:to>
                                        <p:strVal val="visible"/>
                                      </p:to>
                                    </p:set>
                                    <p:animEffect filter="wipe(down)" transition="in">
                                      <p:cBhvr>
                                        <p:cTn id="21" dur="100"/>
                                        <p:tgtEl>
                                          <p:spTgt spid="416"/>
                                        </p:tgtEl>
                                      </p:cBhvr>
                                    </p:animEffec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415"/>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7" fill="hold">
                                  <p:stCondLst>
                                    <p:cond delay="0"/>
                                  </p:stCondLst>
                                  <p:iterate type="el" backwards="0">
                                    <p:tmAbs val="0"/>
                                  </p:iterate>
                                  <p:childTnLst>
                                    <p:set>
                                      <p:cBhvr>
                                        <p:cTn id="28" fill="hold"/>
                                        <p:tgtEl>
                                          <p:spTgt spid="414"/>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8" presetID="22" grpId="8" fill="hold">
                                  <p:stCondLst>
                                    <p:cond delay="0"/>
                                  </p:stCondLst>
                                  <p:iterate type="el" backwards="0">
                                    <p:tmAbs val="0"/>
                                  </p:iterate>
                                  <p:childTnLst>
                                    <p:set>
                                      <p:cBhvr>
                                        <p:cTn id="31" fill="hold"/>
                                        <p:tgtEl>
                                          <p:spTgt spid="419"/>
                                        </p:tgtEl>
                                        <p:attrNameLst>
                                          <p:attrName>style.visibility</p:attrName>
                                        </p:attrNameLst>
                                      </p:cBhvr>
                                      <p:to>
                                        <p:strVal val="visible"/>
                                      </p:to>
                                    </p:set>
                                    <p:animEffect filter="wipe(left)" transition="in">
                                      <p:cBhvr>
                                        <p:cTn id="32" dur="100"/>
                                        <p:tgtEl>
                                          <p:spTgt spid="419"/>
                                        </p:tgtEl>
                                      </p:cBhvr>
                                    </p:animEffect>
                                  </p:childTnLst>
                                </p:cTn>
                              </p:par>
                            </p:childTnLst>
                          </p:cTn>
                        </p:par>
                        <p:par>
                          <p:cTn id="33" fill="hold">
                            <p:stCondLst>
                              <p:cond delay="100"/>
                            </p:stCondLst>
                            <p:childTnLst>
                              <p:par>
                                <p:cTn id="34" presetClass="entr" nodeType="afterEffect" presetSubtype="8" presetID="22" grpId="9" fill="hold">
                                  <p:stCondLst>
                                    <p:cond delay="50"/>
                                  </p:stCondLst>
                                  <p:iterate type="el" backwards="0">
                                    <p:tmAbs val="0"/>
                                  </p:iterate>
                                  <p:childTnLst>
                                    <p:set>
                                      <p:cBhvr>
                                        <p:cTn id="35" fill="hold"/>
                                        <p:tgtEl>
                                          <p:spTgt spid="420"/>
                                        </p:tgtEl>
                                        <p:attrNameLst>
                                          <p:attrName>style.visibility</p:attrName>
                                        </p:attrNameLst>
                                      </p:cBhvr>
                                      <p:to>
                                        <p:strVal val="visible"/>
                                      </p:to>
                                    </p:set>
                                    <p:animEffect filter="wipe(left)" transition="in">
                                      <p:cBhvr>
                                        <p:cTn id="36" dur="100"/>
                                        <p:tgtEl>
                                          <p:spTgt spid="420"/>
                                        </p:tgtEl>
                                      </p:cBhvr>
                                    </p:animEffec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8" presetID="22" grpId="10" fill="hold">
                                  <p:stCondLst>
                                    <p:cond delay="0"/>
                                  </p:stCondLst>
                                  <p:iterate type="el" backwards="0">
                                    <p:tmAbs val="0"/>
                                  </p:iterate>
                                  <p:childTnLst>
                                    <p:set>
                                      <p:cBhvr>
                                        <p:cTn id="40" fill="hold"/>
                                        <p:tgtEl>
                                          <p:spTgt spid="452"/>
                                        </p:tgtEl>
                                        <p:attrNameLst>
                                          <p:attrName>style.visibility</p:attrName>
                                        </p:attrNameLst>
                                      </p:cBhvr>
                                      <p:to>
                                        <p:strVal val="visible"/>
                                      </p:to>
                                    </p:set>
                                    <p:animEffect filter="wipe(left)" transition="in">
                                      <p:cBhvr>
                                        <p:cTn id="41" dur="100"/>
                                        <p:tgtEl>
                                          <p:spTgt spid="452"/>
                                        </p:tgtEl>
                                      </p:cBhvr>
                                    </p:animEffect>
                                  </p:childTnLst>
                                </p:cTn>
                              </p:par>
                            </p:childTnLst>
                          </p:cTn>
                        </p:par>
                        <p:par>
                          <p:cTn id="42" fill="hold">
                            <p:stCondLst>
                              <p:cond delay="100"/>
                            </p:stCondLst>
                            <p:childTnLst>
                              <p:par>
                                <p:cTn id="43" presetClass="entr" nodeType="afterEffect" presetSubtype="8" presetID="22" grpId="11" fill="hold">
                                  <p:stCondLst>
                                    <p:cond delay="0"/>
                                  </p:stCondLst>
                                  <p:iterate type="el" backwards="0">
                                    <p:tmAbs val="0"/>
                                  </p:iterate>
                                  <p:childTnLst>
                                    <p:set>
                                      <p:cBhvr>
                                        <p:cTn id="44" fill="hold"/>
                                        <p:tgtEl>
                                          <p:spTgt spid="453"/>
                                        </p:tgtEl>
                                        <p:attrNameLst>
                                          <p:attrName>style.visibility</p:attrName>
                                        </p:attrNameLst>
                                      </p:cBhvr>
                                      <p:to>
                                        <p:strVal val="visible"/>
                                      </p:to>
                                    </p:set>
                                    <p:animEffect filter="wipe(left)" transition="in">
                                      <p:cBhvr>
                                        <p:cTn id="45" dur="100"/>
                                        <p:tgtEl>
                                          <p:spTgt spid="453"/>
                                        </p:tgtEl>
                                      </p:cBhvr>
                                    </p:animEffec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2" fill="hold">
                                  <p:stCondLst>
                                    <p:cond delay="0"/>
                                  </p:stCondLst>
                                  <p:iterate type="el" backwards="0">
                                    <p:tmAbs val="0"/>
                                  </p:iterate>
                                  <p:childTnLst>
                                    <p:set>
                                      <p:cBhvr>
                                        <p:cTn id="49" fill="hold"/>
                                        <p:tgtEl>
                                          <p:spTgt spid="437"/>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3" fill="hold">
                                  <p:stCondLst>
                                    <p:cond delay="0"/>
                                  </p:stCondLst>
                                  <p:iterate type="el" backwards="0">
                                    <p:tmAbs val="0"/>
                                  </p:iterate>
                                  <p:childTnLst>
                                    <p:set>
                                      <p:cBhvr>
                                        <p:cTn id="52" fill="hold"/>
                                        <p:tgtEl>
                                          <p:spTgt spid="4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32" presetID="23" grpId="14" fill="hold">
                                  <p:stCondLst>
                                    <p:cond delay="0"/>
                                  </p:stCondLst>
                                  <p:iterate type="el" backwards="0">
                                    <p:tmAbs val="0"/>
                                  </p:iterate>
                                  <p:childTnLst>
                                    <p:set>
                                      <p:cBhvr>
                                        <p:cTn id="56" fill="hold"/>
                                        <p:tgtEl>
                                          <p:spTgt spid="409"/>
                                        </p:tgtEl>
                                        <p:attrNameLst>
                                          <p:attrName>style.visibility</p:attrName>
                                        </p:attrNameLst>
                                      </p:cBhvr>
                                      <p:to>
                                        <p:strVal val="visible"/>
                                      </p:to>
                                    </p:set>
                                    <p:anim calcmode="lin" valueType="num">
                                      <p:cBhvr>
                                        <p:cTn id="57" dur="200" fill="hold"/>
                                        <p:tgtEl>
                                          <p:spTgt spid="409"/>
                                        </p:tgtEl>
                                        <p:attrNameLst>
                                          <p:attrName>ppt_w</p:attrName>
                                        </p:attrNameLst>
                                      </p:cBhvr>
                                      <p:tavLst>
                                        <p:tav tm="0">
                                          <p:val>
                                            <p:strVal val="4*#ppt_w"/>
                                          </p:val>
                                        </p:tav>
                                        <p:tav tm="100000">
                                          <p:val>
                                            <p:strVal val="#ppt_w"/>
                                          </p:val>
                                        </p:tav>
                                      </p:tavLst>
                                    </p:anim>
                                    <p:anim calcmode="lin" valueType="num">
                                      <p:cBhvr>
                                        <p:cTn id="58" dur="200" fill="hold"/>
                                        <p:tgtEl>
                                          <p:spTgt spid="409"/>
                                        </p:tgtEl>
                                        <p:attrNameLst>
                                          <p:attrName>ppt_h</p:attrName>
                                        </p:attrNameLst>
                                      </p:cBhvr>
                                      <p:tavLst>
                                        <p:tav tm="0">
                                          <p:val>
                                            <p:strVal val="4*#ppt_h"/>
                                          </p:val>
                                        </p:tav>
                                        <p:tav tm="100000">
                                          <p:val>
                                            <p:strVal val="#ppt_h"/>
                                          </p:val>
                                        </p:tav>
                                      </p:tavLst>
                                    </p:anim>
                                  </p:childTnLst>
                                </p:cTn>
                              </p:par>
                            </p:childTnLst>
                          </p:cTn>
                        </p:par>
                        <p:par>
                          <p:cTn id="59" fill="hold">
                            <p:stCondLst>
                              <p:cond delay="200"/>
                            </p:stCondLst>
                            <p:childTnLst>
                              <p:par>
                                <p:cTn id="60" presetClass="entr" nodeType="afterEffect" presetSubtype="32" presetID="23" grpId="15" fill="hold">
                                  <p:stCondLst>
                                    <p:cond delay="0"/>
                                  </p:stCondLst>
                                  <p:iterate type="el" backwards="0">
                                    <p:tmAbs val="0"/>
                                  </p:iterate>
                                  <p:childTnLst>
                                    <p:set>
                                      <p:cBhvr>
                                        <p:cTn id="61" fill="hold"/>
                                        <p:tgtEl>
                                          <p:spTgt spid="426"/>
                                        </p:tgtEl>
                                        <p:attrNameLst>
                                          <p:attrName>style.visibility</p:attrName>
                                        </p:attrNameLst>
                                      </p:cBhvr>
                                      <p:to>
                                        <p:strVal val="visible"/>
                                      </p:to>
                                    </p:set>
                                    <p:anim calcmode="lin" valueType="num">
                                      <p:cBhvr>
                                        <p:cTn id="62" dur="200" fill="hold"/>
                                        <p:tgtEl>
                                          <p:spTgt spid="426"/>
                                        </p:tgtEl>
                                        <p:attrNameLst>
                                          <p:attrName>ppt_w</p:attrName>
                                        </p:attrNameLst>
                                      </p:cBhvr>
                                      <p:tavLst>
                                        <p:tav tm="0">
                                          <p:val>
                                            <p:strVal val="4*#ppt_w"/>
                                          </p:val>
                                        </p:tav>
                                        <p:tav tm="100000">
                                          <p:val>
                                            <p:strVal val="#ppt_w"/>
                                          </p:val>
                                        </p:tav>
                                      </p:tavLst>
                                    </p:anim>
                                    <p:anim calcmode="lin" valueType="num">
                                      <p:cBhvr>
                                        <p:cTn id="63" dur="200" fill="hold"/>
                                        <p:tgtEl>
                                          <p:spTgt spid="426"/>
                                        </p:tgtEl>
                                        <p:attrNameLst>
                                          <p:attrName>ppt_h</p:attrName>
                                        </p:attrNameLst>
                                      </p:cBhvr>
                                      <p:tavLst>
                                        <p:tav tm="0">
                                          <p:val>
                                            <p:strVal val="4*#ppt_h"/>
                                          </p:val>
                                        </p:tav>
                                        <p:tav tm="100000">
                                          <p:val>
                                            <p:strVal val="#ppt_h"/>
                                          </p:val>
                                        </p:tav>
                                      </p:tavLst>
                                    </p:anim>
                                  </p:childTnLst>
                                </p:cTn>
                              </p:par>
                            </p:childTnLst>
                          </p:cTn>
                        </p:par>
                        <p:par>
                          <p:cTn id="64" fill="hold">
                            <p:stCondLst>
                              <p:cond delay="400"/>
                            </p:stCondLst>
                            <p:childTnLst>
                              <p:par>
                                <p:cTn id="65" presetClass="entr" nodeType="afterEffect" presetSubtype="32" presetID="23" grpId="16" fill="hold">
                                  <p:stCondLst>
                                    <p:cond delay="0"/>
                                  </p:stCondLst>
                                  <p:iterate type="el" backwards="0">
                                    <p:tmAbs val="0"/>
                                  </p:iterate>
                                  <p:childTnLst>
                                    <p:set>
                                      <p:cBhvr>
                                        <p:cTn id="66" fill="hold"/>
                                        <p:tgtEl>
                                          <p:spTgt spid="410"/>
                                        </p:tgtEl>
                                        <p:attrNameLst>
                                          <p:attrName>style.visibility</p:attrName>
                                        </p:attrNameLst>
                                      </p:cBhvr>
                                      <p:to>
                                        <p:strVal val="visible"/>
                                      </p:to>
                                    </p:set>
                                    <p:anim calcmode="lin" valueType="num">
                                      <p:cBhvr>
                                        <p:cTn id="67" dur="200" fill="hold"/>
                                        <p:tgtEl>
                                          <p:spTgt spid="410"/>
                                        </p:tgtEl>
                                        <p:attrNameLst>
                                          <p:attrName>ppt_w</p:attrName>
                                        </p:attrNameLst>
                                      </p:cBhvr>
                                      <p:tavLst>
                                        <p:tav tm="0">
                                          <p:val>
                                            <p:strVal val="4*#ppt_w"/>
                                          </p:val>
                                        </p:tav>
                                        <p:tav tm="100000">
                                          <p:val>
                                            <p:strVal val="#ppt_w"/>
                                          </p:val>
                                        </p:tav>
                                      </p:tavLst>
                                    </p:anim>
                                    <p:anim calcmode="lin" valueType="num">
                                      <p:cBhvr>
                                        <p:cTn id="68" dur="200" fill="hold"/>
                                        <p:tgtEl>
                                          <p:spTgt spid="410"/>
                                        </p:tgtEl>
                                        <p:attrNameLst>
                                          <p:attrName>ppt_h</p:attrName>
                                        </p:attrNameLst>
                                      </p:cBhvr>
                                      <p:tavLst>
                                        <p:tav tm="0">
                                          <p:val>
                                            <p:strVal val="4*#ppt_h"/>
                                          </p:val>
                                        </p:tav>
                                        <p:tav tm="100000">
                                          <p:val>
                                            <p:strVal val="#ppt_h"/>
                                          </p:val>
                                        </p:tav>
                                      </p:tavLst>
                                    </p:anim>
                                  </p:childTnLst>
                                </p:cTn>
                              </p:par>
                            </p:childTnLst>
                          </p:cTn>
                        </p:par>
                        <p:par>
                          <p:cTn id="69" fill="hold">
                            <p:stCondLst>
                              <p:cond delay="600"/>
                            </p:stCondLst>
                            <p:childTnLst>
                              <p:par>
                                <p:cTn id="70" presetClass="entr" nodeType="afterEffect" presetSubtype="32" presetID="23" grpId="17" fill="hold">
                                  <p:stCondLst>
                                    <p:cond delay="0"/>
                                  </p:stCondLst>
                                  <p:iterate type="el" backwards="0">
                                    <p:tmAbs val="0"/>
                                  </p:iterate>
                                  <p:childTnLst>
                                    <p:set>
                                      <p:cBhvr>
                                        <p:cTn id="71" fill="hold"/>
                                        <p:tgtEl>
                                          <p:spTgt spid="411"/>
                                        </p:tgtEl>
                                        <p:attrNameLst>
                                          <p:attrName>style.visibility</p:attrName>
                                        </p:attrNameLst>
                                      </p:cBhvr>
                                      <p:to>
                                        <p:strVal val="visible"/>
                                      </p:to>
                                    </p:set>
                                    <p:anim calcmode="lin" valueType="num">
                                      <p:cBhvr>
                                        <p:cTn id="72" dur="200" fill="hold"/>
                                        <p:tgtEl>
                                          <p:spTgt spid="411"/>
                                        </p:tgtEl>
                                        <p:attrNameLst>
                                          <p:attrName>ppt_w</p:attrName>
                                        </p:attrNameLst>
                                      </p:cBhvr>
                                      <p:tavLst>
                                        <p:tav tm="0">
                                          <p:val>
                                            <p:strVal val="4*#ppt_w"/>
                                          </p:val>
                                        </p:tav>
                                        <p:tav tm="100000">
                                          <p:val>
                                            <p:strVal val="#ppt_w"/>
                                          </p:val>
                                        </p:tav>
                                      </p:tavLst>
                                    </p:anim>
                                    <p:anim calcmode="lin" valueType="num">
                                      <p:cBhvr>
                                        <p:cTn id="73" dur="200" fill="hold"/>
                                        <p:tgtEl>
                                          <p:spTgt spid="411"/>
                                        </p:tgtEl>
                                        <p:attrNameLst>
                                          <p:attrName>ppt_h</p:attrName>
                                        </p:attrNameLst>
                                      </p:cBhvr>
                                      <p:tavLst>
                                        <p:tav tm="0">
                                          <p:val>
                                            <p:strVal val="4*#ppt_h"/>
                                          </p:val>
                                        </p:tav>
                                        <p:tav tm="100000">
                                          <p:val>
                                            <p:strVal val="#ppt_h"/>
                                          </p:val>
                                        </p:tav>
                                      </p:tavLst>
                                    </p:anim>
                                  </p:childTnLst>
                                </p:cTn>
                              </p:par>
                            </p:childTnLst>
                          </p:cTn>
                        </p:par>
                        <p:par>
                          <p:cTn id="74" fill="hold">
                            <p:stCondLst>
                              <p:cond delay="800"/>
                            </p:stCondLst>
                            <p:childTnLst>
                              <p:par>
                                <p:cTn id="75" presetClass="entr" nodeType="afterEffect" presetSubtype="32" presetID="23" grpId="18" fill="hold">
                                  <p:stCondLst>
                                    <p:cond delay="0"/>
                                  </p:stCondLst>
                                  <p:iterate type="el" backwards="0">
                                    <p:tmAbs val="0"/>
                                  </p:iterate>
                                  <p:childTnLst>
                                    <p:set>
                                      <p:cBhvr>
                                        <p:cTn id="76" fill="hold"/>
                                        <p:tgtEl>
                                          <p:spTgt spid="422"/>
                                        </p:tgtEl>
                                        <p:attrNameLst>
                                          <p:attrName>style.visibility</p:attrName>
                                        </p:attrNameLst>
                                      </p:cBhvr>
                                      <p:to>
                                        <p:strVal val="visible"/>
                                      </p:to>
                                    </p:set>
                                    <p:anim calcmode="lin" valueType="num">
                                      <p:cBhvr>
                                        <p:cTn id="77" dur="200" fill="hold"/>
                                        <p:tgtEl>
                                          <p:spTgt spid="422"/>
                                        </p:tgtEl>
                                        <p:attrNameLst>
                                          <p:attrName>ppt_w</p:attrName>
                                        </p:attrNameLst>
                                      </p:cBhvr>
                                      <p:tavLst>
                                        <p:tav tm="0">
                                          <p:val>
                                            <p:strVal val="4*#ppt_w"/>
                                          </p:val>
                                        </p:tav>
                                        <p:tav tm="100000">
                                          <p:val>
                                            <p:strVal val="#ppt_w"/>
                                          </p:val>
                                        </p:tav>
                                      </p:tavLst>
                                    </p:anim>
                                    <p:anim calcmode="lin" valueType="num">
                                      <p:cBhvr>
                                        <p:cTn id="78" dur="200" fill="hold"/>
                                        <p:tgtEl>
                                          <p:spTgt spid="422"/>
                                        </p:tgtEl>
                                        <p:attrNameLst>
                                          <p:attrName>ppt_h</p:attrName>
                                        </p:attrNameLst>
                                      </p:cBhvr>
                                      <p:tavLst>
                                        <p:tav tm="0">
                                          <p:val>
                                            <p:strVal val="4*#ppt_h"/>
                                          </p:val>
                                        </p:tav>
                                        <p:tav tm="100000">
                                          <p:val>
                                            <p:strVal val="#ppt_h"/>
                                          </p:val>
                                        </p:tav>
                                      </p:tavLst>
                                    </p:anim>
                                  </p:childTnLst>
                                </p:cTn>
                              </p:par>
                            </p:childTnLst>
                          </p:cTn>
                        </p:par>
                        <p:par>
                          <p:cTn id="79" fill="hold">
                            <p:stCondLst>
                              <p:cond delay="1000"/>
                            </p:stCondLst>
                            <p:childTnLst>
                              <p:par>
                                <p:cTn id="80" presetClass="entr" nodeType="afterEffect" presetSubtype="32" presetID="23" grpId="19" fill="hold">
                                  <p:stCondLst>
                                    <p:cond delay="0"/>
                                  </p:stCondLst>
                                  <p:iterate type="el" backwards="0">
                                    <p:tmAbs val="0"/>
                                  </p:iterate>
                                  <p:childTnLst>
                                    <p:set>
                                      <p:cBhvr>
                                        <p:cTn id="81" fill="hold"/>
                                        <p:tgtEl>
                                          <p:spTgt spid="429"/>
                                        </p:tgtEl>
                                        <p:attrNameLst>
                                          <p:attrName>style.visibility</p:attrName>
                                        </p:attrNameLst>
                                      </p:cBhvr>
                                      <p:to>
                                        <p:strVal val="visible"/>
                                      </p:to>
                                    </p:set>
                                    <p:anim calcmode="lin" valueType="num">
                                      <p:cBhvr>
                                        <p:cTn id="82" dur="200" fill="hold"/>
                                        <p:tgtEl>
                                          <p:spTgt spid="429"/>
                                        </p:tgtEl>
                                        <p:attrNameLst>
                                          <p:attrName>ppt_w</p:attrName>
                                        </p:attrNameLst>
                                      </p:cBhvr>
                                      <p:tavLst>
                                        <p:tav tm="0">
                                          <p:val>
                                            <p:strVal val="4*#ppt_w"/>
                                          </p:val>
                                        </p:tav>
                                        <p:tav tm="100000">
                                          <p:val>
                                            <p:strVal val="#ppt_w"/>
                                          </p:val>
                                        </p:tav>
                                      </p:tavLst>
                                    </p:anim>
                                    <p:anim calcmode="lin" valueType="num">
                                      <p:cBhvr>
                                        <p:cTn id="83" dur="200" fill="hold"/>
                                        <p:tgtEl>
                                          <p:spTgt spid="429"/>
                                        </p:tgtEl>
                                        <p:attrNameLst>
                                          <p:attrName>ppt_h</p:attrName>
                                        </p:attrNameLst>
                                      </p:cBhvr>
                                      <p:tavLst>
                                        <p:tav tm="0">
                                          <p:val>
                                            <p:strVal val="4*#ppt_h"/>
                                          </p:val>
                                        </p:tav>
                                        <p:tav tm="100000">
                                          <p:val>
                                            <p:strVal val="#ppt_h"/>
                                          </p:val>
                                        </p:tav>
                                      </p:tavLst>
                                    </p:anim>
                                  </p:childTnLst>
                                </p:cTn>
                              </p:par>
                            </p:childTnLst>
                          </p:cTn>
                        </p:par>
                        <p:par>
                          <p:cTn id="84" fill="hold">
                            <p:stCondLst>
                              <p:cond delay="1200"/>
                            </p:stCondLst>
                            <p:childTnLst>
                              <p:par>
                                <p:cTn id="85" presetClass="entr" nodeType="afterEffect" presetSubtype="32" presetID="23" grpId="20" fill="hold">
                                  <p:stCondLst>
                                    <p:cond delay="0"/>
                                  </p:stCondLst>
                                  <p:iterate type="el" backwards="0">
                                    <p:tmAbs val="0"/>
                                  </p:iterate>
                                  <p:childTnLst>
                                    <p:set>
                                      <p:cBhvr>
                                        <p:cTn id="86" fill="hold"/>
                                        <p:tgtEl>
                                          <p:spTgt spid="423"/>
                                        </p:tgtEl>
                                        <p:attrNameLst>
                                          <p:attrName>style.visibility</p:attrName>
                                        </p:attrNameLst>
                                      </p:cBhvr>
                                      <p:to>
                                        <p:strVal val="visible"/>
                                      </p:to>
                                    </p:set>
                                    <p:anim calcmode="lin" valueType="num">
                                      <p:cBhvr>
                                        <p:cTn id="87" dur="200" fill="hold"/>
                                        <p:tgtEl>
                                          <p:spTgt spid="423"/>
                                        </p:tgtEl>
                                        <p:attrNameLst>
                                          <p:attrName>ppt_w</p:attrName>
                                        </p:attrNameLst>
                                      </p:cBhvr>
                                      <p:tavLst>
                                        <p:tav tm="0">
                                          <p:val>
                                            <p:strVal val="4*#ppt_w"/>
                                          </p:val>
                                        </p:tav>
                                        <p:tav tm="100000">
                                          <p:val>
                                            <p:strVal val="#ppt_w"/>
                                          </p:val>
                                        </p:tav>
                                      </p:tavLst>
                                    </p:anim>
                                    <p:anim calcmode="lin" valueType="num">
                                      <p:cBhvr>
                                        <p:cTn id="88" dur="200" fill="hold"/>
                                        <p:tgtEl>
                                          <p:spTgt spid="423"/>
                                        </p:tgtEl>
                                        <p:attrNameLst>
                                          <p:attrName>ppt_h</p:attrName>
                                        </p:attrNameLst>
                                      </p:cBhvr>
                                      <p:tavLst>
                                        <p:tav tm="0">
                                          <p:val>
                                            <p:strVal val="4*#ppt_h"/>
                                          </p:val>
                                        </p:tav>
                                        <p:tav tm="100000">
                                          <p:val>
                                            <p:strVal val="#ppt_h"/>
                                          </p:val>
                                        </p:tav>
                                      </p:tavLst>
                                    </p:anim>
                                  </p:childTnLst>
                                </p:cTn>
                              </p:par>
                            </p:childTnLst>
                          </p:cTn>
                        </p:par>
                        <p:par>
                          <p:cTn id="89" fill="hold">
                            <p:stCondLst>
                              <p:cond delay="1400"/>
                            </p:stCondLst>
                            <p:childTnLst>
                              <p:par>
                                <p:cTn id="90" presetClass="entr" nodeType="afterEffect" presetSubtype="32" presetID="23" grpId="21" fill="hold">
                                  <p:stCondLst>
                                    <p:cond delay="0"/>
                                  </p:stCondLst>
                                  <p:iterate type="el" backwards="0">
                                    <p:tmAbs val="0"/>
                                  </p:iterate>
                                  <p:childTnLst>
                                    <p:set>
                                      <p:cBhvr>
                                        <p:cTn id="91" fill="hold"/>
                                        <p:tgtEl>
                                          <p:spTgt spid="425"/>
                                        </p:tgtEl>
                                        <p:attrNameLst>
                                          <p:attrName>style.visibility</p:attrName>
                                        </p:attrNameLst>
                                      </p:cBhvr>
                                      <p:to>
                                        <p:strVal val="visible"/>
                                      </p:to>
                                    </p:set>
                                    <p:anim calcmode="lin" valueType="num">
                                      <p:cBhvr>
                                        <p:cTn id="92" dur="200" fill="hold"/>
                                        <p:tgtEl>
                                          <p:spTgt spid="425"/>
                                        </p:tgtEl>
                                        <p:attrNameLst>
                                          <p:attrName>ppt_w</p:attrName>
                                        </p:attrNameLst>
                                      </p:cBhvr>
                                      <p:tavLst>
                                        <p:tav tm="0">
                                          <p:val>
                                            <p:strVal val="4*#ppt_w"/>
                                          </p:val>
                                        </p:tav>
                                        <p:tav tm="100000">
                                          <p:val>
                                            <p:strVal val="#ppt_w"/>
                                          </p:val>
                                        </p:tav>
                                      </p:tavLst>
                                    </p:anim>
                                    <p:anim calcmode="lin" valueType="num">
                                      <p:cBhvr>
                                        <p:cTn id="93" dur="200" fill="hold"/>
                                        <p:tgtEl>
                                          <p:spTgt spid="425"/>
                                        </p:tgtEl>
                                        <p:attrNameLst>
                                          <p:attrName>ppt_h</p:attrName>
                                        </p:attrNameLst>
                                      </p:cBhvr>
                                      <p:tavLst>
                                        <p:tav tm="0">
                                          <p:val>
                                            <p:strVal val="4*#ppt_h"/>
                                          </p:val>
                                        </p:tav>
                                        <p:tav tm="100000">
                                          <p:val>
                                            <p:strVal val="#ppt_h"/>
                                          </p:val>
                                        </p:tav>
                                      </p:tavLst>
                                    </p:anim>
                                  </p:childTnLst>
                                </p:cTn>
                              </p:par>
                            </p:childTnLst>
                          </p:cTn>
                        </p:par>
                        <p:par>
                          <p:cTn id="94" fill="hold">
                            <p:stCondLst>
                              <p:cond delay="1600"/>
                            </p:stCondLst>
                            <p:childTnLst>
                              <p:par>
                                <p:cTn id="95" presetClass="entr" nodeType="afterEffect" presetSubtype="32" presetID="23" grpId="22" fill="hold">
                                  <p:stCondLst>
                                    <p:cond delay="0"/>
                                  </p:stCondLst>
                                  <p:iterate type="el" backwards="0">
                                    <p:tmAbs val="0"/>
                                  </p:iterate>
                                  <p:childTnLst>
                                    <p:set>
                                      <p:cBhvr>
                                        <p:cTn id="96" fill="hold"/>
                                        <p:tgtEl>
                                          <p:spTgt spid="432"/>
                                        </p:tgtEl>
                                        <p:attrNameLst>
                                          <p:attrName>style.visibility</p:attrName>
                                        </p:attrNameLst>
                                      </p:cBhvr>
                                      <p:to>
                                        <p:strVal val="visible"/>
                                      </p:to>
                                    </p:set>
                                    <p:anim calcmode="lin" valueType="num">
                                      <p:cBhvr>
                                        <p:cTn id="97" dur="200" fill="hold"/>
                                        <p:tgtEl>
                                          <p:spTgt spid="432"/>
                                        </p:tgtEl>
                                        <p:attrNameLst>
                                          <p:attrName>ppt_w</p:attrName>
                                        </p:attrNameLst>
                                      </p:cBhvr>
                                      <p:tavLst>
                                        <p:tav tm="0">
                                          <p:val>
                                            <p:strVal val="4*#ppt_w"/>
                                          </p:val>
                                        </p:tav>
                                        <p:tav tm="100000">
                                          <p:val>
                                            <p:strVal val="#ppt_w"/>
                                          </p:val>
                                        </p:tav>
                                      </p:tavLst>
                                    </p:anim>
                                    <p:anim calcmode="lin" valueType="num">
                                      <p:cBhvr>
                                        <p:cTn id="98" dur="200" fill="hold"/>
                                        <p:tgtEl>
                                          <p:spTgt spid="432"/>
                                        </p:tgtEl>
                                        <p:attrNameLst>
                                          <p:attrName>ppt_h</p:attrName>
                                        </p:attrNameLst>
                                      </p:cBhvr>
                                      <p:tavLst>
                                        <p:tav tm="0">
                                          <p:val>
                                            <p:strVal val="4*#ppt_h"/>
                                          </p:val>
                                        </p:tav>
                                        <p:tav tm="100000">
                                          <p:val>
                                            <p:strVal val="#ppt_h"/>
                                          </p:val>
                                        </p:tav>
                                      </p:tavLst>
                                    </p:anim>
                                  </p:childTnLst>
                                </p:cTn>
                              </p:par>
                            </p:childTnLst>
                          </p:cTn>
                        </p:par>
                        <p:par>
                          <p:cTn id="99" fill="hold">
                            <p:stCondLst>
                              <p:cond delay="1800"/>
                            </p:stCondLst>
                            <p:childTnLst>
                              <p:par>
                                <p:cTn id="100" presetClass="entr" nodeType="afterEffect" presetSubtype="32" presetID="23" grpId="23" fill="hold">
                                  <p:stCondLst>
                                    <p:cond delay="0"/>
                                  </p:stCondLst>
                                  <p:iterate type="el" backwards="0">
                                    <p:tmAbs val="0"/>
                                  </p:iterate>
                                  <p:childTnLst>
                                    <p:set>
                                      <p:cBhvr>
                                        <p:cTn id="101" fill="hold"/>
                                        <p:tgtEl>
                                          <p:spTgt spid="435"/>
                                        </p:tgtEl>
                                        <p:attrNameLst>
                                          <p:attrName>style.visibility</p:attrName>
                                        </p:attrNameLst>
                                      </p:cBhvr>
                                      <p:to>
                                        <p:strVal val="visible"/>
                                      </p:to>
                                    </p:set>
                                    <p:anim calcmode="lin" valueType="num">
                                      <p:cBhvr>
                                        <p:cTn id="102" dur="200" fill="hold"/>
                                        <p:tgtEl>
                                          <p:spTgt spid="435"/>
                                        </p:tgtEl>
                                        <p:attrNameLst>
                                          <p:attrName>ppt_w</p:attrName>
                                        </p:attrNameLst>
                                      </p:cBhvr>
                                      <p:tavLst>
                                        <p:tav tm="0">
                                          <p:val>
                                            <p:strVal val="4*#ppt_w"/>
                                          </p:val>
                                        </p:tav>
                                        <p:tav tm="100000">
                                          <p:val>
                                            <p:strVal val="#ppt_w"/>
                                          </p:val>
                                        </p:tav>
                                      </p:tavLst>
                                    </p:anim>
                                    <p:anim calcmode="lin" valueType="num">
                                      <p:cBhvr>
                                        <p:cTn id="103" dur="200" fill="hold"/>
                                        <p:tgtEl>
                                          <p:spTgt spid="435"/>
                                        </p:tgtEl>
                                        <p:attrNameLst>
                                          <p:attrName>ppt_h</p:attrName>
                                        </p:attrNameLst>
                                      </p:cBhvr>
                                      <p:tavLst>
                                        <p:tav tm="0">
                                          <p:val>
                                            <p:strVal val="4*#ppt_h"/>
                                          </p:val>
                                        </p:tav>
                                        <p:tav tm="100000">
                                          <p:val>
                                            <p:strVal val="#ppt_h"/>
                                          </p:val>
                                        </p:tav>
                                      </p:tavLst>
                                    </p:anim>
                                  </p:childTnLst>
                                </p:cTn>
                              </p:par>
                            </p:childTnLst>
                          </p:cTn>
                        </p:par>
                        <p:par>
                          <p:cTn id="104" fill="hold">
                            <p:stCondLst>
                              <p:cond delay="2000"/>
                            </p:stCondLst>
                            <p:childTnLst>
                              <p:par>
                                <p:cTn id="105" presetClass="entr" nodeType="afterEffect" presetSubtype="32" presetID="23" grpId="24" fill="hold">
                                  <p:stCondLst>
                                    <p:cond delay="0"/>
                                  </p:stCondLst>
                                  <p:iterate type="el" backwards="0">
                                    <p:tmAbs val="0"/>
                                  </p:iterate>
                                  <p:childTnLst>
                                    <p:set>
                                      <p:cBhvr>
                                        <p:cTn id="106" fill="hold"/>
                                        <p:tgtEl>
                                          <p:spTgt spid="424"/>
                                        </p:tgtEl>
                                        <p:attrNameLst>
                                          <p:attrName>style.visibility</p:attrName>
                                        </p:attrNameLst>
                                      </p:cBhvr>
                                      <p:to>
                                        <p:strVal val="visible"/>
                                      </p:to>
                                    </p:set>
                                    <p:anim calcmode="lin" valueType="num">
                                      <p:cBhvr>
                                        <p:cTn id="107" dur="200" fill="hold"/>
                                        <p:tgtEl>
                                          <p:spTgt spid="424"/>
                                        </p:tgtEl>
                                        <p:attrNameLst>
                                          <p:attrName>ppt_w</p:attrName>
                                        </p:attrNameLst>
                                      </p:cBhvr>
                                      <p:tavLst>
                                        <p:tav tm="0">
                                          <p:val>
                                            <p:strVal val="4*#ppt_w"/>
                                          </p:val>
                                        </p:tav>
                                        <p:tav tm="100000">
                                          <p:val>
                                            <p:strVal val="#ppt_w"/>
                                          </p:val>
                                        </p:tav>
                                      </p:tavLst>
                                    </p:anim>
                                    <p:anim calcmode="lin" valueType="num">
                                      <p:cBhvr>
                                        <p:cTn id="108" dur="200" fill="hold"/>
                                        <p:tgtEl>
                                          <p:spTgt spid="424"/>
                                        </p:tgtEl>
                                        <p:attrNameLst>
                                          <p:attrName>ppt_h</p:attrName>
                                        </p:attrNameLst>
                                      </p:cBhvr>
                                      <p:tavLst>
                                        <p:tav tm="0">
                                          <p:val>
                                            <p:strVal val="4*#ppt_h"/>
                                          </p:val>
                                        </p:tav>
                                        <p:tav tm="100000">
                                          <p:val>
                                            <p:strVal val="#ppt_h"/>
                                          </p:val>
                                        </p:tav>
                                      </p:tavLst>
                                    </p:anim>
                                  </p:childTnLst>
                                </p:cTn>
                              </p:par>
                            </p:childTnLst>
                          </p:cTn>
                        </p:par>
                        <p:par>
                          <p:cTn id="109" fill="hold">
                            <p:stCondLst>
                              <p:cond delay="2200"/>
                            </p:stCondLst>
                            <p:childTnLst>
                              <p:par>
                                <p:cTn id="110" presetClass="entr" nodeType="afterEffect" presetSubtype="32" presetID="23" grpId="25" fill="hold">
                                  <p:stCondLst>
                                    <p:cond delay="0"/>
                                  </p:stCondLst>
                                  <p:iterate type="el" backwards="0">
                                    <p:tmAbs val="0"/>
                                  </p:iterate>
                                  <p:childTnLst>
                                    <p:set>
                                      <p:cBhvr>
                                        <p:cTn id="111" fill="hold"/>
                                        <p:tgtEl>
                                          <p:spTgt spid="408"/>
                                        </p:tgtEl>
                                        <p:attrNameLst>
                                          <p:attrName>style.visibility</p:attrName>
                                        </p:attrNameLst>
                                      </p:cBhvr>
                                      <p:to>
                                        <p:strVal val="visible"/>
                                      </p:to>
                                    </p:set>
                                    <p:anim calcmode="lin" valueType="num">
                                      <p:cBhvr>
                                        <p:cTn id="112" dur="200" fill="hold"/>
                                        <p:tgtEl>
                                          <p:spTgt spid="408"/>
                                        </p:tgtEl>
                                        <p:attrNameLst>
                                          <p:attrName>ppt_w</p:attrName>
                                        </p:attrNameLst>
                                      </p:cBhvr>
                                      <p:tavLst>
                                        <p:tav tm="0">
                                          <p:val>
                                            <p:strVal val="4*#ppt_w"/>
                                          </p:val>
                                        </p:tav>
                                        <p:tav tm="100000">
                                          <p:val>
                                            <p:strVal val="#ppt_w"/>
                                          </p:val>
                                        </p:tav>
                                      </p:tavLst>
                                    </p:anim>
                                    <p:anim calcmode="lin" valueType="num">
                                      <p:cBhvr>
                                        <p:cTn id="113" dur="200" fill="hold"/>
                                        <p:tgtEl>
                                          <p:spTgt spid="408"/>
                                        </p:tgtEl>
                                        <p:attrNameLst>
                                          <p:attrName>ppt_h</p:attrName>
                                        </p:attrNameLst>
                                      </p:cBhvr>
                                      <p:tavLst>
                                        <p:tav tm="0">
                                          <p:val>
                                            <p:strVal val="4*#ppt_h"/>
                                          </p:val>
                                        </p:tav>
                                        <p:tav tm="100000">
                                          <p:val>
                                            <p:strVal val="#ppt_h"/>
                                          </p:val>
                                        </p:tav>
                                      </p:tavLst>
                                    </p:anim>
                                  </p:childTnLst>
                                </p:cTn>
                              </p:par>
                            </p:childTnLst>
                          </p:cTn>
                        </p:par>
                        <p:par>
                          <p:cTn id="114" fill="hold">
                            <p:stCondLst>
                              <p:cond delay="2400"/>
                            </p:stCondLst>
                            <p:childTnLst>
                              <p:par>
                                <p:cTn id="115" presetClass="entr" nodeType="afterEffect" presetSubtype="32" presetID="23" grpId="26" fill="hold">
                                  <p:stCondLst>
                                    <p:cond delay="0"/>
                                  </p:stCondLst>
                                  <p:iterate type="el" backwards="0">
                                    <p:tmAbs val="0"/>
                                  </p:iterate>
                                  <p:childTnLst>
                                    <p:set>
                                      <p:cBhvr>
                                        <p:cTn id="116" fill="hold"/>
                                        <p:tgtEl>
                                          <p:spTgt spid="407"/>
                                        </p:tgtEl>
                                        <p:attrNameLst>
                                          <p:attrName>style.visibility</p:attrName>
                                        </p:attrNameLst>
                                      </p:cBhvr>
                                      <p:to>
                                        <p:strVal val="visible"/>
                                      </p:to>
                                    </p:set>
                                    <p:anim calcmode="lin" valueType="num">
                                      <p:cBhvr>
                                        <p:cTn id="117" dur="200" fill="hold"/>
                                        <p:tgtEl>
                                          <p:spTgt spid="407"/>
                                        </p:tgtEl>
                                        <p:attrNameLst>
                                          <p:attrName>ppt_w</p:attrName>
                                        </p:attrNameLst>
                                      </p:cBhvr>
                                      <p:tavLst>
                                        <p:tav tm="0">
                                          <p:val>
                                            <p:strVal val="4*#ppt_w"/>
                                          </p:val>
                                        </p:tav>
                                        <p:tav tm="100000">
                                          <p:val>
                                            <p:strVal val="#ppt_w"/>
                                          </p:val>
                                        </p:tav>
                                      </p:tavLst>
                                    </p:anim>
                                    <p:anim calcmode="lin" valueType="num">
                                      <p:cBhvr>
                                        <p:cTn id="118" dur="200" fill="hold"/>
                                        <p:tgtEl>
                                          <p:spTgt spid="407"/>
                                        </p:tgtEl>
                                        <p:attrNameLst>
                                          <p:attrName>ppt_h</p:attrName>
                                        </p:attrNameLst>
                                      </p:cBhvr>
                                      <p:tavLst>
                                        <p:tav tm="0">
                                          <p:val>
                                            <p:strVal val="4*#ppt_h"/>
                                          </p:val>
                                        </p:tav>
                                        <p:tav tm="100000">
                                          <p:val>
                                            <p:strVal val="#ppt_h"/>
                                          </p:val>
                                        </p:tav>
                                      </p:tavLst>
                                    </p:anim>
                                  </p:childTnLst>
                                </p:cTn>
                              </p:par>
                            </p:childTnLst>
                          </p:cTn>
                        </p:par>
                        <p:par>
                          <p:cTn id="119" fill="hold">
                            <p:stCondLst>
                              <p:cond delay="2600"/>
                            </p:stCondLst>
                            <p:childTnLst>
                              <p:par>
                                <p:cTn id="120" presetClass="entr" nodeType="afterEffect" presetSubtype="32" presetID="23" grpId="27" fill="hold">
                                  <p:stCondLst>
                                    <p:cond delay="0"/>
                                  </p:stCondLst>
                                  <p:iterate type="el" backwards="0">
                                    <p:tmAbs val="0"/>
                                  </p:iterate>
                                  <p:childTnLst>
                                    <p:set>
                                      <p:cBhvr>
                                        <p:cTn id="121" fill="hold"/>
                                        <p:tgtEl>
                                          <p:spTgt spid="421"/>
                                        </p:tgtEl>
                                        <p:attrNameLst>
                                          <p:attrName>style.visibility</p:attrName>
                                        </p:attrNameLst>
                                      </p:cBhvr>
                                      <p:to>
                                        <p:strVal val="visible"/>
                                      </p:to>
                                    </p:set>
                                    <p:anim calcmode="lin" valueType="num">
                                      <p:cBhvr>
                                        <p:cTn id="122" dur="200" fill="hold"/>
                                        <p:tgtEl>
                                          <p:spTgt spid="421"/>
                                        </p:tgtEl>
                                        <p:attrNameLst>
                                          <p:attrName>ppt_w</p:attrName>
                                        </p:attrNameLst>
                                      </p:cBhvr>
                                      <p:tavLst>
                                        <p:tav tm="0">
                                          <p:val>
                                            <p:strVal val="4*#ppt_w"/>
                                          </p:val>
                                        </p:tav>
                                        <p:tav tm="100000">
                                          <p:val>
                                            <p:strVal val="#ppt_w"/>
                                          </p:val>
                                        </p:tav>
                                      </p:tavLst>
                                    </p:anim>
                                    <p:anim calcmode="lin" valueType="num">
                                      <p:cBhvr>
                                        <p:cTn id="123" dur="200" fill="hold"/>
                                        <p:tgtEl>
                                          <p:spTgt spid="421"/>
                                        </p:tgtEl>
                                        <p:attrNameLst>
                                          <p:attrName>ppt_h</p:attrName>
                                        </p:attrNameLst>
                                      </p:cBhvr>
                                      <p:tavLst>
                                        <p:tav tm="0">
                                          <p:val>
                                            <p:strVal val="4*#ppt_h"/>
                                          </p:val>
                                        </p:tav>
                                        <p:tav tm="100000">
                                          <p:val>
                                            <p:strVal val="#ppt_h"/>
                                          </p:val>
                                        </p:tav>
                                      </p:tavLst>
                                    </p:anim>
                                  </p:childTnLst>
                                </p:cTn>
                              </p:par>
                            </p:childTnLst>
                          </p:cTn>
                        </p:par>
                        <p:par>
                          <p:cTn id="124" fill="hold">
                            <p:stCondLst>
                              <p:cond delay="2800"/>
                            </p:stCondLst>
                            <p:childTnLst>
                              <p:par>
                                <p:cTn id="125" presetClass="entr" nodeType="afterEffect" presetSubtype="32" presetID="23" grpId="28" fill="hold">
                                  <p:stCondLst>
                                    <p:cond delay="0"/>
                                  </p:stCondLst>
                                  <p:iterate type="el" backwards="0">
                                    <p:tmAbs val="0"/>
                                  </p:iterate>
                                  <p:childTnLst>
                                    <p:set>
                                      <p:cBhvr>
                                        <p:cTn id="126" fill="hold"/>
                                        <p:tgtEl>
                                          <p:spTgt spid="451"/>
                                        </p:tgtEl>
                                        <p:attrNameLst>
                                          <p:attrName>style.visibility</p:attrName>
                                        </p:attrNameLst>
                                      </p:cBhvr>
                                      <p:to>
                                        <p:strVal val="visible"/>
                                      </p:to>
                                    </p:set>
                                    <p:anim calcmode="lin" valueType="num">
                                      <p:cBhvr>
                                        <p:cTn id="127" dur="200" fill="hold"/>
                                        <p:tgtEl>
                                          <p:spTgt spid="451"/>
                                        </p:tgtEl>
                                        <p:attrNameLst>
                                          <p:attrName>ppt_w</p:attrName>
                                        </p:attrNameLst>
                                      </p:cBhvr>
                                      <p:tavLst>
                                        <p:tav tm="0">
                                          <p:val>
                                            <p:strVal val="4*#ppt_w"/>
                                          </p:val>
                                        </p:tav>
                                        <p:tav tm="100000">
                                          <p:val>
                                            <p:strVal val="#ppt_w"/>
                                          </p:val>
                                        </p:tav>
                                      </p:tavLst>
                                    </p:anim>
                                    <p:anim calcmode="lin" valueType="num">
                                      <p:cBhvr>
                                        <p:cTn id="128" dur="200" fill="hold"/>
                                        <p:tgtEl>
                                          <p:spTgt spid="451"/>
                                        </p:tgtEl>
                                        <p:attrNameLst>
                                          <p:attrName>ppt_h</p:attrName>
                                        </p:attrNameLst>
                                      </p:cBhvr>
                                      <p:tavLst>
                                        <p:tav tm="0">
                                          <p:val>
                                            <p:strVal val="4*#ppt_h"/>
                                          </p:val>
                                        </p:tav>
                                        <p:tav tm="100000">
                                          <p:val>
                                            <p:strVal val="#ppt_h"/>
                                          </p:val>
                                        </p:tav>
                                      </p:tavLst>
                                    </p:anim>
                                  </p:childTnLst>
                                </p:cTn>
                              </p:par>
                            </p:childTnLst>
                          </p:cTn>
                        </p:par>
                        <p:par>
                          <p:cTn id="129" fill="hold">
                            <p:stCondLst>
                              <p:cond delay="3000"/>
                            </p:stCondLst>
                            <p:childTnLst>
                              <p:par>
                                <p:cTn id="130" presetClass="entr" nodeType="afterEffect" presetSubtype="32" presetID="23" grpId="29" fill="hold">
                                  <p:stCondLst>
                                    <p:cond delay="0"/>
                                  </p:stCondLst>
                                  <p:iterate type="el" backwards="0">
                                    <p:tmAbs val="0"/>
                                  </p:iterate>
                                  <p:childTnLst>
                                    <p:set>
                                      <p:cBhvr>
                                        <p:cTn id="131" fill="hold"/>
                                        <p:tgtEl>
                                          <p:spTgt spid="450"/>
                                        </p:tgtEl>
                                        <p:attrNameLst>
                                          <p:attrName>style.visibility</p:attrName>
                                        </p:attrNameLst>
                                      </p:cBhvr>
                                      <p:to>
                                        <p:strVal val="visible"/>
                                      </p:to>
                                    </p:set>
                                    <p:anim calcmode="lin" valueType="num">
                                      <p:cBhvr>
                                        <p:cTn id="132" dur="200" fill="hold"/>
                                        <p:tgtEl>
                                          <p:spTgt spid="450"/>
                                        </p:tgtEl>
                                        <p:attrNameLst>
                                          <p:attrName>ppt_w</p:attrName>
                                        </p:attrNameLst>
                                      </p:cBhvr>
                                      <p:tavLst>
                                        <p:tav tm="0">
                                          <p:val>
                                            <p:strVal val="4*#ppt_w"/>
                                          </p:val>
                                        </p:tav>
                                        <p:tav tm="100000">
                                          <p:val>
                                            <p:strVal val="#ppt_w"/>
                                          </p:val>
                                        </p:tav>
                                      </p:tavLst>
                                    </p:anim>
                                    <p:anim calcmode="lin" valueType="num">
                                      <p:cBhvr>
                                        <p:cTn id="133" dur="200" fill="hold"/>
                                        <p:tgtEl>
                                          <p:spTgt spid="450"/>
                                        </p:tgtEl>
                                        <p:attrNameLst>
                                          <p:attrName>ppt_h</p:attrName>
                                        </p:attrNameLst>
                                      </p:cBhvr>
                                      <p:tavLst>
                                        <p:tav tm="0">
                                          <p:val>
                                            <p:strVal val="4*#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Class="entr" nodeType="clickEffect" presetSubtype="0" presetID="1" grpId="30" fill="hold">
                                  <p:stCondLst>
                                    <p:cond delay="0"/>
                                  </p:stCondLst>
                                  <p:iterate type="el" backwards="0">
                                    <p:tmAbs val="0"/>
                                  </p:iterate>
                                  <p:childTnLst>
                                    <p:set>
                                      <p:cBhvr>
                                        <p:cTn id="137" fill="hold"/>
                                        <p:tgtEl>
                                          <p:spTgt spid="449"/>
                                        </p:tgtEl>
                                        <p:attrNameLst>
                                          <p:attrName>style.visibility</p:attrName>
                                        </p:attrNameLst>
                                      </p:cBhvr>
                                      <p:to>
                                        <p:strVal val="visible"/>
                                      </p:to>
                                    </p:set>
                                  </p:childTnLst>
                                </p:cTn>
                              </p:par>
                            </p:childTnLst>
                          </p:cTn>
                        </p:par>
                        <p:par>
                          <p:cTn id="138" fill="hold">
                            <p:stCondLst>
                              <p:cond delay="0"/>
                            </p:stCondLst>
                            <p:childTnLst>
                              <p:par>
                                <p:cTn id="139" presetClass="entr" nodeType="afterEffect" presetSubtype="0" presetID="1" grpId="31" fill="hold">
                                  <p:stCondLst>
                                    <p:cond delay="0"/>
                                  </p:stCondLst>
                                  <p:iterate type="el" backwards="0">
                                    <p:tmAbs val="0"/>
                                  </p:iterate>
                                  <p:childTnLst>
                                    <p:set>
                                      <p:cBhvr>
                                        <p:cTn id="140" fill="hold"/>
                                        <p:tgtEl>
                                          <p:spTgt spid="440"/>
                                        </p:tgtEl>
                                        <p:attrNameLst>
                                          <p:attrName>style.visibility</p:attrName>
                                        </p:attrNameLst>
                                      </p:cBhvr>
                                      <p:to>
                                        <p:strVal val="visible"/>
                                      </p:to>
                                    </p:set>
                                  </p:childTnLst>
                                </p:cTn>
                              </p:par>
                            </p:childTnLst>
                          </p:cTn>
                        </p:par>
                        <p:par>
                          <p:cTn id="141" fill="hold">
                            <p:stCondLst>
                              <p:cond delay="0"/>
                            </p:stCondLst>
                            <p:childTnLst>
                              <p:par>
                                <p:cTn id="142" presetClass="entr" nodeType="afterEffect" presetSubtype="8" presetID="22" grpId="32" fill="hold">
                                  <p:stCondLst>
                                    <p:cond delay="0"/>
                                  </p:stCondLst>
                                  <p:iterate type="el" backwards="0">
                                    <p:tmAbs val="0"/>
                                  </p:iterate>
                                  <p:childTnLst>
                                    <p:set>
                                      <p:cBhvr>
                                        <p:cTn id="143" fill="hold"/>
                                        <p:tgtEl>
                                          <p:spTgt spid="454"/>
                                        </p:tgtEl>
                                        <p:attrNameLst>
                                          <p:attrName>style.visibility</p:attrName>
                                        </p:attrNameLst>
                                      </p:cBhvr>
                                      <p:to>
                                        <p:strVal val="visible"/>
                                      </p:to>
                                    </p:set>
                                    <p:animEffect filter="wipe(left)" transition="in">
                                      <p:cBhvr>
                                        <p:cTn id="144" dur="100"/>
                                        <p:tgtEl>
                                          <p:spTgt spid="454"/>
                                        </p:tgtEl>
                                      </p:cBhvr>
                                    </p:animEffect>
                                  </p:childTnLst>
                                </p:cTn>
                              </p:par>
                            </p:childTnLst>
                          </p:cTn>
                        </p:par>
                        <p:par>
                          <p:cTn id="145" fill="hold">
                            <p:stCondLst>
                              <p:cond delay="100"/>
                            </p:stCondLst>
                            <p:childTnLst>
                              <p:par>
                                <p:cTn id="146" presetClass="entr" nodeType="afterEffect" presetSubtype="0" presetID="1" grpId="33" fill="hold">
                                  <p:stCondLst>
                                    <p:cond delay="0"/>
                                  </p:stCondLst>
                                  <p:iterate type="el" backwards="0">
                                    <p:tmAbs val="0"/>
                                  </p:iterate>
                                  <p:childTnLst>
                                    <p:set>
                                      <p:cBhvr>
                                        <p:cTn id="147" fill="hold"/>
                                        <p:tgtEl>
                                          <p:spTgt spid="406"/>
                                        </p:tgtEl>
                                        <p:attrNameLst>
                                          <p:attrName>style.visibility</p:attrName>
                                        </p:attrNameLst>
                                      </p:cBhvr>
                                      <p:to>
                                        <p:strVal val="visible"/>
                                      </p:to>
                                    </p:set>
                                  </p:childTnLst>
                                </p:cTn>
                              </p:par>
                            </p:childTnLst>
                          </p:cTn>
                        </p:par>
                        <p:par>
                          <p:cTn id="148" fill="hold">
                            <p:stCondLst>
                              <p:cond delay="100"/>
                            </p:stCondLst>
                            <p:childTnLst>
                              <p:par>
                                <p:cTn id="149" presetClass="entr" nodeType="afterEffect" presetSubtype="2" presetID="22" grpId="34" fill="hold">
                                  <p:stCondLst>
                                    <p:cond delay="50"/>
                                  </p:stCondLst>
                                  <p:iterate type="el" backwards="0">
                                    <p:tmAbs val="0"/>
                                  </p:iterate>
                                  <p:childTnLst>
                                    <p:set>
                                      <p:cBhvr>
                                        <p:cTn id="150" fill="hold"/>
                                        <p:tgtEl>
                                          <p:spTgt spid="438"/>
                                        </p:tgtEl>
                                        <p:attrNameLst>
                                          <p:attrName>style.visibility</p:attrName>
                                        </p:attrNameLst>
                                      </p:cBhvr>
                                      <p:to>
                                        <p:strVal val="visible"/>
                                      </p:to>
                                    </p:set>
                                    <p:animEffect filter="wipe(right)" transition="in">
                                      <p:cBhvr>
                                        <p:cTn id="151" dur="100"/>
                                        <p:tgtEl>
                                          <p:spTgt spid="438"/>
                                        </p:tgtEl>
                                      </p:cBhvr>
                                    </p:animEffect>
                                  </p:childTnLst>
                                </p:cTn>
                              </p:par>
                            </p:childTnLst>
                          </p:cTn>
                        </p:par>
                        <p:par>
                          <p:cTn id="152" fill="hold">
                            <p:stCondLst>
                              <p:cond delay="250"/>
                            </p:stCondLst>
                            <p:childTnLst>
                              <p:par>
                                <p:cTn id="153" presetClass="entr" nodeType="afterEffect" presetSubtype="0" presetID="1" grpId="35" fill="hold">
                                  <p:stCondLst>
                                    <p:cond delay="50"/>
                                  </p:stCondLst>
                                  <p:iterate type="el" backwards="0">
                                    <p:tmAbs val="0"/>
                                  </p:iterate>
                                  <p:childTnLst>
                                    <p:set>
                                      <p:cBhvr>
                                        <p:cTn id="154" fill="hold"/>
                                        <p:tgtEl>
                                          <p:spTgt spid="439"/>
                                        </p:tgtEl>
                                        <p:attrNameLst>
                                          <p:attrName>style.visibility</p:attrName>
                                        </p:attrNameLst>
                                      </p:cBhvr>
                                      <p:to>
                                        <p:strVal val="visible"/>
                                      </p:to>
                                    </p:set>
                                  </p:childTnLst>
                                </p:cTn>
                              </p:par>
                            </p:childTnLst>
                          </p:cTn>
                        </p:par>
                        <p:par>
                          <p:cTn id="155" fill="hold">
                            <p:stCondLst>
                              <p:cond delay="300"/>
                            </p:stCondLst>
                            <p:childTnLst>
                              <p:par>
                                <p:cTn id="156" presetClass="entr" nodeType="afterEffect" presetSubtype="0" presetID="1" grpId="36" fill="hold">
                                  <p:stCondLst>
                                    <p:cond delay="0"/>
                                  </p:stCondLst>
                                  <p:iterate type="el" backwards="0">
                                    <p:tmAbs val="0"/>
                                  </p:iterate>
                                  <p:childTnLst>
                                    <p:set>
                                      <p:cBhvr>
                                        <p:cTn id="157" fill="hold"/>
                                        <p:tgtEl>
                                          <p:spTgt spid="443"/>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Class="entr" nodeType="clickEffect" presetSubtype="32" presetID="23" grpId="37" fill="hold">
                                  <p:stCondLst>
                                    <p:cond delay="0"/>
                                  </p:stCondLst>
                                  <p:iterate type="el" backwards="0">
                                    <p:tmAbs val="0"/>
                                  </p:iterate>
                                  <p:childTnLst>
                                    <p:set>
                                      <p:cBhvr>
                                        <p:cTn id="161" fill="hold"/>
                                        <p:tgtEl>
                                          <p:spTgt spid="445"/>
                                        </p:tgtEl>
                                        <p:attrNameLst>
                                          <p:attrName>style.visibility</p:attrName>
                                        </p:attrNameLst>
                                      </p:cBhvr>
                                      <p:to>
                                        <p:strVal val="visible"/>
                                      </p:to>
                                    </p:set>
                                    <p:anim calcmode="lin" valueType="num">
                                      <p:cBhvr>
                                        <p:cTn id="162" dur="200" fill="hold"/>
                                        <p:tgtEl>
                                          <p:spTgt spid="445"/>
                                        </p:tgtEl>
                                        <p:attrNameLst>
                                          <p:attrName>ppt_w</p:attrName>
                                        </p:attrNameLst>
                                      </p:cBhvr>
                                      <p:tavLst>
                                        <p:tav tm="0">
                                          <p:val>
                                            <p:strVal val="4*#ppt_w"/>
                                          </p:val>
                                        </p:tav>
                                        <p:tav tm="100000">
                                          <p:val>
                                            <p:strVal val="#ppt_w"/>
                                          </p:val>
                                        </p:tav>
                                      </p:tavLst>
                                    </p:anim>
                                    <p:anim calcmode="lin" valueType="num">
                                      <p:cBhvr>
                                        <p:cTn id="163" dur="200" fill="hold"/>
                                        <p:tgtEl>
                                          <p:spTgt spid="445"/>
                                        </p:tgtEl>
                                        <p:attrNameLst>
                                          <p:attrName>ppt_h</p:attrName>
                                        </p:attrNameLst>
                                      </p:cBhvr>
                                      <p:tavLst>
                                        <p:tav tm="0">
                                          <p:val>
                                            <p:strVal val="4*#ppt_h"/>
                                          </p:val>
                                        </p:tav>
                                        <p:tav tm="100000">
                                          <p:val>
                                            <p:strVal val="#ppt_h"/>
                                          </p:val>
                                        </p:tav>
                                      </p:tavLst>
                                    </p:anim>
                                  </p:childTnLst>
                                </p:cTn>
                              </p:par>
                            </p:childTnLst>
                          </p:cTn>
                        </p:par>
                        <p:par>
                          <p:cTn id="164" fill="hold">
                            <p:stCondLst>
                              <p:cond delay="200"/>
                            </p:stCondLst>
                            <p:childTnLst>
                              <p:par>
                                <p:cTn id="165" presetClass="entr" nodeType="afterEffect" presetSubtype="32" presetID="23" grpId="38" fill="hold">
                                  <p:stCondLst>
                                    <p:cond delay="0"/>
                                  </p:stCondLst>
                                  <p:iterate type="el" backwards="0">
                                    <p:tmAbs val="0"/>
                                  </p:iterate>
                                  <p:childTnLst>
                                    <p:set>
                                      <p:cBhvr>
                                        <p:cTn id="166" fill="hold"/>
                                        <p:tgtEl>
                                          <p:spTgt spid="446"/>
                                        </p:tgtEl>
                                        <p:attrNameLst>
                                          <p:attrName>style.visibility</p:attrName>
                                        </p:attrNameLst>
                                      </p:cBhvr>
                                      <p:to>
                                        <p:strVal val="visible"/>
                                      </p:to>
                                    </p:set>
                                    <p:anim calcmode="lin" valueType="num">
                                      <p:cBhvr>
                                        <p:cTn id="167" dur="200" fill="hold"/>
                                        <p:tgtEl>
                                          <p:spTgt spid="446"/>
                                        </p:tgtEl>
                                        <p:attrNameLst>
                                          <p:attrName>ppt_w</p:attrName>
                                        </p:attrNameLst>
                                      </p:cBhvr>
                                      <p:tavLst>
                                        <p:tav tm="0">
                                          <p:val>
                                            <p:strVal val="4*#ppt_w"/>
                                          </p:val>
                                        </p:tav>
                                        <p:tav tm="100000">
                                          <p:val>
                                            <p:strVal val="#ppt_w"/>
                                          </p:val>
                                        </p:tav>
                                      </p:tavLst>
                                    </p:anim>
                                    <p:anim calcmode="lin" valueType="num">
                                      <p:cBhvr>
                                        <p:cTn id="168" dur="200" fill="hold"/>
                                        <p:tgtEl>
                                          <p:spTgt spid="446"/>
                                        </p:tgtEl>
                                        <p:attrNameLst>
                                          <p:attrName>ppt_h</p:attrName>
                                        </p:attrNameLst>
                                      </p:cBhvr>
                                      <p:tavLst>
                                        <p:tav tm="0">
                                          <p:val>
                                            <p:strVal val="4*#ppt_h"/>
                                          </p:val>
                                        </p:tav>
                                        <p:tav tm="100000">
                                          <p:val>
                                            <p:strVal val="#ppt_h"/>
                                          </p:val>
                                        </p:tav>
                                      </p:tavLst>
                                    </p:anim>
                                  </p:childTnLst>
                                </p:cTn>
                              </p:par>
                            </p:childTnLst>
                          </p:cTn>
                        </p:par>
                        <p:par>
                          <p:cTn id="169" fill="hold">
                            <p:stCondLst>
                              <p:cond delay="400"/>
                            </p:stCondLst>
                            <p:childTnLst>
                              <p:par>
                                <p:cTn id="170" presetClass="entr" nodeType="afterEffect" presetSubtype="32" presetID="23" grpId="39" fill="hold">
                                  <p:stCondLst>
                                    <p:cond delay="0"/>
                                  </p:stCondLst>
                                  <p:iterate type="el" backwards="0">
                                    <p:tmAbs val="0"/>
                                  </p:iterate>
                                  <p:childTnLst>
                                    <p:set>
                                      <p:cBhvr>
                                        <p:cTn id="171" fill="hold"/>
                                        <p:tgtEl>
                                          <p:spTgt spid="447"/>
                                        </p:tgtEl>
                                        <p:attrNameLst>
                                          <p:attrName>style.visibility</p:attrName>
                                        </p:attrNameLst>
                                      </p:cBhvr>
                                      <p:to>
                                        <p:strVal val="visible"/>
                                      </p:to>
                                    </p:set>
                                    <p:anim calcmode="lin" valueType="num">
                                      <p:cBhvr>
                                        <p:cTn id="172" dur="200" fill="hold"/>
                                        <p:tgtEl>
                                          <p:spTgt spid="447"/>
                                        </p:tgtEl>
                                        <p:attrNameLst>
                                          <p:attrName>ppt_w</p:attrName>
                                        </p:attrNameLst>
                                      </p:cBhvr>
                                      <p:tavLst>
                                        <p:tav tm="0">
                                          <p:val>
                                            <p:strVal val="4*#ppt_w"/>
                                          </p:val>
                                        </p:tav>
                                        <p:tav tm="100000">
                                          <p:val>
                                            <p:strVal val="#ppt_w"/>
                                          </p:val>
                                        </p:tav>
                                      </p:tavLst>
                                    </p:anim>
                                    <p:anim calcmode="lin" valueType="num">
                                      <p:cBhvr>
                                        <p:cTn id="173" dur="200" fill="hold"/>
                                        <p:tgtEl>
                                          <p:spTgt spid="447"/>
                                        </p:tgtEl>
                                        <p:attrNameLst>
                                          <p:attrName>ppt_h</p:attrName>
                                        </p:attrNameLst>
                                      </p:cBhvr>
                                      <p:tavLst>
                                        <p:tav tm="0">
                                          <p:val>
                                            <p:strVal val="4*#ppt_h"/>
                                          </p:val>
                                        </p:tav>
                                        <p:tav tm="100000">
                                          <p:val>
                                            <p:strVal val="#ppt_h"/>
                                          </p:val>
                                        </p:tav>
                                      </p:tavLst>
                                    </p:anim>
                                  </p:childTnLst>
                                </p:cTn>
                              </p:par>
                            </p:childTnLst>
                          </p:cTn>
                        </p:par>
                        <p:par>
                          <p:cTn id="174" fill="hold">
                            <p:stCondLst>
                              <p:cond delay="600"/>
                            </p:stCondLst>
                            <p:childTnLst>
                              <p:par>
                                <p:cTn id="175" presetClass="entr" nodeType="afterEffect" presetSubtype="32" presetID="23" grpId="40" fill="hold">
                                  <p:stCondLst>
                                    <p:cond delay="0"/>
                                  </p:stCondLst>
                                  <p:iterate type="el" backwards="0">
                                    <p:tmAbs val="0"/>
                                  </p:iterate>
                                  <p:childTnLst>
                                    <p:set>
                                      <p:cBhvr>
                                        <p:cTn id="176" fill="hold"/>
                                        <p:tgtEl>
                                          <p:spTgt spid="448"/>
                                        </p:tgtEl>
                                        <p:attrNameLst>
                                          <p:attrName>style.visibility</p:attrName>
                                        </p:attrNameLst>
                                      </p:cBhvr>
                                      <p:to>
                                        <p:strVal val="visible"/>
                                      </p:to>
                                    </p:set>
                                    <p:anim calcmode="lin" valueType="num">
                                      <p:cBhvr>
                                        <p:cTn id="177" dur="200" fill="hold"/>
                                        <p:tgtEl>
                                          <p:spTgt spid="448"/>
                                        </p:tgtEl>
                                        <p:attrNameLst>
                                          <p:attrName>ppt_w</p:attrName>
                                        </p:attrNameLst>
                                      </p:cBhvr>
                                      <p:tavLst>
                                        <p:tav tm="0">
                                          <p:val>
                                            <p:strVal val="4*#ppt_w"/>
                                          </p:val>
                                        </p:tav>
                                        <p:tav tm="100000">
                                          <p:val>
                                            <p:strVal val="#ppt_w"/>
                                          </p:val>
                                        </p:tav>
                                      </p:tavLst>
                                    </p:anim>
                                    <p:anim calcmode="lin" valueType="num">
                                      <p:cBhvr>
                                        <p:cTn id="178" dur="200" fill="hold"/>
                                        <p:tgtEl>
                                          <p:spTgt spid="448"/>
                                        </p:tgtEl>
                                        <p:attrNameLst>
                                          <p:attrName>ppt_h</p:attrName>
                                        </p:attrNameLst>
                                      </p:cBhvr>
                                      <p:tavLst>
                                        <p:tav tm="0">
                                          <p:val>
                                            <p:strVal val="4*#ppt_h"/>
                                          </p:val>
                                        </p:tav>
                                        <p:tav tm="100000">
                                          <p:val>
                                            <p:strVal val="#ppt_h"/>
                                          </p:val>
                                        </p:tav>
                                      </p:tavLst>
                                    </p:anim>
                                  </p:childTnLst>
                                </p:cTn>
                              </p:par>
                            </p:childTnLst>
                          </p:cTn>
                        </p:par>
                        <p:par>
                          <p:cTn id="179" fill="hold">
                            <p:stCondLst>
                              <p:cond delay="800"/>
                            </p:stCondLst>
                            <p:childTnLst>
                              <p:par>
                                <p:cTn id="180" presetClass="entr" nodeType="afterEffect" presetSubtype="32" presetID="23" grpId="41" fill="hold">
                                  <p:stCondLst>
                                    <p:cond delay="0"/>
                                  </p:stCondLst>
                                  <p:iterate type="el" backwards="0">
                                    <p:tmAbs val="0"/>
                                  </p:iterate>
                                  <p:childTnLst>
                                    <p:set>
                                      <p:cBhvr>
                                        <p:cTn id="181" fill="hold"/>
                                        <p:tgtEl>
                                          <p:spTgt spid="441"/>
                                        </p:tgtEl>
                                        <p:attrNameLst>
                                          <p:attrName>style.visibility</p:attrName>
                                        </p:attrNameLst>
                                      </p:cBhvr>
                                      <p:to>
                                        <p:strVal val="visible"/>
                                      </p:to>
                                    </p:set>
                                    <p:anim calcmode="lin" valueType="num">
                                      <p:cBhvr>
                                        <p:cTn id="182" dur="200" fill="hold"/>
                                        <p:tgtEl>
                                          <p:spTgt spid="441"/>
                                        </p:tgtEl>
                                        <p:attrNameLst>
                                          <p:attrName>ppt_w</p:attrName>
                                        </p:attrNameLst>
                                      </p:cBhvr>
                                      <p:tavLst>
                                        <p:tav tm="0">
                                          <p:val>
                                            <p:strVal val="4*#ppt_w"/>
                                          </p:val>
                                        </p:tav>
                                        <p:tav tm="100000">
                                          <p:val>
                                            <p:strVal val="#ppt_w"/>
                                          </p:val>
                                        </p:tav>
                                      </p:tavLst>
                                    </p:anim>
                                    <p:anim calcmode="lin" valueType="num">
                                      <p:cBhvr>
                                        <p:cTn id="183" dur="200" fill="hold"/>
                                        <p:tgtEl>
                                          <p:spTgt spid="441"/>
                                        </p:tgtEl>
                                        <p:attrNameLst>
                                          <p:attrName>ppt_h</p:attrName>
                                        </p:attrNameLst>
                                      </p:cBhvr>
                                      <p:tavLst>
                                        <p:tav tm="0">
                                          <p:val>
                                            <p:strVal val="4*#ppt_h"/>
                                          </p:val>
                                        </p:tav>
                                        <p:tav tm="100000">
                                          <p:val>
                                            <p:strVal val="#ppt_h"/>
                                          </p:val>
                                        </p:tav>
                                      </p:tavLst>
                                    </p:anim>
                                  </p:childTnLst>
                                </p:cTn>
                              </p:par>
                            </p:childTnLst>
                          </p:cTn>
                        </p:par>
                        <p:par>
                          <p:cTn id="184" fill="hold">
                            <p:stCondLst>
                              <p:cond delay="1000"/>
                            </p:stCondLst>
                            <p:childTnLst>
                              <p:par>
                                <p:cTn id="185" presetClass="entr" nodeType="afterEffect" presetSubtype="32" presetID="23" grpId="42" fill="hold">
                                  <p:stCondLst>
                                    <p:cond delay="0"/>
                                  </p:stCondLst>
                                  <p:iterate type="el" backwards="0">
                                    <p:tmAbs val="0"/>
                                  </p:iterate>
                                  <p:childTnLst>
                                    <p:set>
                                      <p:cBhvr>
                                        <p:cTn id="186" fill="hold"/>
                                        <p:tgtEl>
                                          <p:spTgt spid="442"/>
                                        </p:tgtEl>
                                        <p:attrNameLst>
                                          <p:attrName>style.visibility</p:attrName>
                                        </p:attrNameLst>
                                      </p:cBhvr>
                                      <p:to>
                                        <p:strVal val="visible"/>
                                      </p:to>
                                    </p:set>
                                    <p:anim calcmode="lin" valueType="num">
                                      <p:cBhvr>
                                        <p:cTn id="187" dur="200" fill="hold"/>
                                        <p:tgtEl>
                                          <p:spTgt spid="442"/>
                                        </p:tgtEl>
                                        <p:attrNameLst>
                                          <p:attrName>ppt_w</p:attrName>
                                        </p:attrNameLst>
                                      </p:cBhvr>
                                      <p:tavLst>
                                        <p:tav tm="0">
                                          <p:val>
                                            <p:strVal val="4*#ppt_w"/>
                                          </p:val>
                                        </p:tav>
                                        <p:tav tm="100000">
                                          <p:val>
                                            <p:strVal val="#ppt_w"/>
                                          </p:val>
                                        </p:tav>
                                      </p:tavLst>
                                    </p:anim>
                                    <p:anim calcmode="lin" valueType="num">
                                      <p:cBhvr>
                                        <p:cTn id="188" dur="200" fill="hold"/>
                                        <p:tgtEl>
                                          <p:spTgt spid="442"/>
                                        </p:tgtEl>
                                        <p:attrNameLst>
                                          <p:attrName>ppt_h</p:attrName>
                                        </p:attrNameLst>
                                      </p:cBhvr>
                                      <p:tavLst>
                                        <p:tav tm="0">
                                          <p:val>
                                            <p:strVal val="4*#ppt_h"/>
                                          </p:val>
                                        </p:tav>
                                        <p:tav tm="100000">
                                          <p:val>
                                            <p:strVal val="#ppt_h"/>
                                          </p:val>
                                        </p:tav>
                                      </p:tavLst>
                                    </p:anim>
                                  </p:childTnLst>
                                </p:cTn>
                              </p:par>
                            </p:childTnLst>
                          </p:cTn>
                        </p:par>
                        <p:par>
                          <p:cTn id="189" fill="hold">
                            <p:stCondLst>
                              <p:cond delay="1200"/>
                            </p:stCondLst>
                            <p:childTnLst>
                              <p:par>
                                <p:cTn id="190" presetClass="entr" nodeType="afterEffect" presetSubtype="32" presetID="23" grpId="43" fill="hold">
                                  <p:stCondLst>
                                    <p:cond delay="0"/>
                                  </p:stCondLst>
                                  <p:iterate type="el" backwards="0">
                                    <p:tmAbs val="0"/>
                                  </p:iterate>
                                  <p:childTnLst>
                                    <p:set>
                                      <p:cBhvr>
                                        <p:cTn id="191" fill="hold"/>
                                        <p:tgtEl>
                                          <p:spTgt spid="444"/>
                                        </p:tgtEl>
                                        <p:attrNameLst>
                                          <p:attrName>style.visibility</p:attrName>
                                        </p:attrNameLst>
                                      </p:cBhvr>
                                      <p:to>
                                        <p:strVal val="visible"/>
                                      </p:to>
                                    </p:set>
                                    <p:anim calcmode="lin" valueType="num">
                                      <p:cBhvr>
                                        <p:cTn id="192" dur="200" fill="hold"/>
                                        <p:tgtEl>
                                          <p:spTgt spid="444"/>
                                        </p:tgtEl>
                                        <p:attrNameLst>
                                          <p:attrName>ppt_w</p:attrName>
                                        </p:attrNameLst>
                                      </p:cBhvr>
                                      <p:tavLst>
                                        <p:tav tm="0">
                                          <p:val>
                                            <p:strVal val="4*#ppt_w"/>
                                          </p:val>
                                        </p:tav>
                                        <p:tav tm="100000">
                                          <p:val>
                                            <p:strVal val="#ppt_w"/>
                                          </p:val>
                                        </p:tav>
                                      </p:tavLst>
                                    </p:anim>
                                    <p:anim calcmode="lin" valueType="num">
                                      <p:cBhvr>
                                        <p:cTn id="193" dur="200" fill="hold"/>
                                        <p:tgtEl>
                                          <p:spTgt spid="444"/>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4" grpId="32"/>
      <p:bldP build="whole" bldLvl="1" animBg="1" rev="0" advAuto="0" spid="440" grpId="31"/>
      <p:bldP build="whole" bldLvl="1" animBg="1" rev="0" advAuto="0" spid="420" grpId="9"/>
      <p:bldP build="whole" bldLvl="1" animBg="1" rev="0" advAuto="0" spid="448" grpId="40"/>
      <p:bldP build="whole" bldLvl="1" animBg="1" rev="0" advAuto="0" spid="442" grpId="42"/>
      <p:bldP build="whole" bldLvl="1" animBg="1" rev="0" advAuto="0" spid="426" grpId="15"/>
      <p:bldP build="whole" bldLvl="1" animBg="1" rev="0" advAuto="0" spid="438" grpId="34"/>
      <p:bldP build="whole" bldLvl="1" animBg="1" rev="0" advAuto="0" spid="453" grpId="11"/>
      <p:bldP build="whole" bldLvl="1" animBg="1" rev="0" advAuto="0" spid="418" grpId="3"/>
      <p:bldP build="whole" bldLvl="1" animBg="1" rev="0" advAuto="0" spid="422" grpId="18"/>
      <p:bldP build="whole" bldLvl="1" animBg="1" rev="0" advAuto="0" spid="411" grpId="17"/>
      <p:bldP build="whole" bldLvl="1" animBg="1" rev="0" advAuto="0" spid="410" grpId="16"/>
      <p:bldP build="whole" bldLvl="1" animBg="1" rev="0" advAuto="0" spid="439" grpId="35"/>
      <p:bldP build="whole" bldLvl="1" animBg="1" rev="0" advAuto="0" spid="444" grpId="43"/>
      <p:bldP build="whole" bldLvl="1" animBg="1" rev="0" advAuto="0" spid="407" grpId="26"/>
      <p:bldP build="whole" bldLvl="1" animBg="1" rev="0" advAuto="0" spid="416" grpId="5"/>
      <p:bldP build="whole" bldLvl="1" animBg="1" rev="0" advAuto="0" spid="421" grpId="27"/>
      <p:bldP build="whole" bldLvl="1" animBg="1" rev="0" advAuto="0" spid="449" grpId="30"/>
      <p:bldP build="whole" bldLvl="1" animBg="1" rev="0" advAuto="0" spid="452" grpId="10"/>
      <p:bldP build="whole" bldLvl="1" animBg="1" rev="0" advAuto="0" spid="408" grpId="25"/>
      <p:bldP build="whole" bldLvl="1" animBg="1" rev="0" advAuto="0" spid="406" grpId="33"/>
      <p:bldP build="whole" bldLvl="1" animBg="1" rev="0" advAuto="0" spid="415" grpId="6"/>
      <p:bldP build="whole" bldLvl="1" animBg="1" rev="0" advAuto="0" spid="446" grpId="38"/>
      <p:bldP build="whole" bldLvl="1" animBg="1" rev="0" advAuto="0" spid="443" grpId="36"/>
      <p:bldP build="whole" bldLvl="1" animBg="1" rev="0" advAuto="0" spid="412" grpId="2"/>
      <p:bldP build="whole" bldLvl="1" animBg="1" rev="0" advAuto="0" spid="413" grpId="1"/>
      <p:bldP build="whole" bldLvl="1" animBg="1" rev="0" advAuto="0" spid="424" grpId="24"/>
      <p:bldP build="whole" bldLvl="1" animBg="1" rev="0" advAuto="0" spid="419" grpId="8"/>
      <p:bldP build="whole" bldLvl="1" animBg="1" rev="0" advAuto="0" spid="414" grpId="7"/>
      <p:bldP build="whole" bldLvl="1" animBg="1" rev="0" advAuto="0" spid="450" grpId="29"/>
      <p:bldP build="whole" bldLvl="1" animBg="1" rev="0" advAuto="0" spid="409" grpId="14"/>
      <p:bldP build="whole" bldLvl="1" animBg="1" rev="0" advAuto="0" spid="429" grpId="19"/>
      <p:bldP build="whole" bldLvl="1" animBg="1" rev="0" advAuto="0" spid="445" grpId="37"/>
      <p:bldP build="whole" bldLvl="1" animBg="1" rev="0" advAuto="0" spid="437" grpId="12"/>
      <p:bldP build="whole" bldLvl="1" animBg="1" rev="0" advAuto="0" spid="417" grpId="4"/>
      <p:bldP build="whole" bldLvl="1" animBg="1" rev="0" advAuto="0" spid="425" grpId="21"/>
      <p:bldP build="whole" bldLvl="1" animBg="1" rev="0" advAuto="0" spid="436" grpId="13"/>
      <p:bldP build="whole" bldLvl="1" animBg="1" rev="0" advAuto="0" spid="451" grpId="28"/>
      <p:bldP build="whole" bldLvl="1" animBg="1" rev="0" advAuto="0" spid="441" grpId="41"/>
      <p:bldP build="whole" bldLvl="1" animBg="1" rev="0" advAuto="0" spid="432" grpId="22"/>
      <p:bldP build="whole" bldLvl="1" animBg="1" rev="0" advAuto="0" spid="435" grpId="23"/>
      <p:bldP build="whole" bldLvl="1" animBg="1" rev="0" advAuto="0" spid="447" grpId="39"/>
      <p:bldP build="whole" bldLvl="1" animBg="1" rev="0" advAuto="0" spid="423" grpId="20"/>
    </p:bldLst>
  </p:timing>
</p:sld>
</file>

<file path=ppt/slides/slide1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537" name="DRAM-Bound Criteria"/>
          <p:cNvSpPr txBox="1"/>
          <p:nvPr>
            <p:ph type="title"/>
          </p:nvPr>
        </p:nvSpPr>
        <p:spPr>
          <a:prstGeom prst="rect">
            <a:avLst/>
          </a:prstGeom>
        </p:spPr>
        <p:txBody>
          <a:bodyPr/>
          <a:lstStyle/>
          <a:p>
            <a:pPr/>
            <a:r>
              <a:t>DRAM-Bound Criteria</a:t>
            </a:r>
          </a:p>
        </p:txBody>
      </p:sp>
      <p:sp>
        <p:nvSpPr>
          <p:cNvPr id="3538" name="Bottleneck: Load/Store controllers are bottlenecks…"/>
          <p:cNvSpPr txBox="1"/>
          <p:nvPr>
            <p:ph type="body" idx="1"/>
          </p:nvPr>
        </p:nvSpPr>
        <p:spPr>
          <a:prstGeom prst="rect">
            <a:avLst/>
          </a:prstGeom>
        </p:spPr>
        <p:txBody>
          <a:bodyPr/>
          <a:lstStyle/>
          <a:p>
            <a:pPr marL="414421" indent="-414421">
              <a:buClrTx/>
              <a:buSzPct val="100000"/>
              <a:buAutoNum type="arabicPeriod" startAt="1"/>
            </a:pPr>
            <a:r>
              <a:rPr b="1"/>
              <a:t>Bottleneck</a:t>
            </a:r>
            <a:r>
              <a:t>: Load/Store controllers are bottlenecks</a:t>
            </a:r>
          </a:p>
          <a:p>
            <a:pPr marL="414421" indent="-414421">
              <a:buClrTx/>
              <a:buSzPct val="100000"/>
              <a:buAutoNum type="arabicPeriod" startAt="1"/>
            </a:pPr>
            <a:r>
              <a:rPr b="1"/>
              <a:t>Activity</a:t>
            </a:r>
            <a:r>
              <a:t>: The stall rate is larger* than the marginal burden</a:t>
            </a:r>
          </a:p>
          <a:p>
            <a:pPr lvl="1" marL="922421" indent="-414421">
              <a:buClrTx/>
              <a:buSzPct val="100000"/>
              <a:buAutoNum type="arabicPeriod" startAt="1"/>
            </a:pPr>
            <a:r>
              <a:rPr b="1"/>
              <a:t>Stall Rate</a:t>
            </a:r>
            <a:r>
              <a:t> - </a:t>
            </a:r>
            <a14:m>
              <m:oMath>
                <m:f>
                  <m:fPr>
                    <m:ctrlPr>
                      <a:rPr xmlns:a="http://schemas.openxmlformats.org/drawingml/2006/main" sz="2250" i="1">
                        <a:solidFill>
                          <a:srgbClr val="8F0000"/>
                        </a:solidFill>
                        <a:latin typeface="Cambria Math" panose="02040503050406030204" pitchFamily="18" charset="0"/>
                      </a:rPr>
                    </m:ctrlPr>
                    <m:type m:val="bar"/>
                  </m:fPr>
                  <m:num>
                    <m:r>
                      <a:rPr xmlns:a="http://schemas.openxmlformats.org/drawingml/2006/main" sz="2250" i="1">
                        <a:solidFill>
                          <a:srgbClr val="8F0000"/>
                        </a:solidFill>
                        <a:latin typeface="Cambria Math" panose="02040503050406030204" pitchFamily="18" charset="0"/>
                      </a:rPr>
                      <m:t>c</m:t>
                    </m:r>
                    <m:r>
                      <a:rPr xmlns:a="http://schemas.openxmlformats.org/drawingml/2006/main" sz="2250" i="1">
                        <a:solidFill>
                          <a:srgbClr val="8F0000"/>
                        </a:solidFill>
                        <a:latin typeface="Cambria Math" panose="02040503050406030204" pitchFamily="18" charset="0"/>
                      </a:rPr>
                      <m:t>y</m:t>
                    </m:r>
                    <m:r>
                      <a:rPr xmlns:a="http://schemas.openxmlformats.org/drawingml/2006/main" sz="2250" i="1">
                        <a:solidFill>
                          <a:srgbClr val="8F0000"/>
                        </a:solidFill>
                        <a:latin typeface="Cambria Math" panose="02040503050406030204" pitchFamily="18" charset="0"/>
                      </a:rPr>
                      <m:t>c</m:t>
                    </m:r>
                    <m:sSub>
                      <m:e>
                        <m:r>
                          <a:rPr xmlns:a="http://schemas.openxmlformats.org/drawingml/2006/main" sz="2250" i="1">
                            <a:solidFill>
                              <a:srgbClr val="8F0000"/>
                            </a:solidFill>
                            <a:latin typeface="Cambria Math" panose="02040503050406030204" pitchFamily="18" charset="0"/>
                          </a:rPr>
                          <m:t>s</m:t>
                        </m:r>
                      </m:e>
                      <m:sub>
                        <m:r>
                          <a:rPr xmlns:a="http://schemas.openxmlformats.org/drawingml/2006/main" sz="2250" i="1">
                            <a:solidFill>
                              <a:srgbClr val="8F0000"/>
                            </a:solidFill>
                            <a:latin typeface="Cambria Math" panose="02040503050406030204" pitchFamily="18" charset="0"/>
                          </a:rPr>
                          <m:t>i</m:t>
                        </m:r>
                        <m:r>
                          <a:rPr xmlns:a="http://schemas.openxmlformats.org/drawingml/2006/main" sz="2250" i="1">
                            <a:solidFill>
                              <a:srgbClr val="8F0000"/>
                            </a:solidFill>
                            <a:latin typeface="Cambria Math" panose="02040503050406030204" pitchFamily="18" charset="0"/>
                          </a:rPr>
                          <m:t>d</m:t>
                        </m:r>
                        <m:r>
                          <a:rPr xmlns:a="http://schemas.openxmlformats.org/drawingml/2006/main" sz="2250" i="1">
                            <a:solidFill>
                              <a:srgbClr val="8F0000"/>
                            </a:solidFill>
                            <a:latin typeface="Cambria Math" panose="02040503050406030204" pitchFamily="18" charset="0"/>
                          </a:rPr>
                          <m:t>l</m:t>
                        </m:r>
                        <m:r>
                          <a:rPr xmlns:a="http://schemas.openxmlformats.org/drawingml/2006/main" sz="2250" i="1">
                            <a:solidFill>
                              <a:srgbClr val="8F0000"/>
                            </a:solidFill>
                            <a:latin typeface="Cambria Math" panose="02040503050406030204" pitchFamily="18" charset="0"/>
                          </a:rPr>
                          <m:t>e</m:t>
                        </m:r>
                      </m:sub>
                    </m:sSub>
                  </m:num>
                  <m:den>
                    <m:r>
                      <a:rPr xmlns:a="http://schemas.openxmlformats.org/drawingml/2006/main" sz="2250" i="1">
                        <a:solidFill>
                          <a:srgbClr val="8F0000"/>
                        </a:solidFill>
                        <a:latin typeface="Cambria Math" panose="02040503050406030204" pitchFamily="18" charset="0"/>
                      </a:rPr>
                      <m:t>c</m:t>
                    </m:r>
                    <m:r>
                      <a:rPr xmlns:a="http://schemas.openxmlformats.org/drawingml/2006/main" sz="2250" i="1">
                        <a:solidFill>
                          <a:srgbClr val="8F0000"/>
                        </a:solidFill>
                        <a:latin typeface="Cambria Math" panose="02040503050406030204" pitchFamily="18" charset="0"/>
                      </a:rPr>
                      <m:t>y</m:t>
                    </m:r>
                    <m:r>
                      <a:rPr xmlns:a="http://schemas.openxmlformats.org/drawingml/2006/main" sz="2250" i="1">
                        <a:solidFill>
                          <a:srgbClr val="8F0000"/>
                        </a:solidFill>
                        <a:latin typeface="Cambria Math" panose="02040503050406030204" pitchFamily="18" charset="0"/>
                      </a:rPr>
                      <m:t>c</m:t>
                    </m:r>
                    <m:sSub>
                      <m:e>
                        <m:r>
                          <a:rPr xmlns:a="http://schemas.openxmlformats.org/drawingml/2006/main" sz="2250" i="1">
                            <a:solidFill>
                              <a:srgbClr val="8F0000"/>
                            </a:solidFill>
                            <a:latin typeface="Cambria Math" panose="02040503050406030204" pitchFamily="18" charset="0"/>
                          </a:rPr>
                          <m:t>s</m:t>
                        </m:r>
                      </m:e>
                      <m:sub>
                        <m:r>
                          <a:rPr xmlns:a="http://schemas.openxmlformats.org/drawingml/2006/main" sz="2250" i="1">
                            <a:solidFill>
                              <a:srgbClr val="8F0000"/>
                            </a:solidFill>
                            <a:latin typeface="Cambria Math" panose="02040503050406030204" pitchFamily="18" charset="0"/>
                          </a:rPr>
                          <m:t>a</m:t>
                        </m:r>
                        <m:r>
                          <a:rPr xmlns:a="http://schemas.openxmlformats.org/drawingml/2006/main" sz="2250" i="1">
                            <a:solidFill>
                              <a:srgbClr val="8F0000"/>
                            </a:solidFill>
                            <a:latin typeface="Cambria Math" panose="02040503050406030204" pitchFamily="18" charset="0"/>
                          </a:rPr>
                          <m:t>c</m:t>
                        </m:r>
                        <m:r>
                          <a:rPr xmlns:a="http://schemas.openxmlformats.org/drawingml/2006/main" sz="2250" i="1">
                            <a:solidFill>
                              <a:srgbClr val="8F0000"/>
                            </a:solidFill>
                            <a:latin typeface="Cambria Math" panose="02040503050406030204" pitchFamily="18" charset="0"/>
                          </a:rPr>
                          <m:t>t</m:t>
                        </m:r>
                        <m:r>
                          <a:rPr xmlns:a="http://schemas.openxmlformats.org/drawingml/2006/main" sz="2250" i="1">
                            <a:solidFill>
                              <a:srgbClr val="8F0000"/>
                            </a:solidFill>
                            <a:latin typeface="Cambria Math" panose="02040503050406030204" pitchFamily="18" charset="0"/>
                          </a:rPr>
                          <m:t>i</m:t>
                        </m:r>
                        <m:r>
                          <a:rPr xmlns:a="http://schemas.openxmlformats.org/drawingml/2006/main" sz="2250" i="1">
                            <a:solidFill>
                              <a:srgbClr val="8F0000"/>
                            </a:solidFill>
                            <a:latin typeface="Cambria Math" panose="02040503050406030204" pitchFamily="18" charset="0"/>
                          </a:rPr>
                          <m:t>v</m:t>
                        </m:r>
                        <m:r>
                          <a:rPr xmlns:a="http://schemas.openxmlformats.org/drawingml/2006/main" sz="2250" i="1">
                            <a:solidFill>
                              <a:srgbClr val="8F0000"/>
                            </a:solidFill>
                            <a:latin typeface="Cambria Math" panose="02040503050406030204" pitchFamily="18" charset="0"/>
                          </a:rPr>
                          <m:t>e</m:t>
                        </m:r>
                      </m:sub>
                    </m:sSub>
                    <m:r>
                      <a:rPr xmlns:a="http://schemas.openxmlformats.org/drawingml/2006/main" sz="2250" i="1">
                        <a:solidFill>
                          <a:srgbClr val="8F0000"/>
                        </a:solidFill>
                        <a:latin typeface="Cambria Math" panose="02040503050406030204" pitchFamily="18" charset="0"/>
                      </a:rPr>
                      <m:t>+</m:t>
                    </m:r>
                    <m:r>
                      <a:rPr xmlns:a="http://schemas.openxmlformats.org/drawingml/2006/main" sz="2250" i="1">
                        <a:solidFill>
                          <a:srgbClr val="8F0000"/>
                        </a:solidFill>
                        <a:latin typeface="Cambria Math" panose="02040503050406030204" pitchFamily="18" charset="0"/>
                      </a:rPr>
                      <m:t>c</m:t>
                    </m:r>
                    <m:r>
                      <a:rPr xmlns:a="http://schemas.openxmlformats.org/drawingml/2006/main" sz="2250" i="1">
                        <a:solidFill>
                          <a:srgbClr val="8F0000"/>
                        </a:solidFill>
                        <a:latin typeface="Cambria Math" panose="02040503050406030204" pitchFamily="18" charset="0"/>
                      </a:rPr>
                      <m:t>y</m:t>
                    </m:r>
                    <m:r>
                      <a:rPr xmlns:a="http://schemas.openxmlformats.org/drawingml/2006/main" sz="2250" i="1">
                        <a:solidFill>
                          <a:srgbClr val="8F0000"/>
                        </a:solidFill>
                        <a:latin typeface="Cambria Math" panose="02040503050406030204" pitchFamily="18" charset="0"/>
                      </a:rPr>
                      <m:t>c</m:t>
                    </m:r>
                    <m:sSub>
                      <m:e>
                        <m:r>
                          <a:rPr xmlns:a="http://schemas.openxmlformats.org/drawingml/2006/main" sz="2250" i="1">
                            <a:solidFill>
                              <a:srgbClr val="8F0000"/>
                            </a:solidFill>
                            <a:latin typeface="Cambria Math" panose="02040503050406030204" pitchFamily="18" charset="0"/>
                          </a:rPr>
                          <m:t>s</m:t>
                        </m:r>
                      </m:e>
                      <m:sub>
                        <m:r>
                          <a:rPr xmlns:a="http://schemas.openxmlformats.org/drawingml/2006/main" sz="2250" i="1">
                            <a:solidFill>
                              <a:srgbClr val="8F0000"/>
                            </a:solidFill>
                            <a:latin typeface="Cambria Math" panose="02040503050406030204" pitchFamily="18" charset="0"/>
                          </a:rPr>
                          <m:t>i</m:t>
                        </m:r>
                        <m:r>
                          <a:rPr xmlns:a="http://schemas.openxmlformats.org/drawingml/2006/main" sz="2250" i="1">
                            <a:solidFill>
                              <a:srgbClr val="8F0000"/>
                            </a:solidFill>
                            <a:latin typeface="Cambria Math" panose="02040503050406030204" pitchFamily="18" charset="0"/>
                          </a:rPr>
                          <m:t>d</m:t>
                        </m:r>
                        <m:r>
                          <a:rPr xmlns:a="http://schemas.openxmlformats.org/drawingml/2006/main" sz="2250" i="1">
                            <a:solidFill>
                              <a:srgbClr val="8F0000"/>
                            </a:solidFill>
                            <a:latin typeface="Cambria Math" panose="02040503050406030204" pitchFamily="18" charset="0"/>
                          </a:rPr>
                          <m:t>l</m:t>
                        </m:r>
                        <m:r>
                          <a:rPr xmlns:a="http://schemas.openxmlformats.org/drawingml/2006/main" sz="2250" i="1">
                            <a:solidFill>
                              <a:srgbClr val="8F0000"/>
                            </a:solidFill>
                            <a:latin typeface="Cambria Math" panose="02040503050406030204" pitchFamily="18" charset="0"/>
                          </a:rPr>
                          <m:t>e</m:t>
                        </m:r>
                      </m:sub>
                    </m:sSub>
                  </m:den>
                </m:f>
              </m:oMath>
            </a14:m>
            <a:r>
              <a:rPr sz="2100"/>
              <a:t> </a:t>
            </a:r>
            <a:r>
              <a:t>- Percent of time a controller spends doing real work</a:t>
            </a:r>
          </a:p>
          <a:p>
            <a:pPr lvl="1" marL="922421" indent="-414421">
              <a:buClrTx/>
              <a:buSzPct val="100000"/>
              <a:buAutoNum type="arabicPeriod" startAt="1"/>
            </a:pPr>
            <a14:m>
              <m:oMath>
                <m:r>
                  <m:rPr>
                    <m:sty m:val="p"/>
                  </m:rPr>
                  <a:rPr xmlns:a="http://schemas.openxmlformats.org/drawingml/2006/main" sz="3850" i="1">
                    <a:solidFill>
                      <a:srgbClr val="8F0000"/>
                    </a:solidFill>
                    <a:latin typeface="Cambria Math" panose="02040503050406030204" pitchFamily="18" charset="0"/>
                  </a:rPr>
                  <m:t>Δ</m:t>
                </m:r>
              </m:oMath>
            </a14:m>
            <a:r>
              <a:rPr b="1"/>
              <a:t>Burden</a:t>
            </a:r>
            <a:r>
              <a:t> - The percent change in data other controllers must bear, given the addition of the controller in question</a:t>
            </a:r>
          </a:p>
        </p:txBody>
      </p:sp>
      <p:sp>
        <p:nvSpPr>
          <p:cNvPr id="3539" name="* We assume steady state and persistent congestion for the controller sub-tree in question, and tolerate a little bit of overhead"/>
          <p:cNvSpPr txBox="1"/>
          <p:nvPr/>
        </p:nvSpPr>
        <p:spPr>
          <a:xfrm>
            <a:off x="157738" y="5931428"/>
            <a:ext cx="10670752"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 We assume steady state and persistent congestion for the controller sub-tree in question,</a:t>
            </a:r>
            <a:br/>
            <a:r>
              <a:t>and tolerate a little bit of overhead</a:t>
            </a:r>
          </a:p>
        </p:txBody>
      </p:sp>
      <p:sp>
        <p:nvSpPr>
          <p:cNvPr id="35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542" name="Double-click to edit"/>
          <p:cNvSpPr txBox="1"/>
          <p:nvPr>
            <p:ph type="title"/>
          </p:nvPr>
        </p:nvSpPr>
        <p:spPr>
          <a:prstGeom prst="rect">
            <a:avLst/>
          </a:prstGeom>
        </p:spPr>
        <p:txBody>
          <a:bodyPr/>
          <a:lstStyle/>
          <a:p>
            <a:pPr/>
          </a:p>
        </p:txBody>
      </p:sp>
      <p:sp>
        <p:nvSpPr>
          <p:cNvPr id="3543" name="Double-click to edit"/>
          <p:cNvSpPr txBox="1"/>
          <p:nvPr>
            <p:ph type="body" idx="1"/>
          </p:nvPr>
        </p:nvSpPr>
        <p:spPr>
          <a:prstGeom prst="rect">
            <a:avLst/>
          </a:prstGeom>
        </p:spPr>
        <p:txBody>
          <a:bodyPr/>
          <a:lstStyle/>
          <a:p>
            <a:pPr/>
          </a:p>
        </p:txBody>
      </p:sp>
      <p:graphicFrame>
        <p:nvGraphicFramePr>
          <p:cNvPr id="3544" name="2D Stacked Column Chart"/>
          <p:cNvGraphicFramePr/>
          <p:nvPr/>
        </p:nvGraphicFramePr>
        <p:xfrm>
          <a:off x="766233" y="1185333"/>
          <a:ext cx="10240434" cy="5499101"/>
        </p:xfrm>
        <a:graphic xmlns:a="http://schemas.openxmlformats.org/drawingml/2006/main">
          <a:graphicData uri="http://schemas.openxmlformats.org/drawingml/2006/chart">
            <c:chart xmlns:c="http://schemas.openxmlformats.org/drawingml/2006/chart" r:id="rId2"/>
          </a:graphicData>
        </a:graphic>
      </p:graphicFrame>
      <p:sp>
        <p:nvSpPr>
          <p:cNvPr id="3545" name="Line"/>
          <p:cNvSpPr/>
          <p:nvPr/>
        </p:nvSpPr>
        <p:spPr>
          <a:xfrm>
            <a:off x="6790266" y="4631266"/>
            <a:ext cx="2044865" cy="1"/>
          </a:xfrm>
          <a:prstGeom prst="line">
            <a:avLst/>
          </a:prstGeom>
          <a:ln w="25400">
            <a:solidFill>
              <a:schemeClr val="accent1"/>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546" name="Line"/>
          <p:cNvSpPr/>
          <p:nvPr/>
        </p:nvSpPr>
        <p:spPr>
          <a:xfrm>
            <a:off x="6790266" y="4931833"/>
            <a:ext cx="2044865" cy="1"/>
          </a:xfrm>
          <a:prstGeom prst="line">
            <a:avLst/>
          </a:prstGeom>
          <a:ln w="25400">
            <a:solidFill>
              <a:schemeClr val="accent1"/>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547" name="Line"/>
          <p:cNvSpPr/>
          <p:nvPr/>
        </p:nvSpPr>
        <p:spPr>
          <a:xfrm>
            <a:off x="4978400" y="4008966"/>
            <a:ext cx="2044864" cy="1"/>
          </a:xfrm>
          <a:prstGeom prst="line">
            <a:avLst/>
          </a:prstGeom>
          <a:ln w="25400">
            <a:solidFill>
              <a:schemeClr val="accent1"/>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548" name="Line"/>
          <p:cNvSpPr/>
          <p:nvPr/>
        </p:nvSpPr>
        <p:spPr>
          <a:xfrm>
            <a:off x="4745566" y="4631266"/>
            <a:ext cx="2044865" cy="1"/>
          </a:xfrm>
          <a:prstGeom prst="line">
            <a:avLst/>
          </a:prstGeom>
          <a:ln w="25400">
            <a:solidFill>
              <a:schemeClr val="accent1"/>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549" name="Line"/>
          <p:cNvSpPr/>
          <p:nvPr/>
        </p:nvSpPr>
        <p:spPr>
          <a:xfrm>
            <a:off x="6824133" y="2980266"/>
            <a:ext cx="1028734" cy="136192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550" name="Line"/>
          <p:cNvSpPr/>
          <p:nvPr/>
        </p:nvSpPr>
        <p:spPr>
          <a:xfrm>
            <a:off x="8178800" y="4546599"/>
            <a:ext cx="2719089" cy="1"/>
          </a:xfrm>
          <a:prstGeom prst="line">
            <a:avLst/>
          </a:prstGeom>
          <a:ln w="25400">
            <a:solidFill>
              <a:schemeClr val="accent1"/>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3551" name="Line"/>
          <p:cNvSpPr/>
          <p:nvPr/>
        </p:nvSpPr>
        <p:spPr>
          <a:xfrm>
            <a:off x="8839200" y="3108471"/>
            <a:ext cx="1028733" cy="136192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5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3556" name="CustomShape 4"/>
          <p:cNvGrpSpPr/>
          <p:nvPr/>
        </p:nvGrpSpPr>
        <p:grpSpPr>
          <a:xfrm>
            <a:off x="3836620" y="1171825"/>
            <a:ext cx="4806825" cy="1622743"/>
            <a:chOff x="0" y="0"/>
            <a:chExt cx="4806824" cy="1622741"/>
          </a:xfrm>
        </p:grpSpPr>
        <p:sp>
          <p:nvSpPr>
            <p:cNvPr id="3554" name="Rectangle"/>
            <p:cNvSpPr/>
            <p:nvPr/>
          </p:nvSpPr>
          <p:spPr>
            <a:xfrm>
              <a:off x="0" y="0"/>
              <a:ext cx="4806825" cy="14187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555" name="Foreach(96 by 1 par 1){ i =&gt;…"/>
            <p:cNvSpPr txBox="1"/>
            <p:nvPr/>
          </p:nvSpPr>
          <p:spPr>
            <a:xfrm>
              <a:off x="0" y="2236"/>
              <a:ext cx="4806825" cy="1620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(96 by 1 par 1){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Sram load dram(i*16::(i+1)*16)</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 {…}</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557" name="DRAM-Bound Applications"/>
          <p:cNvSpPr txBox="1"/>
          <p:nvPr>
            <p:ph type="title"/>
          </p:nvPr>
        </p:nvSpPr>
        <p:spPr>
          <a:prstGeom prst="rect">
            <a:avLst/>
          </a:prstGeom>
        </p:spPr>
        <p:txBody>
          <a:bodyPr/>
          <a:lstStyle/>
          <a:p>
            <a:pPr/>
            <a:r>
              <a:t>DRAM-Bound Applications</a:t>
            </a:r>
          </a:p>
        </p:txBody>
      </p:sp>
      <p:sp>
        <p:nvSpPr>
          <p:cNvPr id="3558" name="CustomShape 4"/>
          <p:cNvSpPr/>
          <p:nvPr/>
        </p:nvSpPr>
        <p:spPr>
          <a:xfrm>
            <a:off x="3906162" y="1301235"/>
            <a:ext cx="1011197" cy="218308"/>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559" name="CustomShape 5"/>
          <p:cNvSpPr/>
          <p:nvPr/>
        </p:nvSpPr>
        <p:spPr>
          <a:xfrm>
            <a:off x="4182803" y="1596171"/>
            <a:ext cx="2022022"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560" name="CustomShape 6"/>
          <p:cNvSpPr/>
          <p:nvPr/>
        </p:nvSpPr>
        <p:spPr>
          <a:xfrm>
            <a:off x="4179420" y="1891107"/>
            <a:ext cx="1017962"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561" name="Pipelined (i)…"/>
          <p:cNvSpPr/>
          <p:nvPr/>
        </p:nvSpPr>
        <p:spPr>
          <a:xfrm>
            <a:off x="4640369" y="2782828"/>
            <a:ext cx="2025063"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a:p>
            <a:pPr algn="ctr">
              <a:defRPr b="1" sz="1400">
                <a:solidFill>
                  <a:srgbClr val="FF2600"/>
                </a:solidFill>
              </a:defRPr>
            </a:pPr>
            <a:r>
              <a:t>T=46591, iters=1</a:t>
            </a:r>
          </a:p>
        </p:txBody>
      </p:sp>
      <p:sp>
        <p:nvSpPr>
          <p:cNvPr id="3562" name="Load…"/>
          <p:cNvSpPr/>
          <p:nvPr/>
        </p:nvSpPr>
        <p:spPr>
          <a:xfrm>
            <a:off x="3865819" y="3825090"/>
            <a:ext cx="1716238" cy="978735"/>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a:p>
            <a:pPr algn="ctr">
              <a:defRPr b="1" sz="1400">
                <a:solidFill>
                  <a:srgbClr val="FF2600"/>
                </a:solidFill>
              </a:defRPr>
            </a:pPr>
            <a:r>
              <a:t>T=480,iters=96</a:t>
            </a:r>
          </a:p>
          <a:p>
            <a:pPr algn="ctr">
              <a:defRPr b="1" sz="1400">
                <a:solidFill>
                  <a:srgbClr val="FF2600"/>
                </a:solidFill>
              </a:defRPr>
            </a:pPr>
            <a:r>
              <a:t>starved=20</a:t>
            </a:r>
          </a:p>
        </p:txBody>
      </p:sp>
      <p:sp>
        <p:nvSpPr>
          <p:cNvPr id="3563" name="Pipelined (j)…"/>
          <p:cNvSpPr/>
          <p:nvPr/>
        </p:nvSpPr>
        <p:spPr>
          <a:xfrm>
            <a:off x="5858824" y="3825090"/>
            <a:ext cx="1716238" cy="752738"/>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endParaRPr b="1">
              <a:solidFill>
                <a:srgbClr val="FF2600"/>
              </a:solidFill>
            </a:endParaRPr>
          </a:p>
          <a:p>
            <a:pPr algn="ctr">
              <a:defRPr b="1" sz="1400">
                <a:solidFill>
                  <a:srgbClr val="FF2600"/>
                </a:solidFill>
              </a:defRPr>
            </a:pPr>
            <a:r>
              <a:t>T=475,iters=96</a:t>
            </a:r>
          </a:p>
        </p:txBody>
      </p:sp>
      <p:sp>
        <p:nvSpPr>
          <p:cNvPr id="3582" name="Connection Line"/>
          <p:cNvSpPr/>
          <p:nvPr/>
        </p:nvSpPr>
        <p:spPr>
          <a:xfrm>
            <a:off x="5614670" y="3515360"/>
            <a:ext cx="1127760" cy="29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846"/>
                </a:lnTo>
                <a:lnTo>
                  <a:pt x="21600" y="7846"/>
                </a:lnTo>
                <a:lnTo>
                  <a:pt x="21600" y="21600"/>
                </a:lnTo>
              </a:path>
            </a:pathLst>
          </a:custGeom>
          <a:ln w="25400">
            <a:solidFill>
              <a:srgbClr val="000000"/>
            </a:solidFill>
            <a:tailEnd type="triangle"/>
          </a:ln>
        </p:spPr>
        <p:txBody>
          <a:bodyPr/>
          <a:lstStyle/>
          <a:p>
            <a:pPr/>
          </a:p>
        </p:txBody>
      </p:sp>
      <p:sp>
        <p:nvSpPr>
          <p:cNvPr id="3583" name="Connection Line"/>
          <p:cNvSpPr/>
          <p:nvPr/>
        </p:nvSpPr>
        <p:spPr>
          <a:xfrm>
            <a:off x="4596130" y="3558540"/>
            <a:ext cx="101727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566" name="B=1.0…"/>
          <p:cNvSpPr/>
          <p:nvPr/>
        </p:nvSpPr>
        <p:spPr>
          <a:xfrm>
            <a:off x="4380436" y="4961387"/>
            <a:ext cx="2544929" cy="873126"/>
          </a:xfrm>
          <a:prstGeom prst="roundRect">
            <a:avLst>
              <a:gd name="adj" fmla="val 21818"/>
            </a:avLst>
          </a:prstGeom>
          <a:solidFill>
            <a:srgbClr val="FFFFFF"/>
          </a:solidFill>
          <a:ln w="25400">
            <a:solidFill>
              <a:schemeClr val="accent1"/>
            </a:solidFill>
          </a:ln>
          <a:effectLst>
            <a:outerShdw sx="100000" sy="100000" kx="0" ky="0" algn="b" rotWithShape="0" blurRad="177800" dist="20000" dir="5400000">
              <a:srgbClr val="000000">
                <a:alpha val="53522"/>
              </a:srgbClr>
            </a:outerShdw>
          </a:effectLst>
          <a:extLst>
            <a:ext uri="{C572A759-6A51-4108-AA02-DFA0A04FC94B}">
              <ma14:wrappingTextBoxFlag xmlns:ma14="http://schemas.microsoft.com/office/mac/drawingml/2011/main" val="1"/>
            </a:ext>
          </a:extLst>
        </p:spPr>
        <p:txBody>
          <a:bodyPr lIns="45719" rIns="45719" anchor="ctr"/>
          <a:lstStyle/>
          <a:p>
            <a:pPr/>
            <a14:m>
              <m:oMath>
                <m:r>
                  <m:rPr>
                    <m:sty m:val="p"/>
                  </m:rPr>
                  <a:rPr xmlns:a="http://schemas.openxmlformats.org/drawingml/2006/main" sz="2050" i="1">
                    <a:solidFill>
                      <a:srgbClr val="4D4D4D"/>
                    </a:solidFill>
                    <a:latin typeface="Cambria Math" panose="02040503050406030204" pitchFamily="18" charset="0"/>
                  </a:rPr>
                  <m:t>Δ</m:t>
                </m:r>
              </m:oMath>
            </a14:m>
            <a:r>
              <a:t>B=1.0</a:t>
            </a:r>
          </a:p>
          <a:p>
            <a:pPr/>
            <a:r>
              <a:t>Stall-Rate=0.04</a:t>
            </a:r>
          </a:p>
        </p:txBody>
      </p:sp>
      <p:sp>
        <p:nvSpPr>
          <p:cNvPr id="3567" name="(There is always some overhead.  This controller doesn’t seem to be  cramped just yet)"/>
          <p:cNvSpPr txBox="1"/>
          <p:nvPr/>
        </p:nvSpPr>
        <p:spPr>
          <a:xfrm>
            <a:off x="529080" y="2693463"/>
            <a:ext cx="2990086" cy="701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300"/>
            </a:pPr>
            <a:r>
              <a:t>(There is always some overhead. </a:t>
            </a:r>
            <a:br/>
            <a:r>
              <a:t>This controller doesn’t seem to be </a:t>
            </a:r>
            <a:br/>
            <a:r>
              <a:t>cramped just yet)</a:t>
            </a:r>
          </a:p>
        </p:txBody>
      </p:sp>
      <p:sp>
        <p:nvSpPr>
          <p:cNvPr id="3568" name="Traffic Light"/>
          <p:cNvSpPr/>
          <p:nvPr/>
        </p:nvSpPr>
        <p:spPr>
          <a:xfrm>
            <a:off x="2740908" y="5103397"/>
            <a:ext cx="860118" cy="1504352"/>
          </a:xfrm>
          <a:custGeom>
            <a:avLst/>
            <a:gdLst/>
            <a:ahLst/>
            <a:cxnLst>
              <a:cxn ang="0">
                <a:pos x="wd2" y="hd2"/>
              </a:cxn>
              <a:cxn ang="5400000">
                <a:pos x="wd2" y="hd2"/>
              </a:cxn>
              <a:cxn ang="10800000">
                <a:pos x="wd2" y="hd2"/>
              </a:cxn>
              <a:cxn ang="16200000">
                <a:pos x="wd2" y="hd2"/>
              </a:cxn>
            </a:cxnLst>
            <a:rect l="0" t="0" r="r" b="b"/>
            <a:pathLst>
              <a:path w="21527" h="21600" fill="norm" stroke="1" extrusionOk="0">
                <a:moveTo>
                  <a:pt x="10770" y="0"/>
                </a:moveTo>
                <a:cubicBezTo>
                  <a:pt x="9575" y="0"/>
                  <a:pt x="8607" y="355"/>
                  <a:pt x="8607" y="792"/>
                </a:cubicBezTo>
                <a:lnTo>
                  <a:pt x="5248" y="792"/>
                </a:lnTo>
                <a:cubicBezTo>
                  <a:pt x="4928" y="792"/>
                  <a:pt x="4666" y="943"/>
                  <a:pt x="4666" y="1126"/>
                </a:cubicBezTo>
                <a:lnTo>
                  <a:pt x="4666" y="21266"/>
                </a:lnTo>
                <a:cubicBezTo>
                  <a:pt x="4666" y="21450"/>
                  <a:pt x="4928" y="21600"/>
                  <a:pt x="5248" y="21600"/>
                </a:cubicBezTo>
                <a:lnTo>
                  <a:pt x="16203" y="21600"/>
                </a:lnTo>
                <a:cubicBezTo>
                  <a:pt x="16523" y="21600"/>
                  <a:pt x="16788" y="21450"/>
                  <a:pt x="16788" y="21266"/>
                </a:cubicBezTo>
                <a:lnTo>
                  <a:pt x="16788" y="1126"/>
                </a:lnTo>
                <a:cubicBezTo>
                  <a:pt x="16779" y="943"/>
                  <a:pt x="16523" y="792"/>
                  <a:pt x="16203" y="792"/>
                </a:cubicBezTo>
                <a:lnTo>
                  <a:pt x="12932" y="792"/>
                </a:lnTo>
                <a:cubicBezTo>
                  <a:pt x="12932" y="355"/>
                  <a:pt x="11964" y="0"/>
                  <a:pt x="10770" y="0"/>
                </a:cubicBezTo>
                <a:close/>
                <a:moveTo>
                  <a:pt x="17529" y="2011"/>
                </a:moveTo>
                <a:lnTo>
                  <a:pt x="17529" y="6430"/>
                </a:lnTo>
                <a:lnTo>
                  <a:pt x="19063" y="6430"/>
                </a:lnTo>
                <a:cubicBezTo>
                  <a:pt x="19175" y="6430"/>
                  <a:pt x="19269" y="6387"/>
                  <a:pt x="19306" y="6327"/>
                </a:cubicBezTo>
                <a:lnTo>
                  <a:pt x="21516" y="2195"/>
                </a:lnTo>
                <a:cubicBezTo>
                  <a:pt x="21563" y="2103"/>
                  <a:pt x="21451" y="2011"/>
                  <a:pt x="21281" y="2011"/>
                </a:cubicBezTo>
                <a:lnTo>
                  <a:pt x="17529" y="2011"/>
                </a:lnTo>
                <a:close/>
                <a:moveTo>
                  <a:pt x="237" y="2023"/>
                </a:moveTo>
                <a:cubicBezTo>
                  <a:pt x="77" y="2018"/>
                  <a:pt x="-36" y="2108"/>
                  <a:pt x="11" y="2200"/>
                </a:cubicBezTo>
                <a:lnTo>
                  <a:pt x="2221" y="6332"/>
                </a:lnTo>
                <a:cubicBezTo>
                  <a:pt x="2249" y="6392"/>
                  <a:pt x="2353" y="6435"/>
                  <a:pt x="2456" y="6435"/>
                </a:cubicBezTo>
                <a:lnTo>
                  <a:pt x="3905" y="6435"/>
                </a:lnTo>
                <a:lnTo>
                  <a:pt x="3905" y="2023"/>
                </a:lnTo>
                <a:lnTo>
                  <a:pt x="237" y="2023"/>
                </a:lnTo>
                <a:close/>
                <a:moveTo>
                  <a:pt x="10758" y="2347"/>
                </a:moveTo>
                <a:cubicBezTo>
                  <a:pt x="12563" y="2347"/>
                  <a:pt x="14032" y="3187"/>
                  <a:pt x="14032" y="4223"/>
                </a:cubicBezTo>
                <a:cubicBezTo>
                  <a:pt x="14032" y="5259"/>
                  <a:pt x="12573" y="6101"/>
                  <a:pt x="10758" y="6101"/>
                </a:cubicBezTo>
                <a:cubicBezTo>
                  <a:pt x="8952" y="6101"/>
                  <a:pt x="7487" y="5259"/>
                  <a:pt x="7487" y="4223"/>
                </a:cubicBezTo>
                <a:cubicBezTo>
                  <a:pt x="7487" y="3187"/>
                  <a:pt x="8952" y="2347"/>
                  <a:pt x="10758" y="2347"/>
                </a:cubicBezTo>
                <a:close/>
                <a:moveTo>
                  <a:pt x="237" y="8966"/>
                </a:moveTo>
                <a:cubicBezTo>
                  <a:pt x="77" y="8966"/>
                  <a:pt x="-36" y="9058"/>
                  <a:pt x="11" y="9149"/>
                </a:cubicBezTo>
                <a:lnTo>
                  <a:pt x="2221" y="13282"/>
                </a:lnTo>
                <a:cubicBezTo>
                  <a:pt x="2249" y="13341"/>
                  <a:pt x="2353" y="13385"/>
                  <a:pt x="2456" y="13385"/>
                </a:cubicBezTo>
                <a:lnTo>
                  <a:pt x="3905" y="13385"/>
                </a:lnTo>
                <a:lnTo>
                  <a:pt x="3905" y="8966"/>
                </a:lnTo>
                <a:lnTo>
                  <a:pt x="237" y="8966"/>
                </a:lnTo>
                <a:close/>
                <a:moveTo>
                  <a:pt x="17529" y="8966"/>
                </a:moveTo>
                <a:lnTo>
                  <a:pt x="17529" y="13379"/>
                </a:lnTo>
                <a:lnTo>
                  <a:pt x="19063" y="13379"/>
                </a:lnTo>
                <a:cubicBezTo>
                  <a:pt x="19175" y="13379"/>
                  <a:pt x="19269" y="13336"/>
                  <a:pt x="19298" y="13277"/>
                </a:cubicBezTo>
                <a:lnTo>
                  <a:pt x="21508" y="9144"/>
                </a:lnTo>
                <a:cubicBezTo>
                  <a:pt x="21564" y="9058"/>
                  <a:pt x="21451" y="8966"/>
                  <a:pt x="21281" y="8966"/>
                </a:cubicBezTo>
                <a:lnTo>
                  <a:pt x="17529" y="8966"/>
                </a:lnTo>
                <a:close/>
                <a:moveTo>
                  <a:pt x="10758" y="9294"/>
                </a:moveTo>
                <a:cubicBezTo>
                  <a:pt x="12563" y="9294"/>
                  <a:pt x="14032" y="10137"/>
                  <a:pt x="14032" y="11173"/>
                </a:cubicBezTo>
                <a:cubicBezTo>
                  <a:pt x="14032" y="12208"/>
                  <a:pt x="12573" y="13049"/>
                  <a:pt x="10758" y="13049"/>
                </a:cubicBezTo>
                <a:cubicBezTo>
                  <a:pt x="8952" y="13049"/>
                  <a:pt x="7487" y="12208"/>
                  <a:pt x="7487" y="11173"/>
                </a:cubicBezTo>
                <a:cubicBezTo>
                  <a:pt x="7487" y="10137"/>
                  <a:pt x="8952" y="9294"/>
                  <a:pt x="10758" y="9294"/>
                </a:cubicBezTo>
                <a:close/>
                <a:moveTo>
                  <a:pt x="17529" y="15915"/>
                </a:moveTo>
                <a:lnTo>
                  <a:pt x="17529" y="20327"/>
                </a:lnTo>
                <a:lnTo>
                  <a:pt x="19063" y="20327"/>
                </a:lnTo>
                <a:cubicBezTo>
                  <a:pt x="19175" y="20327"/>
                  <a:pt x="19269" y="20284"/>
                  <a:pt x="19298" y="20224"/>
                </a:cubicBezTo>
                <a:lnTo>
                  <a:pt x="21508" y="16092"/>
                </a:lnTo>
                <a:cubicBezTo>
                  <a:pt x="21564" y="16006"/>
                  <a:pt x="21451" y="15915"/>
                  <a:pt x="21281" y="15915"/>
                </a:cubicBezTo>
                <a:lnTo>
                  <a:pt x="17529" y="15915"/>
                </a:lnTo>
                <a:close/>
                <a:moveTo>
                  <a:pt x="237" y="15920"/>
                </a:moveTo>
                <a:cubicBezTo>
                  <a:pt x="77" y="15915"/>
                  <a:pt x="-36" y="16005"/>
                  <a:pt x="11" y="16097"/>
                </a:cubicBezTo>
                <a:lnTo>
                  <a:pt x="2221" y="20231"/>
                </a:lnTo>
                <a:cubicBezTo>
                  <a:pt x="2249" y="20290"/>
                  <a:pt x="2353" y="20332"/>
                  <a:pt x="2456" y="20332"/>
                </a:cubicBezTo>
                <a:lnTo>
                  <a:pt x="3905" y="20332"/>
                </a:lnTo>
                <a:lnTo>
                  <a:pt x="3905" y="15920"/>
                </a:lnTo>
                <a:lnTo>
                  <a:pt x="237" y="15920"/>
                </a:lnTo>
                <a:close/>
                <a:moveTo>
                  <a:pt x="10758" y="16244"/>
                </a:moveTo>
                <a:cubicBezTo>
                  <a:pt x="12563" y="16244"/>
                  <a:pt x="14032" y="17084"/>
                  <a:pt x="14032" y="18120"/>
                </a:cubicBezTo>
                <a:cubicBezTo>
                  <a:pt x="14032" y="19161"/>
                  <a:pt x="12573" y="19998"/>
                  <a:pt x="10758" y="19998"/>
                </a:cubicBezTo>
                <a:cubicBezTo>
                  <a:pt x="8952" y="19998"/>
                  <a:pt x="7487" y="19156"/>
                  <a:pt x="7487" y="18120"/>
                </a:cubicBezTo>
                <a:cubicBezTo>
                  <a:pt x="7487" y="17084"/>
                  <a:pt x="8952" y="16244"/>
                  <a:pt x="10758" y="16244"/>
                </a:cubicBezTo>
                <a:close/>
              </a:path>
            </a:pathLst>
          </a:custGeom>
          <a:solidFill>
            <a:srgbClr val="FFFFFF"/>
          </a:solidFill>
          <a:ln w="25400">
            <a:solidFill>
              <a:srgbClr val="000000"/>
            </a:solidFill>
          </a:ln>
        </p:spPr>
        <p:txBody>
          <a:bodyPr lIns="45719" rIns="45719"/>
          <a:lstStyle/>
          <a:p>
            <a:pPr/>
          </a:p>
        </p:txBody>
      </p:sp>
      <p:sp>
        <p:nvSpPr>
          <p:cNvPr id="3569" name="Circle"/>
          <p:cNvSpPr/>
          <p:nvPr/>
        </p:nvSpPr>
        <p:spPr>
          <a:xfrm>
            <a:off x="3035077" y="6227259"/>
            <a:ext cx="271781" cy="271781"/>
          </a:xfrm>
          <a:prstGeom prst="ellipse">
            <a:avLst/>
          </a:prstGeom>
          <a:solidFill>
            <a:srgbClr val="00F900"/>
          </a:solidFill>
          <a:ln w="25400">
            <a:solidFill>
              <a:srgbClr val="00F900"/>
            </a:solidFill>
          </a:ln>
        </p:spPr>
        <p:txBody>
          <a:bodyPr lIns="45719" rIns="45719"/>
          <a:lstStyle/>
          <a:p>
            <a:pPr/>
          </a:p>
        </p:txBody>
      </p:sp>
      <p:sp>
        <p:nvSpPr>
          <p:cNvPr id="3570" name="Rectangle"/>
          <p:cNvSpPr/>
          <p:nvPr/>
        </p:nvSpPr>
        <p:spPr>
          <a:xfrm>
            <a:off x="3906953" y="4328301"/>
            <a:ext cx="731011" cy="195948"/>
          </a:xfrm>
          <a:prstGeom prst="rect">
            <a:avLst/>
          </a:prstGeom>
          <a:ln w="50800">
            <a:solidFill>
              <a:srgbClr val="FF2F92"/>
            </a:solidFill>
          </a:ln>
        </p:spPr>
        <p:txBody>
          <a:bodyPr lIns="45719" rIns="45719"/>
          <a:lstStyle/>
          <a:p>
            <a:pPr/>
          </a:p>
        </p:txBody>
      </p:sp>
      <p:sp>
        <p:nvSpPr>
          <p:cNvPr id="3571" name="Rectangle"/>
          <p:cNvSpPr/>
          <p:nvPr/>
        </p:nvSpPr>
        <p:spPr>
          <a:xfrm>
            <a:off x="5874527" y="4328301"/>
            <a:ext cx="731011" cy="195948"/>
          </a:xfrm>
          <a:prstGeom prst="rect">
            <a:avLst/>
          </a:prstGeom>
          <a:ln w="50800">
            <a:solidFill>
              <a:srgbClr val="FF2F92"/>
            </a:solidFill>
          </a:ln>
        </p:spPr>
        <p:txBody>
          <a:bodyPr lIns="45719" rIns="45719"/>
          <a:lstStyle/>
          <a:p>
            <a:pPr/>
          </a:p>
        </p:txBody>
      </p:sp>
      <p:sp>
        <p:nvSpPr>
          <p:cNvPr id="3572" name="Bottleneck"/>
          <p:cNvSpPr txBox="1"/>
          <p:nvPr/>
        </p:nvSpPr>
        <p:spPr>
          <a:xfrm>
            <a:off x="1328976" y="1906790"/>
            <a:ext cx="14759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0000"/>
                </a:solidFill>
              </a:defRPr>
            </a:lvl1pPr>
          </a:lstStyle>
          <a:p>
            <a:pPr/>
            <a:r>
              <a:t>Bottleneck</a:t>
            </a:r>
          </a:p>
        </p:txBody>
      </p:sp>
      <p:sp>
        <p:nvSpPr>
          <p:cNvPr id="3573" name="Dingbat Check"/>
          <p:cNvSpPr/>
          <p:nvPr/>
        </p:nvSpPr>
        <p:spPr>
          <a:xfrm>
            <a:off x="966362" y="1841677"/>
            <a:ext cx="353393" cy="335816"/>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00F900"/>
          </a:solidFill>
          <a:ln w="12700">
            <a:miter lim="400000"/>
          </a:ln>
        </p:spPr>
        <p:txBody>
          <a:bodyPr lIns="45719" rIns="45719"/>
          <a:lstStyle/>
          <a:p>
            <a:pPr/>
          </a:p>
        </p:txBody>
      </p:sp>
      <p:sp>
        <p:nvSpPr>
          <p:cNvPr id="3574" name="Line"/>
          <p:cNvSpPr/>
          <p:nvPr/>
        </p:nvSpPr>
        <p:spPr>
          <a:xfrm>
            <a:off x="2738390" y="2264778"/>
            <a:ext cx="3091282" cy="200640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575" name="Line"/>
          <p:cNvSpPr/>
          <p:nvPr/>
        </p:nvSpPr>
        <p:spPr>
          <a:xfrm>
            <a:off x="2738457" y="2264943"/>
            <a:ext cx="1147883" cy="2038623"/>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576" name="Activity (SR&gt; B)"/>
          <p:cNvSpPr txBox="1"/>
          <p:nvPr/>
        </p:nvSpPr>
        <p:spPr>
          <a:xfrm>
            <a:off x="1362842" y="2361673"/>
            <a:ext cx="218784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000000"/>
                </a:solidFill>
              </a:defRPr>
            </a:pPr>
            <a:r>
              <a:t>Activity </a:t>
            </a:r>
            <a:r>
              <a:rPr b="0"/>
              <a:t>(SR&gt;</a:t>
            </a:r>
            <a14:m>
              <m:oMath>
                <m:r>
                  <m:rPr>
                    <m:sty m:val="p"/>
                  </m:rPr>
                  <a:rPr xmlns:a="http://schemas.openxmlformats.org/drawingml/2006/main" sz="2050" i="1">
                    <a:solidFill>
                      <a:srgbClr val="000000"/>
                    </a:solidFill>
                    <a:latin typeface="Cambria Math" panose="02040503050406030204" pitchFamily="18" charset="0"/>
                  </a:rPr>
                  <m:t>Δ</m:t>
                </m:r>
              </m:oMath>
            </a14:m>
            <a:r>
              <a:rPr b="0"/>
              <a:t>B)</a:t>
            </a:r>
          </a:p>
        </p:txBody>
      </p:sp>
      <p:sp>
        <p:nvSpPr>
          <p:cNvPr id="3577" name="Dingbat X"/>
          <p:cNvSpPr/>
          <p:nvPr/>
        </p:nvSpPr>
        <p:spPr>
          <a:xfrm>
            <a:off x="994468" y="2371509"/>
            <a:ext cx="297181" cy="351170"/>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45719" rIns="45719"/>
          <a:lstStyle/>
          <a:p>
            <a:pPr/>
          </a:p>
        </p:txBody>
      </p:sp>
      <p:sp>
        <p:nvSpPr>
          <p:cNvPr id="3578" name="Is this DRAM-Bound?"/>
          <p:cNvSpPr txBox="1"/>
          <p:nvPr/>
        </p:nvSpPr>
        <p:spPr>
          <a:xfrm>
            <a:off x="327071" y="1287015"/>
            <a:ext cx="253647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Is this DRAM-Bound?</a:t>
            </a:r>
          </a:p>
        </p:txBody>
      </p:sp>
      <p:sp>
        <p:nvSpPr>
          <p:cNvPr id="3579" name="(ish)"/>
          <p:cNvSpPr txBox="1"/>
          <p:nvPr/>
        </p:nvSpPr>
        <p:spPr>
          <a:xfrm>
            <a:off x="2672862" y="1906790"/>
            <a:ext cx="80735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0000"/>
                </a:solidFill>
              </a:defRPr>
            </a:lvl1pPr>
          </a:lstStyle>
          <a:p>
            <a:pPr/>
            <a:r>
              <a:t> (ish)</a:t>
            </a:r>
          </a:p>
        </p:txBody>
      </p:sp>
      <p:sp>
        <p:nvSpPr>
          <p:cNvPr id="3580" name="No, keep working"/>
          <p:cNvSpPr txBox="1"/>
          <p:nvPr/>
        </p:nvSpPr>
        <p:spPr>
          <a:xfrm>
            <a:off x="450815" y="5080649"/>
            <a:ext cx="211075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No, keep working</a:t>
            </a:r>
          </a:p>
        </p:txBody>
      </p:sp>
      <p:sp>
        <p:nvSpPr>
          <p:cNvPr id="35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7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57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57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57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357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3573"/>
                                        </p:tgtEl>
                                        <p:attrNameLst>
                                          <p:attrName>style.visibility</p:attrName>
                                        </p:attrNameLst>
                                      </p:cBhvr>
                                      <p:to>
                                        <p:strVal val="visible"/>
                                      </p:to>
                                    </p:set>
                                  </p:childTnLst>
                                </p:cTn>
                              </p:par>
                            </p:childTnLst>
                          </p:cTn>
                        </p:par>
                        <p:par>
                          <p:cTn id="23" fill="hold">
                            <p:stCondLst>
                              <p:cond delay="0"/>
                            </p:stCondLst>
                            <p:childTnLst>
                              <p:par>
                                <p:cTn id="24" presetClass="exit" nodeType="afterEffect" presetSubtype="0" presetID="1" grpId="7" fill="hold">
                                  <p:stCondLst>
                                    <p:cond delay="0"/>
                                  </p:stCondLst>
                                  <p:iterate type="el" backwards="0">
                                    <p:tmAbs val="0"/>
                                  </p:iterate>
                                  <p:childTnLst>
                                    <p:set>
                                      <p:cBhvr>
                                        <p:cTn id="25" fill="hold">
                                          <p:stCondLst>
                                            <p:cond delay="0"/>
                                          </p:stCondLst>
                                        </p:cTn>
                                        <p:tgtEl>
                                          <p:spTgt spid="3574"/>
                                        </p:tgtEl>
                                        <p:attrNameLst>
                                          <p:attrName>style.visibility</p:attrName>
                                        </p:attrNameLst>
                                      </p:cBhvr>
                                      <p:to>
                                        <p:strVal val="hidden"/>
                                      </p:to>
                                    </p:set>
                                  </p:childTnLst>
                                </p:cTn>
                              </p:par>
                            </p:childTnLst>
                          </p:cTn>
                        </p:par>
                        <p:par>
                          <p:cTn id="26" fill="hold">
                            <p:stCondLst>
                              <p:cond delay="0"/>
                            </p:stCondLst>
                            <p:childTnLst>
                              <p:par>
                                <p:cTn id="27" presetClass="exit" nodeType="afterEffect" presetSubtype="0" presetID="1" grpId="8" fill="hold">
                                  <p:stCondLst>
                                    <p:cond delay="0"/>
                                  </p:stCondLst>
                                  <p:iterate type="el" backwards="0">
                                    <p:tmAbs val="0"/>
                                  </p:iterate>
                                  <p:childTnLst>
                                    <p:set>
                                      <p:cBhvr>
                                        <p:cTn id="28" fill="hold">
                                          <p:stCondLst>
                                            <p:cond delay="0"/>
                                          </p:stCondLst>
                                        </p:cTn>
                                        <p:tgtEl>
                                          <p:spTgt spid="3575"/>
                                        </p:tgtEl>
                                        <p:attrNameLst>
                                          <p:attrName>style.visibility</p:attrName>
                                        </p:attrNameLst>
                                      </p:cBhvr>
                                      <p:to>
                                        <p:strVal val="hidden"/>
                                      </p:to>
                                    </p:set>
                                  </p:childTnLst>
                                </p:cTn>
                              </p:par>
                            </p:childTnLst>
                          </p:cTn>
                        </p:par>
                        <p:par>
                          <p:cTn id="29" fill="hold">
                            <p:stCondLst>
                              <p:cond delay="0"/>
                            </p:stCondLst>
                            <p:childTnLst>
                              <p:par>
                                <p:cTn id="30" presetClass="exit" nodeType="afterEffect" presetSubtype="0" presetID="1" grpId="9" fill="hold">
                                  <p:stCondLst>
                                    <p:cond delay="0"/>
                                  </p:stCondLst>
                                  <p:iterate type="el" backwards="0">
                                    <p:tmAbs val="0"/>
                                  </p:iterate>
                                  <p:childTnLst>
                                    <p:set>
                                      <p:cBhvr>
                                        <p:cTn id="31" fill="hold">
                                          <p:stCondLst>
                                            <p:cond delay="0"/>
                                          </p:stCondLst>
                                        </p:cTn>
                                        <p:tgtEl>
                                          <p:spTgt spid="3571"/>
                                        </p:tgtEl>
                                        <p:attrNameLst>
                                          <p:attrName>style.visibility</p:attrName>
                                        </p:attrNameLst>
                                      </p:cBhvr>
                                      <p:to>
                                        <p:strVal val="hidden"/>
                                      </p:to>
                                    </p:set>
                                  </p:childTnLst>
                                </p:cTn>
                              </p:par>
                            </p:childTnLst>
                          </p:cTn>
                        </p:par>
                        <p:par>
                          <p:cTn id="32" fill="hold">
                            <p:stCondLst>
                              <p:cond delay="0"/>
                            </p:stCondLst>
                            <p:childTnLst>
                              <p:par>
                                <p:cTn id="33" presetClass="exit" nodeType="afterEffect" presetSubtype="0" presetID="1" grpId="10" fill="hold">
                                  <p:stCondLst>
                                    <p:cond delay="0"/>
                                  </p:stCondLst>
                                  <p:iterate type="el" backwards="0">
                                    <p:tmAbs val="0"/>
                                  </p:iterate>
                                  <p:childTnLst>
                                    <p:set>
                                      <p:cBhvr>
                                        <p:cTn id="34" fill="hold">
                                          <p:stCondLst>
                                            <p:cond delay="0"/>
                                          </p:stCondLst>
                                        </p:cTn>
                                        <p:tgtEl>
                                          <p:spTgt spid="357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11" fill="hold">
                                  <p:stCondLst>
                                    <p:cond delay="0"/>
                                  </p:stCondLst>
                                  <p:iterate type="el" backwards="0">
                                    <p:tmAbs val="0"/>
                                  </p:iterate>
                                  <p:childTnLst>
                                    <p:set>
                                      <p:cBhvr>
                                        <p:cTn id="38" fill="hold"/>
                                        <p:tgtEl>
                                          <p:spTgt spid="356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2" fill="hold">
                                  <p:stCondLst>
                                    <p:cond delay="0"/>
                                  </p:stCondLst>
                                  <p:iterate type="el" backwards="0">
                                    <p:tmAbs val="0"/>
                                  </p:iterate>
                                  <p:childTnLst>
                                    <p:set>
                                      <p:cBhvr>
                                        <p:cTn id="42" fill="hold"/>
                                        <p:tgtEl>
                                          <p:spTgt spid="35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3" fill="hold">
                                  <p:stCondLst>
                                    <p:cond delay="0"/>
                                  </p:stCondLst>
                                  <p:iterate type="el" backwards="0">
                                    <p:tmAbs val="0"/>
                                  </p:iterate>
                                  <p:childTnLst>
                                    <p:set>
                                      <p:cBhvr>
                                        <p:cTn id="46" fill="hold"/>
                                        <p:tgtEl>
                                          <p:spTgt spid="356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4" fill="hold">
                                  <p:stCondLst>
                                    <p:cond delay="0"/>
                                  </p:stCondLst>
                                  <p:iterate type="el" backwards="0">
                                    <p:tmAbs val="0"/>
                                  </p:iterate>
                                  <p:childTnLst>
                                    <p:set>
                                      <p:cBhvr>
                                        <p:cTn id="50" fill="hold"/>
                                        <p:tgtEl>
                                          <p:spTgt spid="3568"/>
                                        </p:tgtEl>
                                        <p:attrNameLst>
                                          <p:attrName>style.visibility</p:attrName>
                                        </p:attrNameLst>
                                      </p:cBhvr>
                                      <p:to>
                                        <p:strVal val="visible"/>
                                      </p:to>
                                    </p:set>
                                  </p:childTnLst>
                                </p:cTn>
                              </p:par>
                            </p:childTnLst>
                          </p:cTn>
                        </p:par>
                        <p:par>
                          <p:cTn id="51" fill="hold">
                            <p:stCondLst>
                              <p:cond delay="0"/>
                            </p:stCondLst>
                            <p:childTnLst>
                              <p:par>
                                <p:cTn id="52" presetClass="entr" nodeType="afterEffect" presetSubtype="0" presetID="1" grpId="15" fill="hold">
                                  <p:stCondLst>
                                    <p:cond delay="0"/>
                                  </p:stCondLst>
                                  <p:iterate type="el" backwards="0">
                                    <p:tmAbs val="0"/>
                                  </p:iterate>
                                  <p:childTnLst>
                                    <p:set>
                                      <p:cBhvr>
                                        <p:cTn id="53" fill="hold"/>
                                        <p:tgtEl>
                                          <p:spTgt spid="3569"/>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6" fill="hold">
                                  <p:stCondLst>
                                    <p:cond delay="0"/>
                                  </p:stCondLst>
                                  <p:iterate type="el" backwards="0">
                                    <p:tmAbs val="0"/>
                                  </p:iterate>
                                  <p:childTnLst>
                                    <p:set>
                                      <p:cBhvr>
                                        <p:cTn id="56" fill="hold"/>
                                        <p:tgtEl>
                                          <p:spTgt spid="35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74" grpId="7"/>
      <p:bldP build="whole" bldLvl="1" animBg="1" rev="0" advAuto="0" spid="3567" grpId="13"/>
      <p:bldP build="whole" bldLvl="1" animBg="1" rev="0" advAuto="0" spid="3569" grpId="15"/>
      <p:bldP build="whole" bldLvl="1" animBg="1" rev="0" advAuto="0" spid="3568" grpId="14"/>
      <p:bldP build="whole" bldLvl="1" animBg="1" rev="0" advAuto="0" spid="3570" grpId="4"/>
      <p:bldP build="whole" bldLvl="1" animBg="1" rev="0" advAuto="0" spid="3580" grpId="16"/>
      <p:bldP build="whole" bldLvl="1" animBg="1" rev="0" advAuto="0" spid="3574" grpId="1"/>
      <p:bldP build="whole" bldLvl="1" animBg="1" rev="0" advAuto="0" spid="3570" grpId="10"/>
      <p:bldP build="whole" bldLvl="1" animBg="1" rev="0" advAuto="0" spid="3575" grpId="2"/>
      <p:bldP build="whole" bldLvl="1" animBg="1" rev="0" advAuto="0" spid="3579" grpId="5"/>
      <p:bldP build="whole" bldLvl="1" animBg="1" rev="0" advAuto="0" spid="3566" grpId="11"/>
      <p:bldP build="whole" bldLvl="1" animBg="1" rev="0" advAuto="0" spid="3575" grpId="8"/>
      <p:bldP build="whole" bldLvl="1" animBg="1" rev="0" advAuto="0" spid="3571" grpId="3"/>
      <p:bldP build="whole" bldLvl="1" animBg="1" rev="0" advAuto="0" spid="3573" grpId="6"/>
      <p:bldP build="whole" bldLvl="1" animBg="1" rev="0" advAuto="0" spid="3577" grpId="12"/>
      <p:bldP build="whole" bldLvl="1" animBg="1" rev="0" advAuto="0" spid="3571" grpId="9"/>
    </p:bldLst>
  </p:timing>
</p:sld>
</file>

<file path=ppt/slides/slide1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3587" name="CustomShape 4"/>
          <p:cNvGrpSpPr/>
          <p:nvPr/>
        </p:nvGrpSpPr>
        <p:grpSpPr>
          <a:xfrm>
            <a:off x="3836620" y="1171825"/>
            <a:ext cx="4806825" cy="1622743"/>
            <a:chOff x="0" y="0"/>
            <a:chExt cx="4806824" cy="1622741"/>
          </a:xfrm>
        </p:grpSpPr>
        <p:sp>
          <p:nvSpPr>
            <p:cNvPr id="3585" name="Rectangle"/>
            <p:cNvSpPr/>
            <p:nvPr/>
          </p:nvSpPr>
          <p:spPr>
            <a:xfrm>
              <a:off x="0" y="0"/>
              <a:ext cx="4806825" cy="14187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586" name="Foreach(96 by 1 par 2){ i =&gt;…"/>
            <p:cNvSpPr txBox="1"/>
            <p:nvPr/>
          </p:nvSpPr>
          <p:spPr>
            <a:xfrm>
              <a:off x="0" y="2236"/>
              <a:ext cx="4806825" cy="1620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(96 by 1 par 2){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Sram load dram(i*16::(i+1)*16)</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 {…}</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588" name="DRAM-Bound Applications"/>
          <p:cNvSpPr txBox="1"/>
          <p:nvPr>
            <p:ph type="title"/>
          </p:nvPr>
        </p:nvSpPr>
        <p:spPr>
          <a:prstGeom prst="rect">
            <a:avLst/>
          </a:prstGeom>
        </p:spPr>
        <p:txBody>
          <a:bodyPr/>
          <a:lstStyle/>
          <a:p>
            <a:pPr/>
            <a:r>
              <a:t>DRAM-Bound Applications</a:t>
            </a:r>
          </a:p>
        </p:txBody>
      </p:sp>
      <p:sp>
        <p:nvSpPr>
          <p:cNvPr id="3620" name="Connection Line"/>
          <p:cNvSpPr/>
          <p:nvPr/>
        </p:nvSpPr>
        <p:spPr>
          <a:xfrm>
            <a:off x="6002020" y="3376930"/>
            <a:ext cx="1129030"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3621" name="Connection Line"/>
          <p:cNvSpPr/>
          <p:nvPr/>
        </p:nvSpPr>
        <p:spPr>
          <a:xfrm>
            <a:off x="4984750" y="3418840"/>
            <a:ext cx="101727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591" name="ForkJoin…"/>
          <p:cNvSpPr/>
          <p:nvPr/>
        </p:nvSpPr>
        <p:spPr>
          <a:xfrm>
            <a:off x="3783041" y="3643101"/>
            <a:ext cx="1789577"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t>T=481, iters=48</a:t>
            </a:r>
          </a:p>
        </p:txBody>
      </p:sp>
      <p:sp>
        <p:nvSpPr>
          <p:cNvPr id="3592" name="ForkJoin…"/>
          <p:cNvSpPr/>
          <p:nvPr/>
        </p:nvSpPr>
        <p:spPr>
          <a:xfrm>
            <a:off x="6713454" y="3643101"/>
            <a:ext cx="1855689"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t>T=478, iters=48</a:t>
            </a:r>
          </a:p>
        </p:txBody>
      </p:sp>
      <p:sp>
        <p:nvSpPr>
          <p:cNvPr id="3622" name="Connection Line"/>
          <p:cNvSpPr/>
          <p:nvPr/>
        </p:nvSpPr>
        <p:spPr>
          <a:xfrm>
            <a:off x="3514090" y="4404360"/>
            <a:ext cx="101727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623" name="Connection Line"/>
          <p:cNvSpPr/>
          <p:nvPr/>
        </p:nvSpPr>
        <p:spPr>
          <a:xfrm>
            <a:off x="4523740" y="4362450"/>
            <a:ext cx="1127760" cy="29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846"/>
                </a:lnTo>
                <a:lnTo>
                  <a:pt x="21600" y="7846"/>
                </a:lnTo>
                <a:lnTo>
                  <a:pt x="21600" y="21600"/>
                </a:lnTo>
              </a:path>
            </a:pathLst>
          </a:custGeom>
          <a:ln w="25400">
            <a:solidFill>
              <a:srgbClr val="000000"/>
            </a:solidFill>
            <a:tailEnd type="triangle"/>
          </a:ln>
        </p:spPr>
        <p:txBody>
          <a:bodyPr/>
          <a:lstStyle/>
          <a:p>
            <a:pPr/>
          </a:p>
        </p:txBody>
      </p:sp>
      <p:sp>
        <p:nvSpPr>
          <p:cNvPr id="3624" name="Connection Line"/>
          <p:cNvSpPr/>
          <p:nvPr/>
        </p:nvSpPr>
        <p:spPr>
          <a:xfrm>
            <a:off x="6567170" y="4425950"/>
            <a:ext cx="1017271" cy="264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625" name="Connection Line"/>
          <p:cNvSpPr/>
          <p:nvPr/>
        </p:nvSpPr>
        <p:spPr>
          <a:xfrm>
            <a:off x="7576819" y="4384040"/>
            <a:ext cx="1129031"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3597" name="Pipelined (j)…"/>
          <p:cNvSpPr/>
          <p:nvPr/>
        </p:nvSpPr>
        <p:spPr>
          <a:xfrm>
            <a:off x="6122402" y="4679475"/>
            <a:ext cx="171623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endParaRPr b="1">
              <a:solidFill>
                <a:srgbClr val="FF2600"/>
              </a:solidFill>
            </a:endParaRPr>
          </a:p>
          <a:p>
            <a:pPr algn="ctr">
              <a:defRPr b="1" sz="1400">
                <a:solidFill>
                  <a:srgbClr val="FF2600"/>
                </a:solidFill>
              </a:defRPr>
            </a:pPr>
            <a:r>
              <a:t>T=475,iters=48</a:t>
            </a:r>
          </a:p>
        </p:txBody>
      </p:sp>
      <p:sp>
        <p:nvSpPr>
          <p:cNvPr id="3598" name="Pipelined (j)…"/>
          <p:cNvSpPr/>
          <p:nvPr/>
        </p:nvSpPr>
        <p:spPr>
          <a:xfrm>
            <a:off x="7977129" y="4679475"/>
            <a:ext cx="171623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endParaRPr b="1">
              <a:solidFill>
                <a:srgbClr val="FF2600"/>
              </a:solidFill>
            </a:endParaRPr>
          </a:p>
          <a:p>
            <a:pPr algn="ctr">
              <a:defRPr b="1" sz="1400">
                <a:solidFill>
                  <a:srgbClr val="FF2600"/>
                </a:solidFill>
              </a:defRPr>
            </a:pPr>
            <a:r>
              <a:t>T=475,iters=48</a:t>
            </a:r>
          </a:p>
        </p:txBody>
      </p:sp>
      <p:sp>
        <p:nvSpPr>
          <p:cNvPr id="3599" name="Load…"/>
          <p:cNvSpPr/>
          <p:nvPr/>
        </p:nvSpPr>
        <p:spPr>
          <a:xfrm>
            <a:off x="2433609" y="4636994"/>
            <a:ext cx="1716238" cy="978736"/>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a:p>
            <a:pPr algn="ctr">
              <a:defRPr b="1" sz="1400">
                <a:solidFill>
                  <a:srgbClr val="FF2600"/>
                </a:solidFill>
              </a:defRPr>
            </a:pPr>
            <a:r>
              <a:t>T=488,iters=48</a:t>
            </a:r>
          </a:p>
          <a:p>
            <a:pPr algn="ctr">
              <a:defRPr b="1" sz="1400">
                <a:solidFill>
                  <a:srgbClr val="FF2600"/>
                </a:solidFill>
              </a:defRPr>
            </a:pPr>
            <a:r>
              <a:t>starved=28</a:t>
            </a:r>
          </a:p>
        </p:txBody>
      </p:sp>
      <p:sp>
        <p:nvSpPr>
          <p:cNvPr id="3600" name="Load…"/>
          <p:cNvSpPr/>
          <p:nvPr/>
        </p:nvSpPr>
        <p:spPr>
          <a:xfrm>
            <a:off x="4278006" y="4636994"/>
            <a:ext cx="1716238" cy="978736"/>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a:p>
            <a:pPr algn="ctr">
              <a:defRPr b="1" sz="1400">
                <a:solidFill>
                  <a:srgbClr val="FF2600"/>
                </a:solidFill>
              </a:defRPr>
            </a:pPr>
            <a:r>
              <a:t>T=487,iters=48</a:t>
            </a:r>
          </a:p>
          <a:p>
            <a:pPr algn="ctr">
              <a:defRPr b="1" sz="1400">
                <a:solidFill>
                  <a:srgbClr val="FF2600"/>
                </a:solidFill>
              </a:defRPr>
            </a:pPr>
            <a:r>
              <a:t>starved=27</a:t>
            </a:r>
          </a:p>
        </p:txBody>
      </p:sp>
      <p:sp>
        <p:nvSpPr>
          <p:cNvPr id="3601" name="Pipelined (i)…"/>
          <p:cNvSpPr/>
          <p:nvPr/>
        </p:nvSpPr>
        <p:spPr>
          <a:xfrm>
            <a:off x="5035707" y="2630117"/>
            <a:ext cx="2025063"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a:p>
            <a:pPr algn="ctr">
              <a:defRPr b="1" sz="1400">
                <a:solidFill>
                  <a:srgbClr val="FF2600"/>
                </a:solidFill>
              </a:defRPr>
            </a:pPr>
            <a:r>
              <a:t>T=23566, iters=1</a:t>
            </a:r>
          </a:p>
        </p:txBody>
      </p:sp>
      <p:sp>
        <p:nvSpPr>
          <p:cNvPr id="3602" name="CustomShape 4"/>
          <p:cNvSpPr/>
          <p:nvPr/>
        </p:nvSpPr>
        <p:spPr>
          <a:xfrm>
            <a:off x="3906162" y="1301235"/>
            <a:ext cx="1011197" cy="218308"/>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603" name="CustomShape 5"/>
          <p:cNvSpPr/>
          <p:nvPr/>
        </p:nvSpPr>
        <p:spPr>
          <a:xfrm>
            <a:off x="4182802" y="1596171"/>
            <a:ext cx="2022023"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604" name="CustomShape 6"/>
          <p:cNvSpPr/>
          <p:nvPr/>
        </p:nvSpPr>
        <p:spPr>
          <a:xfrm>
            <a:off x="4179420" y="1891107"/>
            <a:ext cx="1017962"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605" name="Bottleneck"/>
          <p:cNvSpPr txBox="1"/>
          <p:nvPr/>
        </p:nvSpPr>
        <p:spPr>
          <a:xfrm>
            <a:off x="1328976" y="1906790"/>
            <a:ext cx="14759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0000"/>
                </a:solidFill>
              </a:defRPr>
            </a:lvl1pPr>
          </a:lstStyle>
          <a:p>
            <a:pPr/>
            <a:r>
              <a:t>Bottleneck</a:t>
            </a:r>
          </a:p>
        </p:txBody>
      </p:sp>
      <p:sp>
        <p:nvSpPr>
          <p:cNvPr id="3606" name="Activity (SR&gt; B)"/>
          <p:cNvSpPr txBox="1"/>
          <p:nvPr/>
        </p:nvSpPr>
        <p:spPr>
          <a:xfrm>
            <a:off x="1362842" y="2361673"/>
            <a:ext cx="218784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000000"/>
                </a:solidFill>
              </a:defRPr>
            </a:pPr>
            <a:r>
              <a:t>Activity </a:t>
            </a:r>
            <a:r>
              <a:rPr b="0"/>
              <a:t>(SR&gt;</a:t>
            </a:r>
            <a14:m>
              <m:oMath>
                <m:r>
                  <m:rPr>
                    <m:sty m:val="p"/>
                  </m:rPr>
                  <a:rPr xmlns:a="http://schemas.openxmlformats.org/drawingml/2006/main" sz="2050" i="1">
                    <a:solidFill>
                      <a:srgbClr val="000000"/>
                    </a:solidFill>
                    <a:latin typeface="Cambria Math" panose="02040503050406030204" pitchFamily="18" charset="0"/>
                  </a:rPr>
                  <m:t>Δ</m:t>
                </m:r>
              </m:oMath>
            </a14:m>
            <a:r>
              <a:rPr b="0"/>
              <a:t>B)</a:t>
            </a:r>
          </a:p>
        </p:txBody>
      </p:sp>
      <p:sp>
        <p:nvSpPr>
          <p:cNvPr id="3607" name="Is this DRAM-Bound?"/>
          <p:cNvSpPr txBox="1"/>
          <p:nvPr/>
        </p:nvSpPr>
        <p:spPr>
          <a:xfrm>
            <a:off x="327071" y="1287015"/>
            <a:ext cx="253647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Is this DRAM-Bound?</a:t>
            </a:r>
          </a:p>
        </p:txBody>
      </p:sp>
      <p:sp>
        <p:nvSpPr>
          <p:cNvPr id="3608" name="Rectangle"/>
          <p:cNvSpPr/>
          <p:nvPr/>
        </p:nvSpPr>
        <p:spPr>
          <a:xfrm>
            <a:off x="3838868" y="4157612"/>
            <a:ext cx="731012" cy="195949"/>
          </a:xfrm>
          <a:prstGeom prst="rect">
            <a:avLst/>
          </a:prstGeom>
          <a:ln w="50800">
            <a:solidFill>
              <a:srgbClr val="FF2F92"/>
            </a:solidFill>
          </a:ln>
        </p:spPr>
        <p:txBody>
          <a:bodyPr lIns="45719" rIns="45719"/>
          <a:lstStyle/>
          <a:p>
            <a:pPr/>
          </a:p>
        </p:txBody>
      </p:sp>
      <p:sp>
        <p:nvSpPr>
          <p:cNvPr id="3609" name="Rectangle"/>
          <p:cNvSpPr/>
          <p:nvPr/>
        </p:nvSpPr>
        <p:spPr>
          <a:xfrm>
            <a:off x="6797393" y="4157612"/>
            <a:ext cx="731012" cy="195948"/>
          </a:xfrm>
          <a:prstGeom prst="rect">
            <a:avLst/>
          </a:prstGeom>
          <a:ln w="50800">
            <a:solidFill>
              <a:srgbClr val="FF2F92"/>
            </a:solidFill>
          </a:ln>
        </p:spPr>
        <p:txBody>
          <a:bodyPr lIns="45719" rIns="45719"/>
          <a:lstStyle/>
          <a:p>
            <a:pPr/>
          </a:p>
        </p:txBody>
      </p:sp>
      <p:sp>
        <p:nvSpPr>
          <p:cNvPr id="3610" name="Line"/>
          <p:cNvSpPr/>
          <p:nvPr/>
        </p:nvSpPr>
        <p:spPr>
          <a:xfrm>
            <a:off x="2738390" y="2264778"/>
            <a:ext cx="4051355" cy="190070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611" name="Line"/>
          <p:cNvSpPr/>
          <p:nvPr/>
        </p:nvSpPr>
        <p:spPr>
          <a:xfrm>
            <a:off x="2738456" y="2264943"/>
            <a:ext cx="1098903" cy="189472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612" name="B=0.5…"/>
          <p:cNvSpPr/>
          <p:nvPr/>
        </p:nvSpPr>
        <p:spPr>
          <a:xfrm>
            <a:off x="6741909" y="5715849"/>
            <a:ext cx="2544929" cy="873126"/>
          </a:xfrm>
          <a:prstGeom prst="roundRect">
            <a:avLst>
              <a:gd name="adj" fmla="val 21818"/>
            </a:avLst>
          </a:prstGeom>
          <a:solidFill>
            <a:srgbClr val="FFFFFF"/>
          </a:solidFill>
          <a:ln w="25400">
            <a:solidFill>
              <a:schemeClr val="accent1"/>
            </a:solidFill>
          </a:ln>
          <a:effectLst>
            <a:outerShdw sx="100000" sy="100000" kx="0" ky="0" algn="b" rotWithShape="0" blurRad="177800" dist="20000" dir="5400000">
              <a:srgbClr val="000000">
                <a:alpha val="53522"/>
              </a:srgbClr>
            </a:outerShdw>
          </a:effectLst>
          <a:extLst>
            <a:ext uri="{C572A759-6A51-4108-AA02-DFA0A04FC94B}">
              <ma14:wrappingTextBoxFlag xmlns:ma14="http://schemas.microsoft.com/office/mac/drawingml/2011/main" val="1"/>
            </a:ext>
          </a:extLst>
        </p:spPr>
        <p:txBody>
          <a:bodyPr lIns="45719" rIns="45719" anchor="ctr"/>
          <a:lstStyle/>
          <a:p>
            <a:pPr/>
            <a14:m>
              <m:oMath>
                <m:r>
                  <m:rPr>
                    <m:sty m:val="p"/>
                  </m:rPr>
                  <a:rPr xmlns:a="http://schemas.openxmlformats.org/drawingml/2006/main" sz="2050" i="1">
                    <a:solidFill>
                      <a:srgbClr val="4D4D4D"/>
                    </a:solidFill>
                    <a:latin typeface="Cambria Math" panose="02040503050406030204" pitchFamily="18" charset="0"/>
                  </a:rPr>
                  <m:t>Δ</m:t>
                </m:r>
              </m:oMath>
            </a14:m>
            <a:r>
              <a:t>B=0.5</a:t>
            </a:r>
          </a:p>
          <a:p>
            <a:pPr/>
            <a:r>
              <a:t>Stall-Rate=0.05</a:t>
            </a:r>
          </a:p>
        </p:txBody>
      </p:sp>
      <p:sp>
        <p:nvSpPr>
          <p:cNvPr id="3613" name="Dingbat Check"/>
          <p:cNvSpPr/>
          <p:nvPr/>
        </p:nvSpPr>
        <p:spPr>
          <a:xfrm>
            <a:off x="966362" y="1841677"/>
            <a:ext cx="353393" cy="335816"/>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00F900"/>
          </a:solidFill>
          <a:ln w="12700">
            <a:miter lim="400000"/>
          </a:ln>
        </p:spPr>
        <p:txBody>
          <a:bodyPr lIns="45719" rIns="45719"/>
          <a:lstStyle/>
          <a:p>
            <a:pPr/>
          </a:p>
        </p:txBody>
      </p:sp>
      <p:sp>
        <p:nvSpPr>
          <p:cNvPr id="3614" name="Dingbat X"/>
          <p:cNvSpPr/>
          <p:nvPr/>
        </p:nvSpPr>
        <p:spPr>
          <a:xfrm>
            <a:off x="994468" y="2371509"/>
            <a:ext cx="297181" cy="351170"/>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45719" rIns="45719"/>
          <a:lstStyle/>
          <a:p>
            <a:pPr/>
          </a:p>
        </p:txBody>
      </p:sp>
      <p:sp>
        <p:nvSpPr>
          <p:cNvPr id="3615" name="Traffic Light"/>
          <p:cNvSpPr/>
          <p:nvPr/>
        </p:nvSpPr>
        <p:spPr>
          <a:xfrm>
            <a:off x="1099257" y="4303668"/>
            <a:ext cx="860118" cy="1504353"/>
          </a:xfrm>
          <a:custGeom>
            <a:avLst/>
            <a:gdLst/>
            <a:ahLst/>
            <a:cxnLst>
              <a:cxn ang="0">
                <a:pos x="wd2" y="hd2"/>
              </a:cxn>
              <a:cxn ang="5400000">
                <a:pos x="wd2" y="hd2"/>
              </a:cxn>
              <a:cxn ang="10800000">
                <a:pos x="wd2" y="hd2"/>
              </a:cxn>
              <a:cxn ang="16200000">
                <a:pos x="wd2" y="hd2"/>
              </a:cxn>
            </a:cxnLst>
            <a:rect l="0" t="0" r="r" b="b"/>
            <a:pathLst>
              <a:path w="21527" h="21600" fill="norm" stroke="1" extrusionOk="0">
                <a:moveTo>
                  <a:pt x="10770" y="0"/>
                </a:moveTo>
                <a:cubicBezTo>
                  <a:pt x="9575" y="0"/>
                  <a:pt x="8607" y="355"/>
                  <a:pt x="8607" y="792"/>
                </a:cubicBezTo>
                <a:lnTo>
                  <a:pt x="5248" y="792"/>
                </a:lnTo>
                <a:cubicBezTo>
                  <a:pt x="4928" y="792"/>
                  <a:pt x="4666" y="943"/>
                  <a:pt x="4666" y="1126"/>
                </a:cubicBezTo>
                <a:lnTo>
                  <a:pt x="4666" y="21266"/>
                </a:lnTo>
                <a:cubicBezTo>
                  <a:pt x="4666" y="21450"/>
                  <a:pt x="4928" y="21600"/>
                  <a:pt x="5248" y="21600"/>
                </a:cubicBezTo>
                <a:lnTo>
                  <a:pt x="16203" y="21600"/>
                </a:lnTo>
                <a:cubicBezTo>
                  <a:pt x="16523" y="21600"/>
                  <a:pt x="16788" y="21450"/>
                  <a:pt x="16788" y="21266"/>
                </a:cubicBezTo>
                <a:lnTo>
                  <a:pt x="16788" y="1126"/>
                </a:lnTo>
                <a:cubicBezTo>
                  <a:pt x="16779" y="943"/>
                  <a:pt x="16523" y="792"/>
                  <a:pt x="16203" y="792"/>
                </a:cubicBezTo>
                <a:lnTo>
                  <a:pt x="12932" y="792"/>
                </a:lnTo>
                <a:cubicBezTo>
                  <a:pt x="12932" y="355"/>
                  <a:pt x="11964" y="0"/>
                  <a:pt x="10770" y="0"/>
                </a:cubicBezTo>
                <a:close/>
                <a:moveTo>
                  <a:pt x="17529" y="2011"/>
                </a:moveTo>
                <a:lnTo>
                  <a:pt x="17529" y="6430"/>
                </a:lnTo>
                <a:lnTo>
                  <a:pt x="19063" y="6430"/>
                </a:lnTo>
                <a:cubicBezTo>
                  <a:pt x="19175" y="6430"/>
                  <a:pt x="19269" y="6387"/>
                  <a:pt x="19306" y="6327"/>
                </a:cubicBezTo>
                <a:lnTo>
                  <a:pt x="21516" y="2195"/>
                </a:lnTo>
                <a:cubicBezTo>
                  <a:pt x="21563" y="2103"/>
                  <a:pt x="21451" y="2011"/>
                  <a:pt x="21281" y="2011"/>
                </a:cubicBezTo>
                <a:lnTo>
                  <a:pt x="17529" y="2011"/>
                </a:lnTo>
                <a:close/>
                <a:moveTo>
                  <a:pt x="237" y="2023"/>
                </a:moveTo>
                <a:cubicBezTo>
                  <a:pt x="77" y="2018"/>
                  <a:pt x="-36" y="2108"/>
                  <a:pt x="11" y="2200"/>
                </a:cubicBezTo>
                <a:lnTo>
                  <a:pt x="2221" y="6332"/>
                </a:lnTo>
                <a:cubicBezTo>
                  <a:pt x="2249" y="6392"/>
                  <a:pt x="2353" y="6435"/>
                  <a:pt x="2456" y="6435"/>
                </a:cubicBezTo>
                <a:lnTo>
                  <a:pt x="3905" y="6435"/>
                </a:lnTo>
                <a:lnTo>
                  <a:pt x="3905" y="2023"/>
                </a:lnTo>
                <a:lnTo>
                  <a:pt x="237" y="2023"/>
                </a:lnTo>
                <a:close/>
                <a:moveTo>
                  <a:pt x="10758" y="2347"/>
                </a:moveTo>
                <a:cubicBezTo>
                  <a:pt x="12563" y="2347"/>
                  <a:pt x="14032" y="3187"/>
                  <a:pt x="14032" y="4223"/>
                </a:cubicBezTo>
                <a:cubicBezTo>
                  <a:pt x="14032" y="5259"/>
                  <a:pt x="12573" y="6101"/>
                  <a:pt x="10758" y="6101"/>
                </a:cubicBezTo>
                <a:cubicBezTo>
                  <a:pt x="8952" y="6101"/>
                  <a:pt x="7487" y="5259"/>
                  <a:pt x="7487" y="4223"/>
                </a:cubicBezTo>
                <a:cubicBezTo>
                  <a:pt x="7487" y="3187"/>
                  <a:pt x="8952" y="2347"/>
                  <a:pt x="10758" y="2347"/>
                </a:cubicBezTo>
                <a:close/>
                <a:moveTo>
                  <a:pt x="237" y="8966"/>
                </a:moveTo>
                <a:cubicBezTo>
                  <a:pt x="77" y="8966"/>
                  <a:pt x="-36" y="9058"/>
                  <a:pt x="11" y="9149"/>
                </a:cubicBezTo>
                <a:lnTo>
                  <a:pt x="2221" y="13282"/>
                </a:lnTo>
                <a:cubicBezTo>
                  <a:pt x="2249" y="13341"/>
                  <a:pt x="2353" y="13385"/>
                  <a:pt x="2456" y="13385"/>
                </a:cubicBezTo>
                <a:lnTo>
                  <a:pt x="3905" y="13385"/>
                </a:lnTo>
                <a:lnTo>
                  <a:pt x="3905" y="8966"/>
                </a:lnTo>
                <a:lnTo>
                  <a:pt x="237" y="8966"/>
                </a:lnTo>
                <a:close/>
                <a:moveTo>
                  <a:pt x="17529" y="8966"/>
                </a:moveTo>
                <a:lnTo>
                  <a:pt x="17529" y="13379"/>
                </a:lnTo>
                <a:lnTo>
                  <a:pt x="19063" y="13379"/>
                </a:lnTo>
                <a:cubicBezTo>
                  <a:pt x="19175" y="13379"/>
                  <a:pt x="19269" y="13336"/>
                  <a:pt x="19298" y="13277"/>
                </a:cubicBezTo>
                <a:lnTo>
                  <a:pt x="21508" y="9144"/>
                </a:lnTo>
                <a:cubicBezTo>
                  <a:pt x="21564" y="9058"/>
                  <a:pt x="21451" y="8966"/>
                  <a:pt x="21281" y="8966"/>
                </a:cubicBezTo>
                <a:lnTo>
                  <a:pt x="17529" y="8966"/>
                </a:lnTo>
                <a:close/>
                <a:moveTo>
                  <a:pt x="10758" y="9294"/>
                </a:moveTo>
                <a:cubicBezTo>
                  <a:pt x="12563" y="9294"/>
                  <a:pt x="14032" y="10137"/>
                  <a:pt x="14032" y="11173"/>
                </a:cubicBezTo>
                <a:cubicBezTo>
                  <a:pt x="14032" y="12208"/>
                  <a:pt x="12573" y="13049"/>
                  <a:pt x="10758" y="13049"/>
                </a:cubicBezTo>
                <a:cubicBezTo>
                  <a:pt x="8952" y="13049"/>
                  <a:pt x="7487" y="12208"/>
                  <a:pt x="7487" y="11173"/>
                </a:cubicBezTo>
                <a:cubicBezTo>
                  <a:pt x="7487" y="10137"/>
                  <a:pt x="8952" y="9294"/>
                  <a:pt x="10758" y="9294"/>
                </a:cubicBezTo>
                <a:close/>
                <a:moveTo>
                  <a:pt x="17529" y="15915"/>
                </a:moveTo>
                <a:lnTo>
                  <a:pt x="17529" y="20327"/>
                </a:lnTo>
                <a:lnTo>
                  <a:pt x="19063" y="20327"/>
                </a:lnTo>
                <a:cubicBezTo>
                  <a:pt x="19175" y="20327"/>
                  <a:pt x="19269" y="20284"/>
                  <a:pt x="19298" y="20224"/>
                </a:cubicBezTo>
                <a:lnTo>
                  <a:pt x="21508" y="16092"/>
                </a:lnTo>
                <a:cubicBezTo>
                  <a:pt x="21564" y="16006"/>
                  <a:pt x="21451" y="15915"/>
                  <a:pt x="21281" y="15915"/>
                </a:cubicBezTo>
                <a:lnTo>
                  <a:pt x="17529" y="15915"/>
                </a:lnTo>
                <a:close/>
                <a:moveTo>
                  <a:pt x="237" y="15920"/>
                </a:moveTo>
                <a:cubicBezTo>
                  <a:pt x="77" y="15915"/>
                  <a:pt x="-36" y="16005"/>
                  <a:pt x="11" y="16097"/>
                </a:cubicBezTo>
                <a:lnTo>
                  <a:pt x="2221" y="20231"/>
                </a:lnTo>
                <a:cubicBezTo>
                  <a:pt x="2249" y="20290"/>
                  <a:pt x="2353" y="20332"/>
                  <a:pt x="2456" y="20332"/>
                </a:cubicBezTo>
                <a:lnTo>
                  <a:pt x="3905" y="20332"/>
                </a:lnTo>
                <a:lnTo>
                  <a:pt x="3905" y="15920"/>
                </a:lnTo>
                <a:lnTo>
                  <a:pt x="237" y="15920"/>
                </a:lnTo>
                <a:close/>
                <a:moveTo>
                  <a:pt x="10758" y="16244"/>
                </a:moveTo>
                <a:cubicBezTo>
                  <a:pt x="12563" y="16244"/>
                  <a:pt x="14032" y="17084"/>
                  <a:pt x="14032" y="18120"/>
                </a:cubicBezTo>
                <a:cubicBezTo>
                  <a:pt x="14032" y="19161"/>
                  <a:pt x="12573" y="19998"/>
                  <a:pt x="10758" y="19998"/>
                </a:cubicBezTo>
                <a:cubicBezTo>
                  <a:pt x="8952" y="19998"/>
                  <a:pt x="7487" y="19156"/>
                  <a:pt x="7487" y="18120"/>
                </a:cubicBezTo>
                <a:cubicBezTo>
                  <a:pt x="7487" y="17084"/>
                  <a:pt x="8952" y="16244"/>
                  <a:pt x="10758" y="16244"/>
                </a:cubicBezTo>
                <a:close/>
              </a:path>
            </a:pathLst>
          </a:custGeom>
          <a:solidFill>
            <a:srgbClr val="FFFFFF"/>
          </a:solidFill>
          <a:ln w="25400">
            <a:solidFill>
              <a:srgbClr val="000000"/>
            </a:solidFill>
          </a:ln>
        </p:spPr>
        <p:txBody>
          <a:bodyPr lIns="45719" rIns="45719"/>
          <a:lstStyle/>
          <a:p>
            <a:pPr/>
          </a:p>
        </p:txBody>
      </p:sp>
      <p:sp>
        <p:nvSpPr>
          <p:cNvPr id="3616" name="Circle"/>
          <p:cNvSpPr/>
          <p:nvPr/>
        </p:nvSpPr>
        <p:spPr>
          <a:xfrm>
            <a:off x="1393426" y="5427531"/>
            <a:ext cx="271781" cy="271781"/>
          </a:xfrm>
          <a:prstGeom prst="ellipse">
            <a:avLst/>
          </a:prstGeom>
          <a:solidFill>
            <a:srgbClr val="00F900"/>
          </a:solidFill>
          <a:ln w="25400">
            <a:solidFill>
              <a:srgbClr val="00F900"/>
            </a:solidFill>
          </a:ln>
        </p:spPr>
        <p:txBody>
          <a:bodyPr lIns="45719" rIns="45719"/>
          <a:lstStyle/>
          <a:p>
            <a:pPr/>
          </a:p>
        </p:txBody>
      </p:sp>
      <p:sp>
        <p:nvSpPr>
          <p:cNvPr id="3617" name="No, keep working"/>
          <p:cNvSpPr txBox="1"/>
          <p:nvPr/>
        </p:nvSpPr>
        <p:spPr>
          <a:xfrm>
            <a:off x="211473" y="3436332"/>
            <a:ext cx="211075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No, keep working</a:t>
            </a:r>
          </a:p>
        </p:txBody>
      </p:sp>
      <p:sp>
        <p:nvSpPr>
          <p:cNvPr id="3618" name="(Parallelizing by 2 doubles the resources and cuts runtime  to ~50.5% [23566 / 46591].)"/>
          <p:cNvSpPr txBox="1"/>
          <p:nvPr/>
        </p:nvSpPr>
        <p:spPr>
          <a:xfrm>
            <a:off x="215814" y="5844184"/>
            <a:ext cx="4934041"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300"/>
            </a:pPr>
            <a:r>
              <a:t>(Parallelizing by 2 doubles the resources and cuts runtime</a:t>
            </a:r>
            <a:br/>
            <a:r>
              <a:t> to ~50.5% [</a:t>
            </a:r>
            <a:r>
              <a:rPr b="1">
                <a:solidFill>
                  <a:srgbClr val="FF2600"/>
                </a:solidFill>
              </a:rPr>
              <a:t>23566</a:t>
            </a:r>
            <a:r>
              <a:t> / </a:t>
            </a:r>
            <a:r>
              <a:rPr b="1">
                <a:solidFill>
                  <a:srgbClr val="FF2600"/>
                </a:solidFill>
              </a:rPr>
              <a:t>46591</a:t>
            </a:r>
            <a:r>
              <a:t>].)</a:t>
            </a:r>
          </a:p>
        </p:txBody>
      </p:sp>
      <p:sp>
        <p:nvSpPr>
          <p:cNvPr id="361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1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61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609"/>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60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0" presetID="1" grpId="5" fill="hold">
                                  <p:stCondLst>
                                    <p:cond delay="0"/>
                                  </p:stCondLst>
                                  <p:iterate type="el" backwards="0">
                                    <p:tmAbs val="0"/>
                                  </p:iterate>
                                  <p:childTnLst>
                                    <p:set>
                                      <p:cBhvr>
                                        <p:cTn id="19" fill="hold">
                                          <p:stCondLst>
                                            <p:cond delay="0"/>
                                          </p:stCondLst>
                                        </p:cTn>
                                        <p:tgtEl>
                                          <p:spTgt spid="3610"/>
                                        </p:tgtEl>
                                        <p:attrNameLst>
                                          <p:attrName>style.visibility</p:attrName>
                                        </p:attrNameLst>
                                      </p:cBhvr>
                                      <p:to>
                                        <p:strVal val="hidden"/>
                                      </p:to>
                                    </p:set>
                                  </p:childTnLst>
                                </p:cTn>
                              </p:par>
                            </p:childTnLst>
                          </p:cTn>
                        </p:par>
                        <p:par>
                          <p:cTn id="20" fill="hold">
                            <p:stCondLst>
                              <p:cond delay="0"/>
                            </p:stCondLst>
                            <p:childTnLst>
                              <p:par>
                                <p:cTn id="21" presetClass="exit" nodeType="afterEffect" presetSubtype="0" presetID="1" grpId="6" fill="hold">
                                  <p:stCondLst>
                                    <p:cond delay="0"/>
                                  </p:stCondLst>
                                  <p:iterate type="el" backwards="0">
                                    <p:tmAbs val="0"/>
                                  </p:iterate>
                                  <p:childTnLst>
                                    <p:set>
                                      <p:cBhvr>
                                        <p:cTn id="22" fill="hold">
                                          <p:stCondLst>
                                            <p:cond delay="0"/>
                                          </p:stCondLst>
                                        </p:cTn>
                                        <p:tgtEl>
                                          <p:spTgt spid="3611"/>
                                        </p:tgtEl>
                                        <p:attrNameLst>
                                          <p:attrName>style.visibility</p:attrName>
                                        </p:attrNameLst>
                                      </p:cBhvr>
                                      <p:to>
                                        <p:strVal val="hidden"/>
                                      </p:to>
                                    </p:set>
                                  </p:childTnLst>
                                </p:cTn>
                              </p:par>
                            </p:childTnLst>
                          </p:cTn>
                        </p:par>
                        <p:par>
                          <p:cTn id="23" fill="hold">
                            <p:stCondLst>
                              <p:cond delay="0"/>
                            </p:stCondLst>
                            <p:childTnLst>
                              <p:par>
                                <p:cTn id="24" presetClass="exit" nodeType="afterEffect" presetSubtype="0" presetID="1" grpId="7" fill="hold">
                                  <p:stCondLst>
                                    <p:cond delay="0"/>
                                  </p:stCondLst>
                                  <p:iterate type="el" backwards="0">
                                    <p:tmAbs val="0"/>
                                  </p:iterate>
                                  <p:childTnLst>
                                    <p:set>
                                      <p:cBhvr>
                                        <p:cTn id="25" fill="hold">
                                          <p:stCondLst>
                                            <p:cond delay="0"/>
                                          </p:stCondLst>
                                        </p:cTn>
                                        <p:tgtEl>
                                          <p:spTgt spid="3609"/>
                                        </p:tgtEl>
                                        <p:attrNameLst>
                                          <p:attrName>style.visibility</p:attrName>
                                        </p:attrNameLst>
                                      </p:cBhvr>
                                      <p:to>
                                        <p:strVal val="hidden"/>
                                      </p:to>
                                    </p:set>
                                  </p:childTnLst>
                                </p:cTn>
                              </p:par>
                            </p:childTnLst>
                          </p:cTn>
                        </p:par>
                        <p:par>
                          <p:cTn id="26" fill="hold">
                            <p:stCondLst>
                              <p:cond delay="0"/>
                            </p:stCondLst>
                            <p:childTnLst>
                              <p:par>
                                <p:cTn id="27" presetClass="exit" nodeType="afterEffect" presetSubtype="0" presetID="1" grpId="8" fill="hold">
                                  <p:stCondLst>
                                    <p:cond delay="0"/>
                                  </p:stCondLst>
                                  <p:iterate type="el" backwards="0">
                                    <p:tmAbs val="0"/>
                                  </p:iterate>
                                  <p:childTnLst>
                                    <p:set>
                                      <p:cBhvr>
                                        <p:cTn id="28" fill="hold">
                                          <p:stCondLst>
                                            <p:cond delay="0"/>
                                          </p:stCondLst>
                                        </p:cTn>
                                        <p:tgtEl>
                                          <p:spTgt spid="3608"/>
                                        </p:tgtEl>
                                        <p:attrNameLst>
                                          <p:attrName>style.visibility</p:attrName>
                                        </p:attrNameLst>
                                      </p:cBhvr>
                                      <p:to>
                                        <p:strVal val="hidden"/>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361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361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3614"/>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2" fill="hold">
                                  <p:stCondLst>
                                    <p:cond delay="0"/>
                                  </p:stCondLst>
                                  <p:iterate type="el" backwards="0">
                                    <p:tmAbs val="0"/>
                                  </p:iterate>
                                  <p:childTnLst>
                                    <p:set>
                                      <p:cBhvr>
                                        <p:cTn id="43" fill="hold"/>
                                        <p:tgtEl>
                                          <p:spTgt spid="3617"/>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3" fill="hold">
                                  <p:stCondLst>
                                    <p:cond delay="0"/>
                                  </p:stCondLst>
                                  <p:iterate type="el" backwards="0">
                                    <p:tmAbs val="0"/>
                                  </p:iterate>
                                  <p:childTnLst>
                                    <p:set>
                                      <p:cBhvr>
                                        <p:cTn id="46" fill="hold"/>
                                        <p:tgtEl>
                                          <p:spTgt spid="3615"/>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4" fill="hold">
                                  <p:stCondLst>
                                    <p:cond delay="0"/>
                                  </p:stCondLst>
                                  <p:iterate type="el" backwards="0">
                                    <p:tmAbs val="0"/>
                                  </p:iterate>
                                  <p:childTnLst>
                                    <p:set>
                                      <p:cBhvr>
                                        <p:cTn id="49" fill="hold"/>
                                        <p:tgtEl>
                                          <p:spTgt spid="361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5" fill="hold">
                                  <p:stCondLst>
                                    <p:cond delay="0"/>
                                  </p:stCondLst>
                                  <p:iterate type="el" backwards="0">
                                    <p:tmAbs val="0"/>
                                  </p:iterate>
                                  <p:childTnLst>
                                    <p:set>
                                      <p:cBhvr>
                                        <p:cTn id="53" fill="hold"/>
                                        <p:tgtEl>
                                          <p:spTgt spid="36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08" grpId="4"/>
      <p:bldP build="whole" bldLvl="1" animBg="1" rev="0" advAuto="0" spid="3610" grpId="5"/>
      <p:bldP build="whole" bldLvl="1" animBg="1" rev="0" advAuto="0" spid="3609" grpId="7"/>
      <p:bldP build="whole" bldLvl="1" animBg="1" rev="0" advAuto="0" spid="3608" grpId="8"/>
      <p:bldP build="whole" bldLvl="1" animBg="1" rev="0" advAuto="0" spid="3617" grpId="12"/>
      <p:bldP build="whole" bldLvl="1" animBg="1" rev="0" advAuto="0" spid="3613" grpId="9"/>
      <p:bldP build="whole" bldLvl="1" animBg="1" rev="0" advAuto="0" spid="3616" grpId="14"/>
      <p:bldP build="whole" bldLvl="1" animBg="1" rev="0" advAuto="0" spid="3614" grpId="11"/>
      <p:bldP build="whole" bldLvl="1" animBg="1" rev="0" advAuto="0" spid="3615" grpId="13"/>
      <p:bldP build="whole" bldLvl="1" animBg="1" rev="0" advAuto="0" spid="3612" grpId="10"/>
      <p:bldP build="whole" bldLvl="1" animBg="1" rev="0" advAuto="0" spid="3611" grpId="2"/>
      <p:bldP build="whole" bldLvl="1" animBg="1" rev="0" advAuto="0" spid="3618" grpId="15"/>
      <p:bldP build="whole" bldLvl="1" animBg="1" rev="0" advAuto="0" spid="3611" grpId="6"/>
      <p:bldP build="whole" bldLvl="1" animBg="1" rev="0" advAuto="0" spid="3610" grpId="1"/>
      <p:bldP build="whole" bldLvl="1" animBg="1" rev="0" advAuto="0" spid="3609" grpId="3"/>
    </p:bldLst>
  </p:timing>
</p:sld>
</file>

<file path=ppt/slides/slide1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3629" name="CustomShape 4"/>
          <p:cNvGrpSpPr/>
          <p:nvPr/>
        </p:nvGrpSpPr>
        <p:grpSpPr>
          <a:xfrm>
            <a:off x="3836620" y="1171825"/>
            <a:ext cx="4806825" cy="1622743"/>
            <a:chOff x="0" y="0"/>
            <a:chExt cx="4806824" cy="1622741"/>
          </a:xfrm>
        </p:grpSpPr>
        <p:sp>
          <p:nvSpPr>
            <p:cNvPr id="3627" name="Rectangle"/>
            <p:cNvSpPr/>
            <p:nvPr/>
          </p:nvSpPr>
          <p:spPr>
            <a:xfrm>
              <a:off x="0" y="0"/>
              <a:ext cx="4806825" cy="14187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628" name="Foreach(96 by 1 par 3){ i =&gt;…"/>
            <p:cNvSpPr txBox="1"/>
            <p:nvPr/>
          </p:nvSpPr>
          <p:spPr>
            <a:xfrm>
              <a:off x="0" y="2236"/>
              <a:ext cx="4806825" cy="1620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(96 by 1 par 3){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Sram load dram(i*16::(i+1)*16)</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 {…}</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630" name="DRAM-Bound Applications"/>
          <p:cNvSpPr txBox="1"/>
          <p:nvPr>
            <p:ph type="title"/>
          </p:nvPr>
        </p:nvSpPr>
        <p:spPr>
          <a:prstGeom prst="rect">
            <a:avLst/>
          </a:prstGeom>
        </p:spPr>
        <p:txBody>
          <a:bodyPr/>
          <a:lstStyle/>
          <a:p>
            <a:pPr/>
            <a:r>
              <a:t>DRAM-Bound Applications</a:t>
            </a:r>
          </a:p>
        </p:txBody>
      </p:sp>
      <p:sp>
        <p:nvSpPr>
          <p:cNvPr id="3664" name="Connection Line"/>
          <p:cNvSpPr/>
          <p:nvPr/>
        </p:nvSpPr>
        <p:spPr>
          <a:xfrm>
            <a:off x="6002020" y="3376930"/>
            <a:ext cx="1129030"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3665" name="Connection Line"/>
          <p:cNvSpPr/>
          <p:nvPr/>
        </p:nvSpPr>
        <p:spPr>
          <a:xfrm>
            <a:off x="4984750" y="3418840"/>
            <a:ext cx="101727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633" name="ForkJoin…"/>
          <p:cNvSpPr/>
          <p:nvPr/>
        </p:nvSpPr>
        <p:spPr>
          <a:xfrm>
            <a:off x="3783041" y="3643101"/>
            <a:ext cx="1789577"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t>T=518, iters=32</a:t>
            </a:r>
          </a:p>
        </p:txBody>
      </p:sp>
      <p:sp>
        <p:nvSpPr>
          <p:cNvPr id="3634" name="ForkJoin…"/>
          <p:cNvSpPr/>
          <p:nvPr/>
        </p:nvSpPr>
        <p:spPr>
          <a:xfrm>
            <a:off x="6713454" y="3643101"/>
            <a:ext cx="1855689"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t>T=478, iters=32</a:t>
            </a:r>
          </a:p>
        </p:txBody>
      </p:sp>
      <p:sp>
        <p:nvSpPr>
          <p:cNvPr id="3666" name="Connection Line"/>
          <p:cNvSpPr/>
          <p:nvPr/>
        </p:nvSpPr>
        <p:spPr>
          <a:xfrm>
            <a:off x="2885440" y="4404360"/>
            <a:ext cx="1645920" cy="238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860"/>
                </a:lnTo>
                <a:lnTo>
                  <a:pt x="0" y="5860"/>
                </a:lnTo>
                <a:lnTo>
                  <a:pt x="0" y="21600"/>
                </a:lnTo>
              </a:path>
            </a:pathLst>
          </a:custGeom>
          <a:ln w="25400">
            <a:solidFill>
              <a:srgbClr val="000000"/>
            </a:solidFill>
            <a:tailEnd type="triangle"/>
          </a:ln>
        </p:spPr>
        <p:txBody>
          <a:bodyPr/>
          <a:lstStyle/>
          <a:p>
            <a:pPr/>
          </a:p>
        </p:txBody>
      </p:sp>
      <p:sp>
        <p:nvSpPr>
          <p:cNvPr id="3667" name="Connection Line"/>
          <p:cNvSpPr/>
          <p:nvPr/>
        </p:nvSpPr>
        <p:spPr>
          <a:xfrm>
            <a:off x="4523740" y="4362450"/>
            <a:ext cx="1127760" cy="29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846"/>
                </a:lnTo>
                <a:lnTo>
                  <a:pt x="21600" y="7846"/>
                </a:lnTo>
                <a:lnTo>
                  <a:pt x="21600" y="21600"/>
                </a:lnTo>
              </a:path>
            </a:pathLst>
          </a:custGeom>
          <a:ln w="25400">
            <a:solidFill>
              <a:srgbClr val="000000"/>
            </a:solidFill>
            <a:tailEnd type="triangle"/>
          </a:ln>
        </p:spPr>
        <p:txBody>
          <a:bodyPr/>
          <a:lstStyle/>
          <a:p>
            <a:pPr/>
          </a:p>
        </p:txBody>
      </p:sp>
      <p:sp>
        <p:nvSpPr>
          <p:cNvPr id="3668" name="Connection Line"/>
          <p:cNvSpPr/>
          <p:nvPr/>
        </p:nvSpPr>
        <p:spPr>
          <a:xfrm>
            <a:off x="6567170" y="4425950"/>
            <a:ext cx="1017271" cy="264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669" name="Connection Line"/>
          <p:cNvSpPr/>
          <p:nvPr/>
        </p:nvSpPr>
        <p:spPr>
          <a:xfrm>
            <a:off x="7576819" y="4384040"/>
            <a:ext cx="1129031"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3639" name="Pipelined (j)…"/>
          <p:cNvSpPr/>
          <p:nvPr/>
        </p:nvSpPr>
        <p:spPr>
          <a:xfrm>
            <a:off x="6122402" y="4679475"/>
            <a:ext cx="171623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endParaRPr b="1">
              <a:solidFill>
                <a:srgbClr val="FF2600"/>
              </a:solidFill>
            </a:endParaRPr>
          </a:p>
          <a:p>
            <a:pPr algn="ctr">
              <a:defRPr b="1" sz="1400">
                <a:solidFill>
                  <a:srgbClr val="FF2600"/>
                </a:solidFill>
              </a:defRPr>
            </a:pPr>
            <a:r>
              <a:t>T=475,iters=32</a:t>
            </a:r>
          </a:p>
        </p:txBody>
      </p:sp>
      <p:sp>
        <p:nvSpPr>
          <p:cNvPr id="3640" name="Pipelined (j)…"/>
          <p:cNvSpPr/>
          <p:nvPr/>
        </p:nvSpPr>
        <p:spPr>
          <a:xfrm>
            <a:off x="8403590" y="4679475"/>
            <a:ext cx="1716237"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endParaRPr b="1">
              <a:solidFill>
                <a:srgbClr val="FF2600"/>
              </a:solidFill>
            </a:endParaRPr>
          </a:p>
          <a:p>
            <a:pPr algn="ctr">
              <a:defRPr b="1" sz="1400">
                <a:solidFill>
                  <a:srgbClr val="FF2600"/>
                </a:solidFill>
              </a:defRPr>
            </a:pPr>
            <a:r>
              <a:t>T=475,iters=32</a:t>
            </a:r>
          </a:p>
        </p:txBody>
      </p:sp>
      <p:sp>
        <p:nvSpPr>
          <p:cNvPr id="3641" name="Load…"/>
          <p:cNvSpPr/>
          <p:nvPr/>
        </p:nvSpPr>
        <p:spPr>
          <a:xfrm>
            <a:off x="1988353" y="4636994"/>
            <a:ext cx="1716238" cy="978736"/>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a:p>
            <a:pPr algn="ctr">
              <a:defRPr b="1" sz="1400">
                <a:solidFill>
                  <a:srgbClr val="FF2600"/>
                </a:solidFill>
              </a:defRPr>
            </a:pPr>
            <a:r>
              <a:t>T=530,iters=32</a:t>
            </a:r>
          </a:p>
          <a:p>
            <a:pPr algn="ctr">
              <a:defRPr b="1" sz="1400">
                <a:solidFill>
                  <a:srgbClr val="FF2600"/>
                </a:solidFill>
              </a:defRPr>
            </a:pPr>
            <a:r>
              <a:t>starved=50</a:t>
            </a:r>
          </a:p>
        </p:txBody>
      </p:sp>
      <p:sp>
        <p:nvSpPr>
          <p:cNvPr id="3642" name="Load…"/>
          <p:cNvSpPr/>
          <p:nvPr/>
        </p:nvSpPr>
        <p:spPr>
          <a:xfrm>
            <a:off x="4278006" y="4636994"/>
            <a:ext cx="1716238" cy="978736"/>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a:p>
            <a:pPr algn="ctr">
              <a:defRPr b="1" sz="1400">
                <a:solidFill>
                  <a:srgbClr val="FF2600"/>
                </a:solidFill>
              </a:defRPr>
            </a:pPr>
            <a:r>
              <a:t>T=527,iters=32</a:t>
            </a:r>
          </a:p>
          <a:p>
            <a:pPr algn="ctr">
              <a:defRPr b="1" sz="1400">
                <a:solidFill>
                  <a:srgbClr val="FF2600"/>
                </a:solidFill>
              </a:defRPr>
            </a:pPr>
            <a:r>
              <a:t>starved=47</a:t>
            </a:r>
          </a:p>
        </p:txBody>
      </p:sp>
      <p:sp>
        <p:nvSpPr>
          <p:cNvPr id="3643" name="Pipelined (i)…"/>
          <p:cNvSpPr/>
          <p:nvPr/>
        </p:nvSpPr>
        <p:spPr>
          <a:xfrm>
            <a:off x="5035707" y="2630117"/>
            <a:ext cx="2025063"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a:p>
            <a:pPr algn="ctr">
              <a:defRPr b="1" sz="1400">
                <a:solidFill>
                  <a:srgbClr val="FF2600"/>
                </a:solidFill>
              </a:defRPr>
            </a:pPr>
            <a:r>
              <a:t>T=17534, iters=1</a:t>
            </a:r>
          </a:p>
        </p:txBody>
      </p:sp>
      <p:sp>
        <p:nvSpPr>
          <p:cNvPr id="3644" name="CustomShape 4"/>
          <p:cNvSpPr/>
          <p:nvPr/>
        </p:nvSpPr>
        <p:spPr>
          <a:xfrm>
            <a:off x="3906162" y="1301235"/>
            <a:ext cx="1011197" cy="218308"/>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645" name="CustomShape 5"/>
          <p:cNvSpPr/>
          <p:nvPr/>
        </p:nvSpPr>
        <p:spPr>
          <a:xfrm>
            <a:off x="4182802" y="1596171"/>
            <a:ext cx="2022023"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646" name="CustomShape 6"/>
          <p:cNvSpPr/>
          <p:nvPr/>
        </p:nvSpPr>
        <p:spPr>
          <a:xfrm>
            <a:off x="4179420" y="1891107"/>
            <a:ext cx="1017962"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647" name="Bottleneck"/>
          <p:cNvSpPr txBox="1"/>
          <p:nvPr/>
        </p:nvSpPr>
        <p:spPr>
          <a:xfrm>
            <a:off x="1328976" y="1906790"/>
            <a:ext cx="14759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0000"/>
                </a:solidFill>
              </a:defRPr>
            </a:lvl1pPr>
          </a:lstStyle>
          <a:p>
            <a:pPr/>
            <a:r>
              <a:t>Bottleneck</a:t>
            </a:r>
          </a:p>
        </p:txBody>
      </p:sp>
      <p:sp>
        <p:nvSpPr>
          <p:cNvPr id="3648" name="Activity (SR&gt; B)"/>
          <p:cNvSpPr txBox="1"/>
          <p:nvPr/>
        </p:nvSpPr>
        <p:spPr>
          <a:xfrm>
            <a:off x="1362842" y="2361673"/>
            <a:ext cx="218784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000000"/>
                </a:solidFill>
              </a:defRPr>
            </a:pPr>
            <a:r>
              <a:t>Activity </a:t>
            </a:r>
            <a:r>
              <a:rPr b="0"/>
              <a:t>(SR&gt;</a:t>
            </a:r>
            <a14:m>
              <m:oMath>
                <m:r>
                  <m:rPr>
                    <m:sty m:val="p"/>
                  </m:rPr>
                  <a:rPr xmlns:a="http://schemas.openxmlformats.org/drawingml/2006/main" sz="2050" i="1">
                    <a:solidFill>
                      <a:srgbClr val="000000"/>
                    </a:solidFill>
                    <a:latin typeface="Cambria Math" panose="02040503050406030204" pitchFamily="18" charset="0"/>
                  </a:rPr>
                  <m:t>Δ</m:t>
                </m:r>
              </m:oMath>
            </a14:m>
            <a:r>
              <a:rPr b="0"/>
              <a:t>B)</a:t>
            </a:r>
          </a:p>
        </p:txBody>
      </p:sp>
      <p:sp>
        <p:nvSpPr>
          <p:cNvPr id="3649" name="Is this DRAM-Bound?"/>
          <p:cNvSpPr txBox="1"/>
          <p:nvPr/>
        </p:nvSpPr>
        <p:spPr>
          <a:xfrm>
            <a:off x="327071" y="1287015"/>
            <a:ext cx="253647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Is this DRAM-Bound?</a:t>
            </a:r>
          </a:p>
        </p:txBody>
      </p:sp>
      <p:sp>
        <p:nvSpPr>
          <p:cNvPr id="3650" name="Rectangle"/>
          <p:cNvSpPr/>
          <p:nvPr/>
        </p:nvSpPr>
        <p:spPr>
          <a:xfrm>
            <a:off x="3838868" y="4157612"/>
            <a:ext cx="731012" cy="195948"/>
          </a:xfrm>
          <a:prstGeom prst="rect">
            <a:avLst/>
          </a:prstGeom>
          <a:ln w="50800">
            <a:solidFill>
              <a:srgbClr val="FF2F92"/>
            </a:solidFill>
          </a:ln>
        </p:spPr>
        <p:txBody>
          <a:bodyPr lIns="45719" rIns="45719"/>
          <a:lstStyle/>
          <a:p>
            <a:pPr/>
          </a:p>
        </p:txBody>
      </p:sp>
      <p:sp>
        <p:nvSpPr>
          <p:cNvPr id="3651" name="Rectangle"/>
          <p:cNvSpPr/>
          <p:nvPr/>
        </p:nvSpPr>
        <p:spPr>
          <a:xfrm>
            <a:off x="6797393" y="4157612"/>
            <a:ext cx="731012" cy="195948"/>
          </a:xfrm>
          <a:prstGeom prst="rect">
            <a:avLst/>
          </a:prstGeom>
          <a:ln w="50800">
            <a:solidFill>
              <a:srgbClr val="FF2F92"/>
            </a:solidFill>
          </a:ln>
        </p:spPr>
        <p:txBody>
          <a:bodyPr lIns="45719" rIns="45719"/>
          <a:lstStyle/>
          <a:p>
            <a:pPr/>
          </a:p>
        </p:txBody>
      </p:sp>
      <p:sp>
        <p:nvSpPr>
          <p:cNvPr id="3652" name="Line"/>
          <p:cNvSpPr/>
          <p:nvPr/>
        </p:nvSpPr>
        <p:spPr>
          <a:xfrm>
            <a:off x="2738390" y="2264778"/>
            <a:ext cx="4051355" cy="190070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653" name="Line"/>
          <p:cNvSpPr/>
          <p:nvPr/>
        </p:nvSpPr>
        <p:spPr>
          <a:xfrm>
            <a:off x="2738456" y="2264943"/>
            <a:ext cx="1098903" cy="189472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654" name="B=0.17…"/>
          <p:cNvSpPr/>
          <p:nvPr/>
        </p:nvSpPr>
        <p:spPr>
          <a:xfrm>
            <a:off x="6741910" y="5715849"/>
            <a:ext cx="2544928" cy="873126"/>
          </a:xfrm>
          <a:prstGeom prst="roundRect">
            <a:avLst>
              <a:gd name="adj" fmla="val 21818"/>
            </a:avLst>
          </a:prstGeom>
          <a:solidFill>
            <a:srgbClr val="FFFFFF"/>
          </a:solidFill>
          <a:ln w="25400">
            <a:solidFill>
              <a:schemeClr val="accent1"/>
            </a:solidFill>
          </a:ln>
          <a:effectLst>
            <a:outerShdw sx="100000" sy="100000" kx="0" ky="0" algn="b" rotWithShape="0" blurRad="177800" dist="20000" dir="5400000">
              <a:srgbClr val="000000">
                <a:alpha val="53522"/>
              </a:srgbClr>
            </a:outerShdw>
          </a:effectLst>
          <a:extLst>
            <a:ext uri="{C572A759-6A51-4108-AA02-DFA0A04FC94B}">
              <ma14:wrappingTextBoxFlag xmlns:ma14="http://schemas.microsoft.com/office/mac/drawingml/2011/main" val="1"/>
            </a:ext>
          </a:extLst>
        </p:spPr>
        <p:txBody>
          <a:bodyPr lIns="45719" rIns="45719" anchor="ctr"/>
          <a:lstStyle/>
          <a:p>
            <a:pPr/>
            <a14:m>
              <m:oMath>
                <m:r>
                  <m:rPr>
                    <m:sty m:val="p"/>
                  </m:rPr>
                  <a:rPr xmlns:a="http://schemas.openxmlformats.org/drawingml/2006/main" sz="2050" i="1">
                    <a:solidFill>
                      <a:srgbClr val="4D4D4D"/>
                    </a:solidFill>
                    <a:latin typeface="Cambria Math" panose="02040503050406030204" pitchFamily="18" charset="0"/>
                  </a:rPr>
                  <m:t>Δ</m:t>
                </m:r>
              </m:oMath>
            </a14:m>
            <a:r>
              <a:t>B=0.17</a:t>
            </a:r>
          </a:p>
          <a:p>
            <a:pPr/>
            <a:r>
              <a:t>Stall-Rate=0.094</a:t>
            </a:r>
          </a:p>
        </p:txBody>
      </p:sp>
      <p:sp>
        <p:nvSpPr>
          <p:cNvPr id="3655" name="Dingbat Check"/>
          <p:cNvSpPr/>
          <p:nvPr/>
        </p:nvSpPr>
        <p:spPr>
          <a:xfrm>
            <a:off x="966362" y="1841677"/>
            <a:ext cx="353393" cy="335816"/>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00F900"/>
          </a:solidFill>
          <a:ln w="12700">
            <a:miter lim="400000"/>
          </a:ln>
        </p:spPr>
        <p:txBody>
          <a:bodyPr lIns="45719" rIns="45719"/>
          <a:lstStyle/>
          <a:p>
            <a:pPr/>
          </a:p>
        </p:txBody>
      </p:sp>
      <p:sp>
        <p:nvSpPr>
          <p:cNvPr id="3656" name="Dingbat X"/>
          <p:cNvSpPr/>
          <p:nvPr/>
        </p:nvSpPr>
        <p:spPr>
          <a:xfrm>
            <a:off x="994468" y="2371509"/>
            <a:ext cx="297181" cy="351170"/>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12700">
            <a:miter lim="400000"/>
          </a:ln>
        </p:spPr>
        <p:txBody>
          <a:bodyPr lIns="45719" rIns="45719"/>
          <a:lstStyle/>
          <a:p>
            <a:pPr/>
          </a:p>
        </p:txBody>
      </p:sp>
      <p:sp>
        <p:nvSpPr>
          <p:cNvPr id="3657" name="Traffic Light"/>
          <p:cNvSpPr/>
          <p:nvPr/>
        </p:nvSpPr>
        <p:spPr>
          <a:xfrm>
            <a:off x="142524" y="4303668"/>
            <a:ext cx="860118" cy="1504353"/>
          </a:xfrm>
          <a:custGeom>
            <a:avLst/>
            <a:gdLst/>
            <a:ahLst/>
            <a:cxnLst>
              <a:cxn ang="0">
                <a:pos x="wd2" y="hd2"/>
              </a:cxn>
              <a:cxn ang="5400000">
                <a:pos x="wd2" y="hd2"/>
              </a:cxn>
              <a:cxn ang="10800000">
                <a:pos x="wd2" y="hd2"/>
              </a:cxn>
              <a:cxn ang="16200000">
                <a:pos x="wd2" y="hd2"/>
              </a:cxn>
            </a:cxnLst>
            <a:rect l="0" t="0" r="r" b="b"/>
            <a:pathLst>
              <a:path w="21527" h="21600" fill="norm" stroke="1" extrusionOk="0">
                <a:moveTo>
                  <a:pt x="10770" y="0"/>
                </a:moveTo>
                <a:cubicBezTo>
                  <a:pt x="9575" y="0"/>
                  <a:pt x="8607" y="355"/>
                  <a:pt x="8607" y="792"/>
                </a:cubicBezTo>
                <a:lnTo>
                  <a:pt x="5248" y="792"/>
                </a:lnTo>
                <a:cubicBezTo>
                  <a:pt x="4928" y="792"/>
                  <a:pt x="4666" y="943"/>
                  <a:pt x="4666" y="1126"/>
                </a:cubicBezTo>
                <a:lnTo>
                  <a:pt x="4666" y="21266"/>
                </a:lnTo>
                <a:cubicBezTo>
                  <a:pt x="4666" y="21450"/>
                  <a:pt x="4928" y="21600"/>
                  <a:pt x="5248" y="21600"/>
                </a:cubicBezTo>
                <a:lnTo>
                  <a:pt x="16203" y="21600"/>
                </a:lnTo>
                <a:cubicBezTo>
                  <a:pt x="16523" y="21600"/>
                  <a:pt x="16788" y="21450"/>
                  <a:pt x="16788" y="21266"/>
                </a:cubicBezTo>
                <a:lnTo>
                  <a:pt x="16788" y="1126"/>
                </a:lnTo>
                <a:cubicBezTo>
                  <a:pt x="16779" y="943"/>
                  <a:pt x="16523" y="792"/>
                  <a:pt x="16203" y="792"/>
                </a:cubicBezTo>
                <a:lnTo>
                  <a:pt x="12932" y="792"/>
                </a:lnTo>
                <a:cubicBezTo>
                  <a:pt x="12932" y="355"/>
                  <a:pt x="11964" y="0"/>
                  <a:pt x="10770" y="0"/>
                </a:cubicBezTo>
                <a:close/>
                <a:moveTo>
                  <a:pt x="17529" y="2011"/>
                </a:moveTo>
                <a:lnTo>
                  <a:pt x="17529" y="6430"/>
                </a:lnTo>
                <a:lnTo>
                  <a:pt x="19063" y="6430"/>
                </a:lnTo>
                <a:cubicBezTo>
                  <a:pt x="19175" y="6430"/>
                  <a:pt x="19269" y="6387"/>
                  <a:pt x="19306" y="6327"/>
                </a:cubicBezTo>
                <a:lnTo>
                  <a:pt x="21516" y="2195"/>
                </a:lnTo>
                <a:cubicBezTo>
                  <a:pt x="21563" y="2103"/>
                  <a:pt x="21451" y="2011"/>
                  <a:pt x="21281" y="2011"/>
                </a:cubicBezTo>
                <a:lnTo>
                  <a:pt x="17529" y="2011"/>
                </a:lnTo>
                <a:close/>
                <a:moveTo>
                  <a:pt x="237" y="2023"/>
                </a:moveTo>
                <a:cubicBezTo>
                  <a:pt x="77" y="2018"/>
                  <a:pt x="-36" y="2108"/>
                  <a:pt x="11" y="2200"/>
                </a:cubicBezTo>
                <a:lnTo>
                  <a:pt x="2221" y="6332"/>
                </a:lnTo>
                <a:cubicBezTo>
                  <a:pt x="2249" y="6392"/>
                  <a:pt x="2353" y="6435"/>
                  <a:pt x="2456" y="6435"/>
                </a:cubicBezTo>
                <a:lnTo>
                  <a:pt x="3905" y="6435"/>
                </a:lnTo>
                <a:lnTo>
                  <a:pt x="3905" y="2023"/>
                </a:lnTo>
                <a:lnTo>
                  <a:pt x="237" y="2023"/>
                </a:lnTo>
                <a:close/>
                <a:moveTo>
                  <a:pt x="10758" y="2347"/>
                </a:moveTo>
                <a:cubicBezTo>
                  <a:pt x="12563" y="2347"/>
                  <a:pt x="14032" y="3187"/>
                  <a:pt x="14032" y="4223"/>
                </a:cubicBezTo>
                <a:cubicBezTo>
                  <a:pt x="14032" y="5259"/>
                  <a:pt x="12573" y="6101"/>
                  <a:pt x="10758" y="6101"/>
                </a:cubicBezTo>
                <a:cubicBezTo>
                  <a:pt x="8952" y="6101"/>
                  <a:pt x="7487" y="5259"/>
                  <a:pt x="7487" y="4223"/>
                </a:cubicBezTo>
                <a:cubicBezTo>
                  <a:pt x="7487" y="3187"/>
                  <a:pt x="8952" y="2347"/>
                  <a:pt x="10758" y="2347"/>
                </a:cubicBezTo>
                <a:close/>
                <a:moveTo>
                  <a:pt x="237" y="8966"/>
                </a:moveTo>
                <a:cubicBezTo>
                  <a:pt x="77" y="8966"/>
                  <a:pt x="-36" y="9058"/>
                  <a:pt x="11" y="9149"/>
                </a:cubicBezTo>
                <a:lnTo>
                  <a:pt x="2221" y="13282"/>
                </a:lnTo>
                <a:cubicBezTo>
                  <a:pt x="2249" y="13341"/>
                  <a:pt x="2353" y="13385"/>
                  <a:pt x="2456" y="13385"/>
                </a:cubicBezTo>
                <a:lnTo>
                  <a:pt x="3905" y="13385"/>
                </a:lnTo>
                <a:lnTo>
                  <a:pt x="3905" y="8966"/>
                </a:lnTo>
                <a:lnTo>
                  <a:pt x="237" y="8966"/>
                </a:lnTo>
                <a:close/>
                <a:moveTo>
                  <a:pt x="17529" y="8966"/>
                </a:moveTo>
                <a:lnTo>
                  <a:pt x="17529" y="13379"/>
                </a:lnTo>
                <a:lnTo>
                  <a:pt x="19063" y="13379"/>
                </a:lnTo>
                <a:cubicBezTo>
                  <a:pt x="19175" y="13379"/>
                  <a:pt x="19269" y="13336"/>
                  <a:pt x="19298" y="13277"/>
                </a:cubicBezTo>
                <a:lnTo>
                  <a:pt x="21508" y="9144"/>
                </a:lnTo>
                <a:cubicBezTo>
                  <a:pt x="21564" y="9058"/>
                  <a:pt x="21451" y="8966"/>
                  <a:pt x="21281" y="8966"/>
                </a:cubicBezTo>
                <a:lnTo>
                  <a:pt x="17529" y="8966"/>
                </a:lnTo>
                <a:close/>
                <a:moveTo>
                  <a:pt x="10758" y="9294"/>
                </a:moveTo>
                <a:cubicBezTo>
                  <a:pt x="12563" y="9294"/>
                  <a:pt x="14032" y="10137"/>
                  <a:pt x="14032" y="11173"/>
                </a:cubicBezTo>
                <a:cubicBezTo>
                  <a:pt x="14032" y="12208"/>
                  <a:pt x="12573" y="13049"/>
                  <a:pt x="10758" y="13049"/>
                </a:cubicBezTo>
                <a:cubicBezTo>
                  <a:pt x="8952" y="13049"/>
                  <a:pt x="7487" y="12208"/>
                  <a:pt x="7487" y="11173"/>
                </a:cubicBezTo>
                <a:cubicBezTo>
                  <a:pt x="7487" y="10137"/>
                  <a:pt x="8952" y="9294"/>
                  <a:pt x="10758" y="9294"/>
                </a:cubicBezTo>
                <a:close/>
                <a:moveTo>
                  <a:pt x="17529" y="15915"/>
                </a:moveTo>
                <a:lnTo>
                  <a:pt x="17529" y="20327"/>
                </a:lnTo>
                <a:lnTo>
                  <a:pt x="19063" y="20327"/>
                </a:lnTo>
                <a:cubicBezTo>
                  <a:pt x="19175" y="20327"/>
                  <a:pt x="19269" y="20284"/>
                  <a:pt x="19298" y="20224"/>
                </a:cubicBezTo>
                <a:lnTo>
                  <a:pt x="21508" y="16092"/>
                </a:lnTo>
                <a:cubicBezTo>
                  <a:pt x="21564" y="16006"/>
                  <a:pt x="21451" y="15915"/>
                  <a:pt x="21281" y="15915"/>
                </a:cubicBezTo>
                <a:lnTo>
                  <a:pt x="17529" y="15915"/>
                </a:lnTo>
                <a:close/>
                <a:moveTo>
                  <a:pt x="237" y="15920"/>
                </a:moveTo>
                <a:cubicBezTo>
                  <a:pt x="77" y="15915"/>
                  <a:pt x="-36" y="16005"/>
                  <a:pt x="11" y="16097"/>
                </a:cubicBezTo>
                <a:lnTo>
                  <a:pt x="2221" y="20231"/>
                </a:lnTo>
                <a:cubicBezTo>
                  <a:pt x="2249" y="20290"/>
                  <a:pt x="2353" y="20332"/>
                  <a:pt x="2456" y="20332"/>
                </a:cubicBezTo>
                <a:lnTo>
                  <a:pt x="3905" y="20332"/>
                </a:lnTo>
                <a:lnTo>
                  <a:pt x="3905" y="15920"/>
                </a:lnTo>
                <a:lnTo>
                  <a:pt x="237" y="15920"/>
                </a:lnTo>
                <a:close/>
                <a:moveTo>
                  <a:pt x="10758" y="16244"/>
                </a:moveTo>
                <a:cubicBezTo>
                  <a:pt x="12563" y="16244"/>
                  <a:pt x="14032" y="17084"/>
                  <a:pt x="14032" y="18120"/>
                </a:cubicBezTo>
                <a:cubicBezTo>
                  <a:pt x="14032" y="19161"/>
                  <a:pt x="12573" y="19998"/>
                  <a:pt x="10758" y="19998"/>
                </a:cubicBezTo>
                <a:cubicBezTo>
                  <a:pt x="8952" y="19998"/>
                  <a:pt x="7487" y="19156"/>
                  <a:pt x="7487" y="18120"/>
                </a:cubicBezTo>
                <a:cubicBezTo>
                  <a:pt x="7487" y="17084"/>
                  <a:pt x="8952" y="16244"/>
                  <a:pt x="10758" y="16244"/>
                </a:cubicBezTo>
                <a:close/>
              </a:path>
            </a:pathLst>
          </a:custGeom>
          <a:solidFill>
            <a:srgbClr val="FFFFFF"/>
          </a:solidFill>
          <a:ln w="25400">
            <a:solidFill>
              <a:srgbClr val="000000"/>
            </a:solidFill>
          </a:ln>
        </p:spPr>
        <p:txBody>
          <a:bodyPr lIns="45719" rIns="45719"/>
          <a:lstStyle/>
          <a:p>
            <a:pPr/>
          </a:p>
        </p:txBody>
      </p:sp>
      <p:sp>
        <p:nvSpPr>
          <p:cNvPr id="3658" name="Circle"/>
          <p:cNvSpPr/>
          <p:nvPr/>
        </p:nvSpPr>
        <p:spPr>
          <a:xfrm>
            <a:off x="440502" y="4944930"/>
            <a:ext cx="271781" cy="271781"/>
          </a:xfrm>
          <a:prstGeom prst="ellipse">
            <a:avLst/>
          </a:prstGeom>
          <a:solidFill>
            <a:srgbClr val="FFFB00"/>
          </a:solidFill>
          <a:ln w="25400">
            <a:solidFill>
              <a:srgbClr val="FFFB00"/>
            </a:solidFill>
          </a:ln>
        </p:spPr>
        <p:txBody>
          <a:bodyPr lIns="45719" rIns="45719"/>
          <a:lstStyle/>
          <a:p>
            <a:pPr/>
          </a:p>
        </p:txBody>
      </p:sp>
      <p:sp>
        <p:nvSpPr>
          <p:cNvPr id="3659" name="No, but proceed with caution"/>
          <p:cNvSpPr txBox="1"/>
          <p:nvPr/>
        </p:nvSpPr>
        <p:spPr>
          <a:xfrm>
            <a:off x="211473" y="3436332"/>
            <a:ext cx="342676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No, but proceed with caution</a:t>
            </a:r>
          </a:p>
        </p:txBody>
      </p:sp>
      <p:sp>
        <p:nvSpPr>
          <p:cNvPr id="3660" name="(Parallelizing by 3 triples the resources but only cut  runtime to ~38% [17534 / 46591] because of increased congestion)"/>
          <p:cNvSpPr txBox="1"/>
          <p:nvPr/>
        </p:nvSpPr>
        <p:spPr>
          <a:xfrm>
            <a:off x="215814" y="5844184"/>
            <a:ext cx="6012351"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300"/>
            </a:pPr>
            <a:r>
              <a:t>(Parallelizing by 3 triples the resources but only cut</a:t>
            </a:r>
            <a:br/>
            <a:r>
              <a:t> runtime to ~38% [</a:t>
            </a:r>
            <a:r>
              <a:rPr b="1">
                <a:solidFill>
                  <a:srgbClr val="FF2600"/>
                </a:solidFill>
              </a:rPr>
              <a:t>17534</a:t>
            </a:r>
            <a:r>
              <a:t> / </a:t>
            </a:r>
            <a:r>
              <a:rPr b="1">
                <a:solidFill>
                  <a:srgbClr val="FF2600"/>
                </a:solidFill>
              </a:rPr>
              <a:t>46591</a:t>
            </a:r>
            <a:r>
              <a:t>] because of increased congestion)</a:t>
            </a:r>
          </a:p>
        </p:txBody>
      </p:sp>
      <p:sp>
        <p:nvSpPr>
          <p:cNvPr id="3661" name="…"/>
          <p:cNvSpPr txBox="1"/>
          <p:nvPr/>
        </p:nvSpPr>
        <p:spPr>
          <a:xfrm>
            <a:off x="3873983" y="4926152"/>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662" name="…"/>
          <p:cNvSpPr txBox="1"/>
          <p:nvPr/>
        </p:nvSpPr>
        <p:spPr>
          <a:xfrm>
            <a:off x="7975506" y="487042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66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5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65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65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65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0" presetID="1" grpId="5" fill="hold">
                                  <p:stCondLst>
                                    <p:cond delay="0"/>
                                  </p:stCondLst>
                                  <p:iterate type="el" backwards="0">
                                    <p:tmAbs val="0"/>
                                  </p:iterate>
                                  <p:childTnLst>
                                    <p:set>
                                      <p:cBhvr>
                                        <p:cTn id="19" fill="hold">
                                          <p:stCondLst>
                                            <p:cond delay="0"/>
                                          </p:stCondLst>
                                        </p:cTn>
                                        <p:tgtEl>
                                          <p:spTgt spid="3652"/>
                                        </p:tgtEl>
                                        <p:attrNameLst>
                                          <p:attrName>style.visibility</p:attrName>
                                        </p:attrNameLst>
                                      </p:cBhvr>
                                      <p:to>
                                        <p:strVal val="hidden"/>
                                      </p:to>
                                    </p:set>
                                  </p:childTnLst>
                                </p:cTn>
                              </p:par>
                            </p:childTnLst>
                          </p:cTn>
                        </p:par>
                        <p:par>
                          <p:cTn id="20" fill="hold">
                            <p:stCondLst>
                              <p:cond delay="0"/>
                            </p:stCondLst>
                            <p:childTnLst>
                              <p:par>
                                <p:cTn id="21" presetClass="exit" nodeType="afterEffect" presetSubtype="0" presetID="1" grpId="6" fill="hold">
                                  <p:stCondLst>
                                    <p:cond delay="0"/>
                                  </p:stCondLst>
                                  <p:iterate type="el" backwards="0">
                                    <p:tmAbs val="0"/>
                                  </p:iterate>
                                  <p:childTnLst>
                                    <p:set>
                                      <p:cBhvr>
                                        <p:cTn id="22" fill="hold">
                                          <p:stCondLst>
                                            <p:cond delay="0"/>
                                          </p:stCondLst>
                                        </p:cTn>
                                        <p:tgtEl>
                                          <p:spTgt spid="3653"/>
                                        </p:tgtEl>
                                        <p:attrNameLst>
                                          <p:attrName>style.visibility</p:attrName>
                                        </p:attrNameLst>
                                      </p:cBhvr>
                                      <p:to>
                                        <p:strVal val="hidden"/>
                                      </p:to>
                                    </p:set>
                                  </p:childTnLst>
                                </p:cTn>
                              </p:par>
                            </p:childTnLst>
                          </p:cTn>
                        </p:par>
                        <p:par>
                          <p:cTn id="23" fill="hold">
                            <p:stCondLst>
                              <p:cond delay="0"/>
                            </p:stCondLst>
                            <p:childTnLst>
                              <p:par>
                                <p:cTn id="24" presetClass="exit" nodeType="afterEffect" presetSubtype="0" presetID="1" grpId="7" fill="hold">
                                  <p:stCondLst>
                                    <p:cond delay="0"/>
                                  </p:stCondLst>
                                  <p:iterate type="el" backwards="0">
                                    <p:tmAbs val="0"/>
                                  </p:iterate>
                                  <p:childTnLst>
                                    <p:set>
                                      <p:cBhvr>
                                        <p:cTn id="25" fill="hold">
                                          <p:stCondLst>
                                            <p:cond delay="0"/>
                                          </p:stCondLst>
                                        </p:cTn>
                                        <p:tgtEl>
                                          <p:spTgt spid="3651"/>
                                        </p:tgtEl>
                                        <p:attrNameLst>
                                          <p:attrName>style.visibility</p:attrName>
                                        </p:attrNameLst>
                                      </p:cBhvr>
                                      <p:to>
                                        <p:strVal val="hidden"/>
                                      </p:to>
                                    </p:set>
                                  </p:childTnLst>
                                </p:cTn>
                              </p:par>
                            </p:childTnLst>
                          </p:cTn>
                        </p:par>
                        <p:par>
                          <p:cTn id="26" fill="hold">
                            <p:stCondLst>
                              <p:cond delay="0"/>
                            </p:stCondLst>
                            <p:childTnLst>
                              <p:par>
                                <p:cTn id="27" presetClass="exit" nodeType="afterEffect" presetSubtype="0" presetID="1" grpId="8" fill="hold">
                                  <p:stCondLst>
                                    <p:cond delay="0"/>
                                  </p:stCondLst>
                                  <p:iterate type="el" backwards="0">
                                    <p:tmAbs val="0"/>
                                  </p:iterate>
                                  <p:childTnLst>
                                    <p:set>
                                      <p:cBhvr>
                                        <p:cTn id="28" fill="hold">
                                          <p:stCondLst>
                                            <p:cond delay="0"/>
                                          </p:stCondLst>
                                        </p:cTn>
                                        <p:tgtEl>
                                          <p:spTgt spid="3650"/>
                                        </p:tgtEl>
                                        <p:attrNameLst>
                                          <p:attrName>style.visibility</p:attrName>
                                        </p:attrNameLst>
                                      </p:cBhvr>
                                      <p:to>
                                        <p:strVal val="hidden"/>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365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365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365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2" fill="hold">
                                  <p:stCondLst>
                                    <p:cond delay="0"/>
                                  </p:stCondLst>
                                  <p:iterate type="el" backwards="0">
                                    <p:tmAbs val="0"/>
                                  </p:iterate>
                                  <p:childTnLst>
                                    <p:set>
                                      <p:cBhvr>
                                        <p:cTn id="43" fill="hold"/>
                                        <p:tgtEl>
                                          <p:spTgt spid="3659"/>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3" fill="hold">
                                  <p:stCondLst>
                                    <p:cond delay="0"/>
                                  </p:stCondLst>
                                  <p:iterate type="el" backwards="0">
                                    <p:tmAbs val="0"/>
                                  </p:iterate>
                                  <p:childTnLst>
                                    <p:set>
                                      <p:cBhvr>
                                        <p:cTn id="46" fill="hold"/>
                                        <p:tgtEl>
                                          <p:spTgt spid="3657"/>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4" fill="hold">
                                  <p:stCondLst>
                                    <p:cond delay="0"/>
                                  </p:stCondLst>
                                  <p:iterate type="el" backwards="0">
                                    <p:tmAbs val="0"/>
                                  </p:iterate>
                                  <p:childTnLst>
                                    <p:set>
                                      <p:cBhvr>
                                        <p:cTn id="49" fill="hold"/>
                                        <p:tgtEl>
                                          <p:spTgt spid="365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5" fill="hold">
                                  <p:stCondLst>
                                    <p:cond delay="0"/>
                                  </p:stCondLst>
                                  <p:iterate type="el" backwards="0">
                                    <p:tmAbs val="0"/>
                                  </p:iterate>
                                  <p:childTnLst>
                                    <p:set>
                                      <p:cBhvr>
                                        <p:cTn id="53" fill="hold"/>
                                        <p:tgtEl>
                                          <p:spTgt spid="3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3" grpId="2"/>
      <p:bldP build="whole" bldLvl="1" animBg="1" rev="0" advAuto="0" spid="3653" grpId="6"/>
      <p:bldP build="whole" bldLvl="1" animBg="1" rev="0" advAuto="0" spid="3654" grpId="10"/>
      <p:bldP build="whole" bldLvl="1" animBg="1" rev="0" advAuto="0" spid="3652" grpId="1"/>
      <p:bldP build="whole" bldLvl="1" animBg="1" rev="0" advAuto="0" spid="3651" grpId="3"/>
      <p:bldP build="whole" bldLvl="1" animBg="1" rev="0" advAuto="0" spid="3650" grpId="4"/>
      <p:bldP build="whole" bldLvl="1" animBg="1" rev="0" advAuto="0" spid="3656" grpId="11"/>
      <p:bldP build="whole" bldLvl="1" animBg="1" rev="0" advAuto="0" spid="3655" grpId="9"/>
      <p:bldP build="whole" bldLvl="1" animBg="1" rev="0" advAuto="0" spid="3651" grpId="7"/>
      <p:bldP build="whole" bldLvl="1" animBg="1" rev="0" advAuto="0" spid="3650" grpId="8"/>
      <p:bldP build="whole" bldLvl="1" animBg="1" rev="0" advAuto="0" spid="3659" grpId="12"/>
      <p:bldP build="whole" bldLvl="1" animBg="1" rev="0" advAuto="0" spid="3652" grpId="5"/>
      <p:bldP build="whole" bldLvl="1" animBg="1" rev="0" advAuto="0" spid="3657" grpId="13"/>
      <p:bldP build="whole" bldLvl="1" animBg="1" rev="0" advAuto="0" spid="3658" grpId="14"/>
      <p:bldP build="whole" bldLvl="1" animBg="1" rev="0" advAuto="0" spid="3660" grpId="15"/>
    </p:bldLst>
  </p:timing>
</p:sld>
</file>

<file path=ppt/slides/slide1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3673" name="CustomShape 4"/>
          <p:cNvGrpSpPr/>
          <p:nvPr/>
        </p:nvGrpSpPr>
        <p:grpSpPr>
          <a:xfrm>
            <a:off x="3836620" y="1171825"/>
            <a:ext cx="4806825" cy="1622743"/>
            <a:chOff x="0" y="0"/>
            <a:chExt cx="4806824" cy="1622741"/>
          </a:xfrm>
        </p:grpSpPr>
        <p:sp>
          <p:nvSpPr>
            <p:cNvPr id="3671" name="Rectangle"/>
            <p:cNvSpPr/>
            <p:nvPr/>
          </p:nvSpPr>
          <p:spPr>
            <a:xfrm>
              <a:off x="0" y="0"/>
              <a:ext cx="4806825" cy="14187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672" name="Foreach(96 by 1 par 4){ i =&gt;…"/>
            <p:cNvSpPr txBox="1"/>
            <p:nvPr/>
          </p:nvSpPr>
          <p:spPr>
            <a:xfrm>
              <a:off x="0" y="2236"/>
              <a:ext cx="4806825" cy="1620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(96 by 1 par 4){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Sram load dram(i*16::(i+1)*16)</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 {…}</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3674" name="DRAM-Bound Applications"/>
          <p:cNvSpPr txBox="1"/>
          <p:nvPr>
            <p:ph type="title"/>
          </p:nvPr>
        </p:nvSpPr>
        <p:spPr>
          <a:prstGeom prst="rect">
            <a:avLst/>
          </a:prstGeom>
        </p:spPr>
        <p:txBody>
          <a:bodyPr/>
          <a:lstStyle/>
          <a:p>
            <a:pPr/>
            <a:r>
              <a:t>DRAM-Bound Applications</a:t>
            </a:r>
          </a:p>
        </p:txBody>
      </p:sp>
      <p:sp>
        <p:nvSpPr>
          <p:cNvPr id="3708" name="Connection Line"/>
          <p:cNvSpPr/>
          <p:nvPr/>
        </p:nvSpPr>
        <p:spPr>
          <a:xfrm>
            <a:off x="6002020" y="3376930"/>
            <a:ext cx="1129030"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3709" name="Connection Line"/>
          <p:cNvSpPr/>
          <p:nvPr/>
        </p:nvSpPr>
        <p:spPr>
          <a:xfrm>
            <a:off x="4984750" y="3418840"/>
            <a:ext cx="101727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677" name="ForkJoin…"/>
          <p:cNvSpPr/>
          <p:nvPr/>
        </p:nvSpPr>
        <p:spPr>
          <a:xfrm>
            <a:off x="3783041" y="3643101"/>
            <a:ext cx="1789577"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t>T=564, iters=24</a:t>
            </a:r>
          </a:p>
        </p:txBody>
      </p:sp>
      <p:sp>
        <p:nvSpPr>
          <p:cNvPr id="3678" name="ForkJoin…"/>
          <p:cNvSpPr/>
          <p:nvPr/>
        </p:nvSpPr>
        <p:spPr>
          <a:xfrm>
            <a:off x="6713454" y="3643101"/>
            <a:ext cx="1855689"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t>T=478, iters=24</a:t>
            </a:r>
          </a:p>
        </p:txBody>
      </p:sp>
      <p:sp>
        <p:nvSpPr>
          <p:cNvPr id="3710" name="Connection Line"/>
          <p:cNvSpPr/>
          <p:nvPr/>
        </p:nvSpPr>
        <p:spPr>
          <a:xfrm>
            <a:off x="2885440" y="4404360"/>
            <a:ext cx="1645920" cy="238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860"/>
                </a:lnTo>
                <a:lnTo>
                  <a:pt x="0" y="5860"/>
                </a:lnTo>
                <a:lnTo>
                  <a:pt x="0" y="21600"/>
                </a:lnTo>
              </a:path>
            </a:pathLst>
          </a:custGeom>
          <a:ln w="25400">
            <a:solidFill>
              <a:srgbClr val="000000"/>
            </a:solidFill>
            <a:tailEnd type="triangle"/>
          </a:ln>
        </p:spPr>
        <p:txBody>
          <a:bodyPr/>
          <a:lstStyle/>
          <a:p>
            <a:pPr/>
          </a:p>
        </p:txBody>
      </p:sp>
      <p:sp>
        <p:nvSpPr>
          <p:cNvPr id="3711" name="Connection Line"/>
          <p:cNvSpPr/>
          <p:nvPr/>
        </p:nvSpPr>
        <p:spPr>
          <a:xfrm>
            <a:off x="4523740" y="4362450"/>
            <a:ext cx="1127760" cy="29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846"/>
                </a:lnTo>
                <a:lnTo>
                  <a:pt x="21600" y="7846"/>
                </a:lnTo>
                <a:lnTo>
                  <a:pt x="21600" y="21600"/>
                </a:lnTo>
              </a:path>
            </a:pathLst>
          </a:custGeom>
          <a:ln w="25400">
            <a:solidFill>
              <a:srgbClr val="000000"/>
            </a:solidFill>
            <a:tailEnd type="triangle"/>
          </a:ln>
        </p:spPr>
        <p:txBody>
          <a:bodyPr/>
          <a:lstStyle/>
          <a:p>
            <a:pPr/>
          </a:p>
        </p:txBody>
      </p:sp>
      <p:sp>
        <p:nvSpPr>
          <p:cNvPr id="3712" name="Connection Line"/>
          <p:cNvSpPr/>
          <p:nvPr/>
        </p:nvSpPr>
        <p:spPr>
          <a:xfrm>
            <a:off x="6567170" y="4425950"/>
            <a:ext cx="1017271" cy="264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3713" name="Connection Line"/>
          <p:cNvSpPr/>
          <p:nvPr/>
        </p:nvSpPr>
        <p:spPr>
          <a:xfrm>
            <a:off x="7576819" y="4384040"/>
            <a:ext cx="1129031"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3683" name="Pipelined (j)…"/>
          <p:cNvSpPr/>
          <p:nvPr/>
        </p:nvSpPr>
        <p:spPr>
          <a:xfrm>
            <a:off x="6122402" y="4679475"/>
            <a:ext cx="171623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endParaRPr b="1">
              <a:solidFill>
                <a:srgbClr val="FF2600"/>
              </a:solidFill>
            </a:endParaRPr>
          </a:p>
          <a:p>
            <a:pPr algn="ctr">
              <a:defRPr b="1" sz="1400">
                <a:solidFill>
                  <a:srgbClr val="FF2600"/>
                </a:solidFill>
              </a:defRPr>
            </a:pPr>
            <a:r>
              <a:t>T=475,iters=24</a:t>
            </a:r>
          </a:p>
        </p:txBody>
      </p:sp>
      <p:sp>
        <p:nvSpPr>
          <p:cNvPr id="3684" name="Pipelined (j)…"/>
          <p:cNvSpPr/>
          <p:nvPr/>
        </p:nvSpPr>
        <p:spPr>
          <a:xfrm>
            <a:off x="8403590" y="4679475"/>
            <a:ext cx="171623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endParaRPr b="1">
              <a:solidFill>
                <a:srgbClr val="FF2600"/>
              </a:solidFill>
            </a:endParaRPr>
          </a:p>
          <a:p>
            <a:pPr algn="ctr">
              <a:defRPr b="1" sz="1400">
                <a:solidFill>
                  <a:srgbClr val="FF2600"/>
                </a:solidFill>
              </a:defRPr>
            </a:pPr>
            <a:r>
              <a:t>T=475,iters=24</a:t>
            </a:r>
          </a:p>
        </p:txBody>
      </p:sp>
      <p:sp>
        <p:nvSpPr>
          <p:cNvPr id="3685" name="Load…"/>
          <p:cNvSpPr/>
          <p:nvPr/>
        </p:nvSpPr>
        <p:spPr>
          <a:xfrm>
            <a:off x="1988353" y="4636994"/>
            <a:ext cx="1716237" cy="978736"/>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a:p>
            <a:pPr algn="ctr">
              <a:defRPr b="1" sz="1400">
                <a:solidFill>
                  <a:srgbClr val="FF2600"/>
                </a:solidFill>
              </a:defRPr>
            </a:pPr>
            <a:r>
              <a:t>T=561,iters=24</a:t>
            </a:r>
          </a:p>
          <a:p>
            <a:pPr algn="ctr">
              <a:defRPr b="1" sz="1400">
                <a:solidFill>
                  <a:srgbClr val="FF2600"/>
                </a:solidFill>
              </a:defRPr>
            </a:pPr>
            <a:r>
              <a:t>starved=81</a:t>
            </a:r>
          </a:p>
        </p:txBody>
      </p:sp>
      <p:sp>
        <p:nvSpPr>
          <p:cNvPr id="3686" name="Load…"/>
          <p:cNvSpPr/>
          <p:nvPr/>
        </p:nvSpPr>
        <p:spPr>
          <a:xfrm>
            <a:off x="4278006" y="4636994"/>
            <a:ext cx="1716238" cy="978736"/>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a:t>
            </a:r>
          </a:p>
          <a:p>
            <a:pPr algn="ctr">
              <a:defRPr sz="1400"/>
            </a:pPr>
            <a:r>
              <a:t>[:2] </a:t>
            </a:r>
          </a:p>
          <a:p>
            <a:pPr algn="ctr">
              <a:defRPr b="1" sz="1400">
                <a:solidFill>
                  <a:srgbClr val="FF2600"/>
                </a:solidFill>
              </a:defRPr>
            </a:pPr>
            <a:r>
              <a:t>T=559,iters=24</a:t>
            </a:r>
          </a:p>
          <a:p>
            <a:pPr algn="ctr">
              <a:defRPr b="1" sz="1400">
                <a:solidFill>
                  <a:srgbClr val="FF2600"/>
                </a:solidFill>
              </a:defRPr>
            </a:pPr>
            <a:r>
              <a:t>starved=79</a:t>
            </a:r>
          </a:p>
        </p:txBody>
      </p:sp>
      <p:sp>
        <p:nvSpPr>
          <p:cNvPr id="3687" name="Pipelined (i)…"/>
          <p:cNvSpPr/>
          <p:nvPr/>
        </p:nvSpPr>
        <p:spPr>
          <a:xfrm>
            <a:off x="5035707" y="2630117"/>
            <a:ext cx="2025063"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a:p>
            <a:pPr algn="ctr">
              <a:defRPr b="1" sz="1400">
                <a:solidFill>
                  <a:srgbClr val="FF2600"/>
                </a:solidFill>
              </a:defRPr>
            </a:pPr>
            <a:r>
              <a:t>T=14014, iters=1</a:t>
            </a:r>
          </a:p>
        </p:txBody>
      </p:sp>
      <p:sp>
        <p:nvSpPr>
          <p:cNvPr id="3688" name="CustomShape 4"/>
          <p:cNvSpPr/>
          <p:nvPr/>
        </p:nvSpPr>
        <p:spPr>
          <a:xfrm>
            <a:off x="3906162" y="1301235"/>
            <a:ext cx="1011197" cy="218308"/>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689" name="CustomShape 5"/>
          <p:cNvSpPr/>
          <p:nvPr/>
        </p:nvSpPr>
        <p:spPr>
          <a:xfrm>
            <a:off x="4182802" y="1596171"/>
            <a:ext cx="2022023"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690" name="CustomShape 6"/>
          <p:cNvSpPr/>
          <p:nvPr/>
        </p:nvSpPr>
        <p:spPr>
          <a:xfrm>
            <a:off x="4179420" y="1891107"/>
            <a:ext cx="1017962"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691" name="Bottleneck"/>
          <p:cNvSpPr txBox="1"/>
          <p:nvPr/>
        </p:nvSpPr>
        <p:spPr>
          <a:xfrm>
            <a:off x="1328976" y="1906790"/>
            <a:ext cx="14759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000000"/>
                </a:solidFill>
              </a:defRPr>
            </a:lvl1pPr>
          </a:lstStyle>
          <a:p>
            <a:pPr/>
            <a:r>
              <a:t>Bottleneck</a:t>
            </a:r>
          </a:p>
        </p:txBody>
      </p:sp>
      <p:sp>
        <p:nvSpPr>
          <p:cNvPr id="3692" name="Activity (SR&gt; B)"/>
          <p:cNvSpPr txBox="1"/>
          <p:nvPr/>
        </p:nvSpPr>
        <p:spPr>
          <a:xfrm>
            <a:off x="1362842" y="2361673"/>
            <a:ext cx="218784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000000"/>
                </a:solidFill>
              </a:defRPr>
            </a:pPr>
            <a:r>
              <a:t>Activity </a:t>
            </a:r>
            <a:r>
              <a:rPr b="0"/>
              <a:t>(SR&gt;</a:t>
            </a:r>
            <a14:m>
              <m:oMath>
                <m:r>
                  <m:rPr>
                    <m:sty m:val="p"/>
                  </m:rPr>
                  <a:rPr xmlns:a="http://schemas.openxmlformats.org/drawingml/2006/main" sz="2050" i="1">
                    <a:solidFill>
                      <a:srgbClr val="000000"/>
                    </a:solidFill>
                    <a:latin typeface="Cambria Math" panose="02040503050406030204" pitchFamily="18" charset="0"/>
                  </a:rPr>
                  <m:t>Δ</m:t>
                </m:r>
              </m:oMath>
            </a14:m>
            <a:r>
              <a:rPr b="0"/>
              <a:t>B)</a:t>
            </a:r>
          </a:p>
        </p:txBody>
      </p:sp>
      <p:sp>
        <p:nvSpPr>
          <p:cNvPr id="3693" name="Is this DRAM-Bound?"/>
          <p:cNvSpPr txBox="1"/>
          <p:nvPr/>
        </p:nvSpPr>
        <p:spPr>
          <a:xfrm>
            <a:off x="327071" y="1287015"/>
            <a:ext cx="253647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Is this DRAM-Bound?</a:t>
            </a:r>
          </a:p>
        </p:txBody>
      </p:sp>
      <p:sp>
        <p:nvSpPr>
          <p:cNvPr id="3694" name="Rectangle"/>
          <p:cNvSpPr/>
          <p:nvPr/>
        </p:nvSpPr>
        <p:spPr>
          <a:xfrm>
            <a:off x="3838868" y="4157612"/>
            <a:ext cx="731012" cy="195948"/>
          </a:xfrm>
          <a:prstGeom prst="rect">
            <a:avLst/>
          </a:prstGeom>
          <a:ln w="50800">
            <a:solidFill>
              <a:srgbClr val="FF2F92"/>
            </a:solidFill>
          </a:ln>
        </p:spPr>
        <p:txBody>
          <a:bodyPr lIns="45719" rIns="45719"/>
          <a:lstStyle/>
          <a:p>
            <a:pPr/>
          </a:p>
        </p:txBody>
      </p:sp>
      <p:sp>
        <p:nvSpPr>
          <p:cNvPr id="3695" name="Rectangle"/>
          <p:cNvSpPr/>
          <p:nvPr/>
        </p:nvSpPr>
        <p:spPr>
          <a:xfrm>
            <a:off x="6797393" y="4157612"/>
            <a:ext cx="731012" cy="195948"/>
          </a:xfrm>
          <a:prstGeom prst="rect">
            <a:avLst/>
          </a:prstGeom>
          <a:ln w="50800">
            <a:solidFill>
              <a:srgbClr val="FF2F92"/>
            </a:solidFill>
          </a:ln>
        </p:spPr>
        <p:txBody>
          <a:bodyPr lIns="45719" rIns="45719"/>
          <a:lstStyle/>
          <a:p>
            <a:pPr/>
          </a:p>
        </p:txBody>
      </p:sp>
      <p:sp>
        <p:nvSpPr>
          <p:cNvPr id="3696" name="Line"/>
          <p:cNvSpPr/>
          <p:nvPr/>
        </p:nvSpPr>
        <p:spPr>
          <a:xfrm>
            <a:off x="2738390" y="2264778"/>
            <a:ext cx="4051355" cy="190070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697" name="Line"/>
          <p:cNvSpPr/>
          <p:nvPr/>
        </p:nvSpPr>
        <p:spPr>
          <a:xfrm>
            <a:off x="2738456" y="2264943"/>
            <a:ext cx="1098903" cy="189472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698" name="B=0.08…"/>
          <p:cNvSpPr/>
          <p:nvPr/>
        </p:nvSpPr>
        <p:spPr>
          <a:xfrm>
            <a:off x="6741910" y="5715849"/>
            <a:ext cx="2544928" cy="873126"/>
          </a:xfrm>
          <a:prstGeom prst="roundRect">
            <a:avLst>
              <a:gd name="adj" fmla="val 21818"/>
            </a:avLst>
          </a:prstGeom>
          <a:solidFill>
            <a:srgbClr val="FFFFFF"/>
          </a:solidFill>
          <a:ln w="25400">
            <a:solidFill>
              <a:schemeClr val="accent1"/>
            </a:solidFill>
          </a:ln>
          <a:effectLst>
            <a:outerShdw sx="100000" sy="100000" kx="0" ky="0" algn="b" rotWithShape="0" blurRad="177800" dist="20000" dir="5400000">
              <a:srgbClr val="000000">
                <a:alpha val="53522"/>
              </a:srgbClr>
            </a:outerShdw>
          </a:effectLst>
          <a:extLst>
            <a:ext uri="{C572A759-6A51-4108-AA02-DFA0A04FC94B}">
              <ma14:wrappingTextBoxFlag xmlns:ma14="http://schemas.microsoft.com/office/mac/drawingml/2011/main" val="1"/>
            </a:ext>
          </a:extLst>
        </p:spPr>
        <p:txBody>
          <a:bodyPr lIns="45719" rIns="45719" anchor="ctr"/>
          <a:lstStyle/>
          <a:p>
            <a:pPr/>
            <a14:m>
              <m:oMath>
                <m:r>
                  <m:rPr>
                    <m:sty m:val="p"/>
                  </m:rPr>
                  <a:rPr xmlns:a="http://schemas.openxmlformats.org/drawingml/2006/main" sz="2050" i="1">
                    <a:solidFill>
                      <a:srgbClr val="4D4D4D"/>
                    </a:solidFill>
                    <a:latin typeface="Cambria Math" panose="02040503050406030204" pitchFamily="18" charset="0"/>
                  </a:rPr>
                  <m:t>Δ</m:t>
                </m:r>
              </m:oMath>
            </a14:m>
            <a:r>
              <a:t>B=0.08</a:t>
            </a:r>
          </a:p>
          <a:p>
            <a:pPr/>
            <a:r>
              <a:t>Stall-Rate=0.14</a:t>
            </a:r>
          </a:p>
        </p:txBody>
      </p:sp>
      <p:sp>
        <p:nvSpPr>
          <p:cNvPr id="3699" name="Dingbat Check"/>
          <p:cNvSpPr/>
          <p:nvPr/>
        </p:nvSpPr>
        <p:spPr>
          <a:xfrm>
            <a:off x="966362" y="1841677"/>
            <a:ext cx="353393" cy="335816"/>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00F900"/>
          </a:solidFill>
          <a:ln w="12700">
            <a:miter lim="400000"/>
          </a:ln>
        </p:spPr>
        <p:txBody>
          <a:bodyPr lIns="45719" rIns="45719"/>
          <a:lstStyle/>
          <a:p>
            <a:pPr/>
          </a:p>
        </p:txBody>
      </p:sp>
      <p:sp>
        <p:nvSpPr>
          <p:cNvPr id="3700" name="Traffic Light"/>
          <p:cNvSpPr/>
          <p:nvPr/>
        </p:nvSpPr>
        <p:spPr>
          <a:xfrm>
            <a:off x="142524" y="4303668"/>
            <a:ext cx="860118" cy="1504353"/>
          </a:xfrm>
          <a:custGeom>
            <a:avLst/>
            <a:gdLst/>
            <a:ahLst/>
            <a:cxnLst>
              <a:cxn ang="0">
                <a:pos x="wd2" y="hd2"/>
              </a:cxn>
              <a:cxn ang="5400000">
                <a:pos x="wd2" y="hd2"/>
              </a:cxn>
              <a:cxn ang="10800000">
                <a:pos x="wd2" y="hd2"/>
              </a:cxn>
              <a:cxn ang="16200000">
                <a:pos x="wd2" y="hd2"/>
              </a:cxn>
            </a:cxnLst>
            <a:rect l="0" t="0" r="r" b="b"/>
            <a:pathLst>
              <a:path w="21527" h="21600" fill="norm" stroke="1" extrusionOk="0">
                <a:moveTo>
                  <a:pt x="10770" y="0"/>
                </a:moveTo>
                <a:cubicBezTo>
                  <a:pt x="9575" y="0"/>
                  <a:pt x="8607" y="355"/>
                  <a:pt x="8607" y="792"/>
                </a:cubicBezTo>
                <a:lnTo>
                  <a:pt x="5248" y="792"/>
                </a:lnTo>
                <a:cubicBezTo>
                  <a:pt x="4928" y="792"/>
                  <a:pt x="4666" y="943"/>
                  <a:pt x="4666" y="1126"/>
                </a:cubicBezTo>
                <a:lnTo>
                  <a:pt x="4666" y="21266"/>
                </a:lnTo>
                <a:cubicBezTo>
                  <a:pt x="4666" y="21450"/>
                  <a:pt x="4928" y="21600"/>
                  <a:pt x="5248" y="21600"/>
                </a:cubicBezTo>
                <a:lnTo>
                  <a:pt x="16203" y="21600"/>
                </a:lnTo>
                <a:cubicBezTo>
                  <a:pt x="16523" y="21600"/>
                  <a:pt x="16788" y="21450"/>
                  <a:pt x="16788" y="21266"/>
                </a:cubicBezTo>
                <a:lnTo>
                  <a:pt x="16788" y="1126"/>
                </a:lnTo>
                <a:cubicBezTo>
                  <a:pt x="16779" y="943"/>
                  <a:pt x="16523" y="792"/>
                  <a:pt x="16203" y="792"/>
                </a:cubicBezTo>
                <a:lnTo>
                  <a:pt x="12932" y="792"/>
                </a:lnTo>
                <a:cubicBezTo>
                  <a:pt x="12932" y="355"/>
                  <a:pt x="11964" y="0"/>
                  <a:pt x="10770" y="0"/>
                </a:cubicBezTo>
                <a:close/>
                <a:moveTo>
                  <a:pt x="17529" y="2011"/>
                </a:moveTo>
                <a:lnTo>
                  <a:pt x="17529" y="6430"/>
                </a:lnTo>
                <a:lnTo>
                  <a:pt x="19063" y="6430"/>
                </a:lnTo>
                <a:cubicBezTo>
                  <a:pt x="19175" y="6430"/>
                  <a:pt x="19269" y="6387"/>
                  <a:pt x="19306" y="6327"/>
                </a:cubicBezTo>
                <a:lnTo>
                  <a:pt x="21516" y="2195"/>
                </a:lnTo>
                <a:cubicBezTo>
                  <a:pt x="21563" y="2103"/>
                  <a:pt x="21451" y="2011"/>
                  <a:pt x="21281" y="2011"/>
                </a:cubicBezTo>
                <a:lnTo>
                  <a:pt x="17529" y="2011"/>
                </a:lnTo>
                <a:close/>
                <a:moveTo>
                  <a:pt x="237" y="2023"/>
                </a:moveTo>
                <a:cubicBezTo>
                  <a:pt x="77" y="2018"/>
                  <a:pt x="-36" y="2108"/>
                  <a:pt x="11" y="2200"/>
                </a:cubicBezTo>
                <a:lnTo>
                  <a:pt x="2221" y="6332"/>
                </a:lnTo>
                <a:cubicBezTo>
                  <a:pt x="2249" y="6392"/>
                  <a:pt x="2353" y="6435"/>
                  <a:pt x="2456" y="6435"/>
                </a:cubicBezTo>
                <a:lnTo>
                  <a:pt x="3905" y="6435"/>
                </a:lnTo>
                <a:lnTo>
                  <a:pt x="3905" y="2023"/>
                </a:lnTo>
                <a:lnTo>
                  <a:pt x="237" y="2023"/>
                </a:lnTo>
                <a:close/>
                <a:moveTo>
                  <a:pt x="10758" y="2347"/>
                </a:moveTo>
                <a:cubicBezTo>
                  <a:pt x="12563" y="2347"/>
                  <a:pt x="14032" y="3187"/>
                  <a:pt x="14032" y="4223"/>
                </a:cubicBezTo>
                <a:cubicBezTo>
                  <a:pt x="14032" y="5259"/>
                  <a:pt x="12573" y="6101"/>
                  <a:pt x="10758" y="6101"/>
                </a:cubicBezTo>
                <a:cubicBezTo>
                  <a:pt x="8952" y="6101"/>
                  <a:pt x="7487" y="5259"/>
                  <a:pt x="7487" y="4223"/>
                </a:cubicBezTo>
                <a:cubicBezTo>
                  <a:pt x="7487" y="3187"/>
                  <a:pt x="8952" y="2347"/>
                  <a:pt x="10758" y="2347"/>
                </a:cubicBezTo>
                <a:close/>
                <a:moveTo>
                  <a:pt x="237" y="8966"/>
                </a:moveTo>
                <a:cubicBezTo>
                  <a:pt x="77" y="8966"/>
                  <a:pt x="-36" y="9058"/>
                  <a:pt x="11" y="9149"/>
                </a:cubicBezTo>
                <a:lnTo>
                  <a:pt x="2221" y="13282"/>
                </a:lnTo>
                <a:cubicBezTo>
                  <a:pt x="2249" y="13341"/>
                  <a:pt x="2353" y="13385"/>
                  <a:pt x="2456" y="13385"/>
                </a:cubicBezTo>
                <a:lnTo>
                  <a:pt x="3905" y="13385"/>
                </a:lnTo>
                <a:lnTo>
                  <a:pt x="3905" y="8966"/>
                </a:lnTo>
                <a:lnTo>
                  <a:pt x="237" y="8966"/>
                </a:lnTo>
                <a:close/>
                <a:moveTo>
                  <a:pt x="17529" y="8966"/>
                </a:moveTo>
                <a:lnTo>
                  <a:pt x="17529" y="13379"/>
                </a:lnTo>
                <a:lnTo>
                  <a:pt x="19063" y="13379"/>
                </a:lnTo>
                <a:cubicBezTo>
                  <a:pt x="19175" y="13379"/>
                  <a:pt x="19269" y="13336"/>
                  <a:pt x="19298" y="13277"/>
                </a:cubicBezTo>
                <a:lnTo>
                  <a:pt x="21508" y="9144"/>
                </a:lnTo>
                <a:cubicBezTo>
                  <a:pt x="21564" y="9058"/>
                  <a:pt x="21451" y="8966"/>
                  <a:pt x="21281" y="8966"/>
                </a:cubicBezTo>
                <a:lnTo>
                  <a:pt x="17529" y="8966"/>
                </a:lnTo>
                <a:close/>
                <a:moveTo>
                  <a:pt x="10758" y="9294"/>
                </a:moveTo>
                <a:cubicBezTo>
                  <a:pt x="12563" y="9294"/>
                  <a:pt x="14032" y="10137"/>
                  <a:pt x="14032" y="11173"/>
                </a:cubicBezTo>
                <a:cubicBezTo>
                  <a:pt x="14032" y="12208"/>
                  <a:pt x="12573" y="13049"/>
                  <a:pt x="10758" y="13049"/>
                </a:cubicBezTo>
                <a:cubicBezTo>
                  <a:pt x="8952" y="13049"/>
                  <a:pt x="7487" y="12208"/>
                  <a:pt x="7487" y="11173"/>
                </a:cubicBezTo>
                <a:cubicBezTo>
                  <a:pt x="7487" y="10137"/>
                  <a:pt x="8952" y="9294"/>
                  <a:pt x="10758" y="9294"/>
                </a:cubicBezTo>
                <a:close/>
                <a:moveTo>
                  <a:pt x="17529" y="15915"/>
                </a:moveTo>
                <a:lnTo>
                  <a:pt x="17529" y="20327"/>
                </a:lnTo>
                <a:lnTo>
                  <a:pt x="19063" y="20327"/>
                </a:lnTo>
                <a:cubicBezTo>
                  <a:pt x="19175" y="20327"/>
                  <a:pt x="19269" y="20284"/>
                  <a:pt x="19298" y="20224"/>
                </a:cubicBezTo>
                <a:lnTo>
                  <a:pt x="21508" y="16092"/>
                </a:lnTo>
                <a:cubicBezTo>
                  <a:pt x="21564" y="16006"/>
                  <a:pt x="21451" y="15915"/>
                  <a:pt x="21281" y="15915"/>
                </a:cubicBezTo>
                <a:lnTo>
                  <a:pt x="17529" y="15915"/>
                </a:lnTo>
                <a:close/>
                <a:moveTo>
                  <a:pt x="237" y="15920"/>
                </a:moveTo>
                <a:cubicBezTo>
                  <a:pt x="77" y="15915"/>
                  <a:pt x="-36" y="16005"/>
                  <a:pt x="11" y="16097"/>
                </a:cubicBezTo>
                <a:lnTo>
                  <a:pt x="2221" y="20231"/>
                </a:lnTo>
                <a:cubicBezTo>
                  <a:pt x="2249" y="20290"/>
                  <a:pt x="2353" y="20332"/>
                  <a:pt x="2456" y="20332"/>
                </a:cubicBezTo>
                <a:lnTo>
                  <a:pt x="3905" y="20332"/>
                </a:lnTo>
                <a:lnTo>
                  <a:pt x="3905" y="15920"/>
                </a:lnTo>
                <a:lnTo>
                  <a:pt x="237" y="15920"/>
                </a:lnTo>
                <a:close/>
                <a:moveTo>
                  <a:pt x="10758" y="16244"/>
                </a:moveTo>
                <a:cubicBezTo>
                  <a:pt x="12563" y="16244"/>
                  <a:pt x="14032" y="17084"/>
                  <a:pt x="14032" y="18120"/>
                </a:cubicBezTo>
                <a:cubicBezTo>
                  <a:pt x="14032" y="19161"/>
                  <a:pt x="12573" y="19998"/>
                  <a:pt x="10758" y="19998"/>
                </a:cubicBezTo>
                <a:cubicBezTo>
                  <a:pt x="8952" y="19998"/>
                  <a:pt x="7487" y="19156"/>
                  <a:pt x="7487" y="18120"/>
                </a:cubicBezTo>
                <a:cubicBezTo>
                  <a:pt x="7487" y="17084"/>
                  <a:pt x="8952" y="16244"/>
                  <a:pt x="10758" y="16244"/>
                </a:cubicBezTo>
                <a:close/>
              </a:path>
            </a:pathLst>
          </a:custGeom>
          <a:solidFill>
            <a:srgbClr val="FFFFFF"/>
          </a:solidFill>
          <a:ln w="25400">
            <a:solidFill>
              <a:srgbClr val="000000"/>
            </a:solidFill>
          </a:ln>
        </p:spPr>
        <p:txBody>
          <a:bodyPr lIns="45719" rIns="45719"/>
          <a:lstStyle/>
          <a:p>
            <a:pPr/>
          </a:p>
        </p:txBody>
      </p:sp>
      <p:sp>
        <p:nvSpPr>
          <p:cNvPr id="3701" name="Circle"/>
          <p:cNvSpPr/>
          <p:nvPr/>
        </p:nvSpPr>
        <p:spPr>
          <a:xfrm>
            <a:off x="440502" y="4462331"/>
            <a:ext cx="271781" cy="271781"/>
          </a:xfrm>
          <a:prstGeom prst="ellipse">
            <a:avLst/>
          </a:prstGeom>
          <a:solidFill>
            <a:srgbClr val="FF2600"/>
          </a:solidFill>
          <a:ln w="25400">
            <a:solidFill>
              <a:srgbClr val="FF2600"/>
            </a:solidFill>
          </a:ln>
        </p:spPr>
        <p:txBody>
          <a:bodyPr lIns="45719" rIns="45719"/>
          <a:lstStyle/>
          <a:p>
            <a:pPr/>
          </a:p>
        </p:txBody>
      </p:sp>
      <p:sp>
        <p:nvSpPr>
          <p:cNvPr id="3702" name="Yes! Please stop"/>
          <p:cNvSpPr txBox="1"/>
          <p:nvPr/>
        </p:nvSpPr>
        <p:spPr>
          <a:xfrm>
            <a:off x="211473" y="3436332"/>
            <a:ext cx="195593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Yes! Please stop</a:t>
            </a:r>
          </a:p>
        </p:txBody>
      </p:sp>
      <p:sp>
        <p:nvSpPr>
          <p:cNvPr id="3703" name="(Parallelizing by 4 quadruples the resources but only cut  runtime to ~29% [14014 / 46591] because of increased congestion)"/>
          <p:cNvSpPr txBox="1"/>
          <p:nvPr/>
        </p:nvSpPr>
        <p:spPr>
          <a:xfrm>
            <a:off x="215814" y="5844184"/>
            <a:ext cx="6012351" cy="497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300"/>
            </a:pPr>
            <a:r>
              <a:t>(Parallelizing by 4 quadruples the resources but only cut</a:t>
            </a:r>
            <a:br/>
            <a:r>
              <a:t> runtime to ~29% [</a:t>
            </a:r>
            <a:r>
              <a:rPr b="1">
                <a:solidFill>
                  <a:srgbClr val="FF2600"/>
                </a:solidFill>
              </a:rPr>
              <a:t>14014</a:t>
            </a:r>
            <a:r>
              <a:t> / </a:t>
            </a:r>
            <a:r>
              <a:rPr b="1">
                <a:solidFill>
                  <a:srgbClr val="FF2600"/>
                </a:solidFill>
              </a:rPr>
              <a:t>46591</a:t>
            </a:r>
            <a:r>
              <a:t>] because of increased congestion)</a:t>
            </a:r>
          </a:p>
        </p:txBody>
      </p:sp>
      <p:sp>
        <p:nvSpPr>
          <p:cNvPr id="3704" name="…"/>
          <p:cNvSpPr txBox="1"/>
          <p:nvPr/>
        </p:nvSpPr>
        <p:spPr>
          <a:xfrm>
            <a:off x="3873983" y="4926152"/>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705" name="…"/>
          <p:cNvSpPr txBox="1"/>
          <p:nvPr/>
        </p:nvSpPr>
        <p:spPr>
          <a:xfrm>
            <a:off x="7975506" y="487042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706" name="Dingbat Check"/>
          <p:cNvSpPr/>
          <p:nvPr/>
        </p:nvSpPr>
        <p:spPr>
          <a:xfrm>
            <a:off x="966362" y="2361673"/>
            <a:ext cx="353393" cy="335817"/>
          </a:xfrm>
          <a:custGeom>
            <a:avLst/>
            <a:gdLst/>
            <a:ahLst/>
            <a:cxnLst>
              <a:cxn ang="0">
                <a:pos x="wd2" y="hd2"/>
              </a:cxn>
              <a:cxn ang="5400000">
                <a:pos x="wd2" y="hd2"/>
              </a:cxn>
              <a:cxn ang="10800000">
                <a:pos x="wd2" y="hd2"/>
              </a:cxn>
              <a:cxn ang="16200000">
                <a:pos x="wd2" y="hd2"/>
              </a:cxn>
            </a:cxnLst>
            <a:rect l="0" t="0" r="r" b="b"/>
            <a:pathLst>
              <a:path w="21452" h="20404" fill="norm" stroke="1" extrusionOk="0">
                <a:moveTo>
                  <a:pt x="19340" y="6"/>
                </a:moveTo>
                <a:cubicBezTo>
                  <a:pt x="18911" y="-308"/>
                  <a:pt x="8317" y="11620"/>
                  <a:pt x="6423" y="13985"/>
                </a:cubicBezTo>
                <a:cubicBezTo>
                  <a:pt x="6323" y="14108"/>
                  <a:pt x="6215" y="14226"/>
                  <a:pt x="6090" y="14370"/>
                </a:cubicBezTo>
                <a:cubicBezTo>
                  <a:pt x="5960" y="14216"/>
                  <a:pt x="5854" y="14096"/>
                  <a:pt x="5755" y="13971"/>
                </a:cubicBezTo>
                <a:cubicBezTo>
                  <a:pt x="4964" y="12967"/>
                  <a:pt x="4458" y="12167"/>
                  <a:pt x="3657" y="11171"/>
                </a:cubicBezTo>
                <a:cubicBezTo>
                  <a:pt x="3337" y="10773"/>
                  <a:pt x="2972" y="10410"/>
                  <a:pt x="2634" y="10026"/>
                </a:cubicBezTo>
                <a:cubicBezTo>
                  <a:pt x="2472" y="9843"/>
                  <a:pt x="2283" y="9849"/>
                  <a:pt x="2071" y="9915"/>
                </a:cubicBezTo>
                <a:cubicBezTo>
                  <a:pt x="1856" y="9981"/>
                  <a:pt x="1574" y="9982"/>
                  <a:pt x="1303" y="10152"/>
                </a:cubicBezTo>
                <a:cubicBezTo>
                  <a:pt x="1209" y="10262"/>
                  <a:pt x="1332" y="10438"/>
                  <a:pt x="1349" y="10609"/>
                </a:cubicBezTo>
                <a:cubicBezTo>
                  <a:pt x="1369" y="10821"/>
                  <a:pt x="603" y="10792"/>
                  <a:pt x="203" y="11061"/>
                </a:cubicBezTo>
                <a:cubicBezTo>
                  <a:pt x="111" y="11123"/>
                  <a:pt x="286" y="11375"/>
                  <a:pt x="227" y="11440"/>
                </a:cubicBezTo>
                <a:cubicBezTo>
                  <a:pt x="51" y="11634"/>
                  <a:pt x="-61" y="11588"/>
                  <a:pt x="36" y="11826"/>
                </a:cubicBezTo>
                <a:cubicBezTo>
                  <a:pt x="896" y="13941"/>
                  <a:pt x="2182" y="15733"/>
                  <a:pt x="3218" y="17879"/>
                </a:cubicBezTo>
                <a:cubicBezTo>
                  <a:pt x="4865" y="21292"/>
                  <a:pt x="5178" y="19166"/>
                  <a:pt x="5654" y="19575"/>
                </a:cubicBezTo>
                <a:cubicBezTo>
                  <a:pt x="7119" y="20836"/>
                  <a:pt x="6474" y="21179"/>
                  <a:pt x="9921" y="16770"/>
                </a:cubicBezTo>
                <a:cubicBezTo>
                  <a:pt x="11378" y="14721"/>
                  <a:pt x="19009" y="5203"/>
                  <a:pt x="20710" y="3334"/>
                </a:cubicBezTo>
                <a:cubicBezTo>
                  <a:pt x="20919" y="3106"/>
                  <a:pt x="21118" y="2879"/>
                  <a:pt x="21258" y="2594"/>
                </a:cubicBezTo>
                <a:cubicBezTo>
                  <a:pt x="21526" y="2050"/>
                  <a:pt x="21539" y="2066"/>
                  <a:pt x="21150" y="1624"/>
                </a:cubicBezTo>
                <a:cubicBezTo>
                  <a:pt x="21006" y="1461"/>
                  <a:pt x="20856" y="1427"/>
                  <a:pt x="20646" y="1437"/>
                </a:cubicBezTo>
                <a:cubicBezTo>
                  <a:pt x="20244" y="1456"/>
                  <a:pt x="20044" y="1227"/>
                  <a:pt x="20086" y="860"/>
                </a:cubicBezTo>
                <a:cubicBezTo>
                  <a:pt x="20096" y="778"/>
                  <a:pt x="20075" y="672"/>
                  <a:pt x="20023" y="612"/>
                </a:cubicBezTo>
                <a:cubicBezTo>
                  <a:pt x="19903" y="469"/>
                  <a:pt x="19492" y="117"/>
                  <a:pt x="19340" y="6"/>
                </a:cubicBezTo>
                <a:close/>
              </a:path>
            </a:pathLst>
          </a:custGeom>
          <a:solidFill>
            <a:srgbClr val="00F900"/>
          </a:solidFill>
          <a:ln w="12700">
            <a:miter lim="400000"/>
          </a:ln>
        </p:spPr>
        <p:txBody>
          <a:bodyPr lIns="45719" rIns="45719"/>
          <a:lstStyle/>
          <a:p>
            <a:pPr/>
          </a:p>
        </p:txBody>
      </p:sp>
      <p:sp>
        <p:nvSpPr>
          <p:cNvPr id="370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9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69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695"/>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69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xit" nodeType="clickEffect" presetSubtype="0" presetID="1" grpId="5" fill="hold">
                                  <p:stCondLst>
                                    <p:cond delay="0"/>
                                  </p:stCondLst>
                                  <p:iterate type="el" backwards="0">
                                    <p:tmAbs val="0"/>
                                  </p:iterate>
                                  <p:childTnLst>
                                    <p:set>
                                      <p:cBhvr>
                                        <p:cTn id="19" fill="hold">
                                          <p:stCondLst>
                                            <p:cond delay="0"/>
                                          </p:stCondLst>
                                        </p:cTn>
                                        <p:tgtEl>
                                          <p:spTgt spid="3696"/>
                                        </p:tgtEl>
                                        <p:attrNameLst>
                                          <p:attrName>style.visibility</p:attrName>
                                        </p:attrNameLst>
                                      </p:cBhvr>
                                      <p:to>
                                        <p:strVal val="hidden"/>
                                      </p:to>
                                    </p:set>
                                  </p:childTnLst>
                                </p:cTn>
                              </p:par>
                            </p:childTnLst>
                          </p:cTn>
                        </p:par>
                        <p:par>
                          <p:cTn id="20" fill="hold">
                            <p:stCondLst>
                              <p:cond delay="0"/>
                            </p:stCondLst>
                            <p:childTnLst>
                              <p:par>
                                <p:cTn id="21" presetClass="exit" nodeType="afterEffect" presetSubtype="0" presetID="1" grpId="6" fill="hold">
                                  <p:stCondLst>
                                    <p:cond delay="0"/>
                                  </p:stCondLst>
                                  <p:iterate type="el" backwards="0">
                                    <p:tmAbs val="0"/>
                                  </p:iterate>
                                  <p:childTnLst>
                                    <p:set>
                                      <p:cBhvr>
                                        <p:cTn id="22" fill="hold">
                                          <p:stCondLst>
                                            <p:cond delay="0"/>
                                          </p:stCondLst>
                                        </p:cTn>
                                        <p:tgtEl>
                                          <p:spTgt spid="3697"/>
                                        </p:tgtEl>
                                        <p:attrNameLst>
                                          <p:attrName>style.visibility</p:attrName>
                                        </p:attrNameLst>
                                      </p:cBhvr>
                                      <p:to>
                                        <p:strVal val="hidden"/>
                                      </p:to>
                                    </p:set>
                                  </p:childTnLst>
                                </p:cTn>
                              </p:par>
                            </p:childTnLst>
                          </p:cTn>
                        </p:par>
                        <p:par>
                          <p:cTn id="23" fill="hold">
                            <p:stCondLst>
                              <p:cond delay="0"/>
                            </p:stCondLst>
                            <p:childTnLst>
                              <p:par>
                                <p:cTn id="24" presetClass="exit" nodeType="afterEffect" presetSubtype="0" presetID="1" grpId="7" fill="hold">
                                  <p:stCondLst>
                                    <p:cond delay="0"/>
                                  </p:stCondLst>
                                  <p:iterate type="el" backwards="0">
                                    <p:tmAbs val="0"/>
                                  </p:iterate>
                                  <p:childTnLst>
                                    <p:set>
                                      <p:cBhvr>
                                        <p:cTn id="25" fill="hold">
                                          <p:stCondLst>
                                            <p:cond delay="0"/>
                                          </p:stCondLst>
                                        </p:cTn>
                                        <p:tgtEl>
                                          <p:spTgt spid="3695"/>
                                        </p:tgtEl>
                                        <p:attrNameLst>
                                          <p:attrName>style.visibility</p:attrName>
                                        </p:attrNameLst>
                                      </p:cBhvr>
                                      <p:to>
                                        <p:strVal val="hidden"/>
                                      </p:to>
                                    </p:set>
                                  </p:childTnLst>
                                </p:cTn>
                              </p:par>
                            </p:childTnLst>
                          </p:cTn>
                        </p:par>
                        <p:par>
                          <p:cTn id="26" fill="hold">
                            <p:stCondLst>
                              <p:cond delay="0"/>
                            </p:stCondLst>
                            <p:childTnLst>
                              <p:par>
                                <p:cTn id="27" presetClass="exit" nodeType="afterEffect" presetSubtype="0" presetID="1" grpId="8" fill="hold">
                                  <p:stCondLst>
                                    <p:cond delay="0"/>
                                  </p:stCondLst>
                                  <p:iterate type="el" backwards="0">
                                    <p:tmAbs val="0"/>
                                  </p:iterate>
                                  <p:childTnLst>
                                    <p:set>
                                      <p:cBhvr>
                                        <p:cTn id="28" fill="hold">
                                          <p:stCondLst>
                                            <p:cond delay="0"/>
                                          </p:stCondLst>
                                        </p:cTn>
                                        <p:tgtEl>
                                          <p:spTgt spid="3694"/>
                                        </p:tgtEl>
                                        <p:attrNameLst>
                                          <p:attrName>style.visibility</p:attrName>
                                        </p:attrNameLst>
                                      </p:cBhvr>
                                      <p:to>
                                        <p:strVal val="hidden"/>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369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369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3706"/>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Class="entr" nodeType="clickEffect" presetSubtype="0" presetID="1" grpId="12" fill="hold">
                                  <p:stCondLst>
                                    <p:cond delay="0"/>
                                  </p:stCondLst>
                                  <p:iterate type="el" backwards="0">
                                    <p:tmAbs val="0"/>
                                  </p:iterate>
                                  <p:childTnLst>
                                    <p:set>
                                      <p:cBhvr>
                                        <p:cTn id="43" fill="hold"/>
                                        <p:tgtEl>
                                          <p:spTgt spid="3702"/>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3" fill="hold">
                                  <p:stCondLst>
                                    <p:cond delay="0"/>
                                  </p:stCondLst>
                                  <p:iterate type="el" backwards="0">
                                    <p:tmAbs val="0"/>
                                  </p:iterate>
                                  <p:childTnLst>
                                    <p:set>
                                      <p:cBhvr>
                                        <p:cTn id="46" fill="hold"/>
                                        <p:tgtEl>
                                          <p:spTgt spid="3700"/>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4" fill="hold">
                                  <p:stCondLst>
                                    <p:cond delay="0"/>
                                  </p:stCondLst>
                                  <p:iterate type="el" backwards="0">
                                    <p:tmAbs val="0"/>
                                  </p:iterate>
                                  <p:childTnLst>
                                    <p:set>
                                      <p:cBhvr>
                                        <p:cTn id="49" fill="hold"/>
                                        <p:tgtEl>
                                          <p:spTgt spid="3701"/>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5" fill="hold">
                                  <p:stCondLst>
                                    <p:cond delay="0"/>
                                  </p:stCondLst>
                                  <p:iterate type="el" backwards="0">
                                    <p:tmAbs val="0"/>
                                  </p:iterate>
                                  <p:childTnLst>
                                    <p:set>
                                      <p:cBhvr>
                                        <p:cTn id="53" fill="hold"/>
                                        <p:tgtEl>
                                          <p:spTgt spid="37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98" grpId="10"/>
      <p:bldP build="whole" bldLvl="1" animBg="1" rev="0" advAuto="0" spid="3696" grpId="1"/>
      <p:bldP build="whole" bldLvl="1" animBg="1" rev="0" advAuto="0" spid="3695" grpId="3"/>
      <p:bldP build="whole" bldLvl="1" animBg="1" rev="0" advAuto="0" spid="3694" grpId="4"/>
      <p:bldP build="whole" bldLvl="1" animBg="1" rev="0" advAuto="0" spid="3703" grpId="15"/>
      <p:bldP build="whole" bldLvl="1" animBg="1" rev="0" advAuto="0" spid="3696" grpId="5"/>
      <p:bldP build="whole" bldLvl="1" animBg="1" rev="0" advAuto="0" spid="3695" grpId="7"/>
      <p:bldP build="whole" bldLvl="1" animBg="1" rev="0" advAuto="0" spid="3694" grpId="8"/>
      <p:bldP build="whole" bldLvl="1" animBg="1" rev="0" advAuto="0" spid="3702" grpId="12"/>
      <p:bldP build="whole" bldLvl="1" animBg="1" rev="0" advAuto="0" spid="3701" grpId="14"/>
      <p:bldP build="whole" bldLvl="1" animBg="1" rev="0" advAuto="0" spid="3697" grpId="2"/>
      <p:bldP build="whole" bldLvl="1" animBg="1" rev="0" advAuto="0" spid="3706" grpId="11"/>
      <p:bldP build="whole" bldLvl="1" animBg="1" rev="0" advAuto="0" spid="3699" grpId="9"/>
      <p:bldP build="whole" bldLvl="1" animBg="1" rev="0" advAuto="0" spid="3697" grpId="6"/>
      <p:bldP build="whole" bldLvl="1" animBg="1" rev="0" advAuto="0" spid="3700" grpId="13"/>
    </p:bldLst>
  </p:timing>
</p:sld>
</file>

<file path=ppt/slides/slide1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15" name="Tiny Buffering Example"/>
          <p:cNvSpPr txBox="1"/>
          <p:nvPr>
            <p:ph type="title"/>
          </p:nvPr>
        </p:nvSpPr>
        <p:spPr>
          <a:prstGeom prst="rect">
            <a:avLst/>
          </a:prstGeom>
        </p:spPr>
        <p:txBody>
          <a:bodyPr/>
          <a:lstStyle/>
          <a:p>
            <a:pPr/>
            <a:r>
              <a:t>Tiny Buffering Example</a:t>
            </a:r>
          </a:p>
        </p:txBody>
      </p:sp>
      <p:sp>
        <p:nvSpPr>
          <p:cNvPr id="3716" name="Click to edit Master text styles"/>
          <p:cNvSpPr txBox="1"/>
          <p:nvPr>
            <p:ph type="body" sz="quarter" idx="1"/>
          </p:nvPr>
        </p:nvSpPr>
        <p:spPr>
          <a:prstGeom prst="rect">
            <a:avLst/>
          </a:prstGeom>
        </p:spPr>
        <p:txBody>
          <a:bodyPr/>
          <a:lstStyle/>
          <a:p>
            <a:pPr/>
          </a:p>
        </p:txBody>
      </p:sp>
      <p:sp>
        <p:nvSpPr>
          <p:cNvPr id="37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3721" name="CustomShape 3"/>
          <p:cNvGrpSpPr/>
          <p:nvPr/>
        </p:nvGrpSpPr>
        <p:grpSpPr>
          <a:xfrm>
            <a:off x="157930" y="2793193"/>
            <a:ext cx="4726588" cy="1674405"/>
            <a:chOff x="0" y="0"/>
            <a:chExt cx="4726587" cy="1674403"/>
          </a:xfrm>
        </p:grpSpPr>
        <p:sp>
          <p:nvSpPr>
            <p:cNvPr id="3719" name="Rectangle"/>
            <p:cNvSpPr/>
            <p:nvPr/>
          </p:nvSpPr>
          <p:spPr>
            <a:xfrm>
              <a:off x="0" y="6193"/>
              <a:ext cx="4726588" cy="166821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720" name="Pipe.Foreach(M by 1){ j =&gt;…"/>
            <p:cNvSpPr txBox="1"/>
            <p:nvPr/>
          </p:nvSpPr>
          <p:spPr>
            <a:xfrm>
              <a:off x="0" y="0"/>
              <a:ext cx="4726588" cy="1640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Pipe</a:t>
              </a:r>
              <a:r>
                <a:rPr>
                  <a:solidFill>
                    <a:srgbClr val="A7A7A7"/>
                  </a:solidFill>
                </a:rPr>
                <a:t>.</a:t>
              </a:r>
              <a:r>
                <a:t>Foreach</a:t>
              </a:r>
              <a:r>
                <a:rPr>
                  <a:solidFill>
                    <a:srgbClr val="CDA869"/>
                  </a:solidFill>
                </a:rPr>
                <a:t>(</a:t>
              </a:r>
              <a:r>
                <a:t>M </a:t>
              </a:r>
              <a:r>
                <a:rPr>
                  <a:solidFill>
                    <a:srgbClr val="7587A6"/>
                  </a:solidFill>
                </a:rPr>
                <a:t>by </a:t>
              </a:r>
              <a:r>
                <a:rPr>
                  <a:solidFill>
                    <a:srgbClr val="CDA869"/>
                  </a:solidFill>
                </a:rPr>
                <a:t>1){ j </a:t>
              </a:r>
              <a:r>
                <a:rPr>
                  <a:solidFill>
                    <a:srgbClr val="A7A7A7"/>
                  </a:solidFill>
                </a:rPr>
                <a:t>=&gt;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val s = SRAM[T](256)</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Foreach(N by 1){k =&gt; s(k) =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Foreach(N by 1){k =&gt;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Foreach(N by 1){k =&gt; … = s(k)}</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a:t>
              </a:r>
            </a:p>
          </p:txBody>
        </p:sp>
      </p:grpSp>
      <p:sp>
        <p:nvSpPr>
          <p:cNvPr id="3722" name="Controller Diagrams for Performance Analysis"/>
          <p:cNvSpPr txBox="1"/>
          <p:nvPr>
            <p:ph type="title"/>
          </p:nvPr>
        </p:nvSpPr>
        <p:spPr>
          <a:prstGeom prst="rect">
            <a:avLst/>
          </a:prstGeom>
        </p:spPr>
        <p:txBody>
          <a:bodyPr/>
          <a:lstStyle>
            <a:lvl1pPr defTabSz="850391">
              <a:defRPr sz="3348"/>
            </a:lvl1pPr>
          </a:lstStyle>
          <a:p>
            <a:pPr/>
            <a:r>
              <a:t>Controller Diagrams for Performance Analysis</a:t>
            </a:r>
          </a:p>
        </p:txBody>
      </p:sp>
      <p:sp>
        <p:nvSpPr>
          <p:cNvPr id="3723" name="Buffering is also embedded in the controller diagram"/>
          <p:cNvSpPr txBox="1"/>
          <p:nvPr>
            <p:ph type="body" sz="quarter" idx="1"/>
          </p:nvPr>
        </p:nvSpPr>
        <p:spPr>
          <a:xfrm>
            <a:off x="475487" y="1143000"/>
            <a:ext cx="11176001" cy="1034539"/>
          </a:xfrm>
          <a:prstGeom prst="rect">
            <a:avLst/>
          </a:prstGeom>
        </p:spPr>
        <p:txBody>
          <a:bodyPr/>
          <a:lstStyle/>
          <a:p>
            <a:pPr/>
            <a:r>
              <a:t>Buffering is also embedded in the controller diagram</a:t>
            </a:r>
          </a:p>
        </p:txBody>
      </p:sp>
      <p:sp>
        <p:nvSpPr>
          <p:cNvPr id="3724" name="Pipelined (j)…"/>
          <p:cNvSpPr/>
          <p:nvPr/>
        </p:nvSpPr>
        <p:spPr>
          <a:xfrm>
            <a:off x="8161605" y="4684821"/>
            <a:ext cx="2065979"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[:1]</a:t>
            </a:r>
          </a:p>
        </p:txBody>
      </p:sp>
      <p:sp>
        <p:nvSpPr>
          <p:cNvPr id="3742" name="Connection Line"/>
          <p:cNvSpPr/>
          <p:nvPr/>
        </p:nvSpPr>
        <p:spPr>
          <a:xfrm>
            <a:off x="9183370" y="5438140"/>
            <a:ext cx="1657350" cy="4152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4558"/>
                </a:lnTo>
                <a:lnTo>
                  <a:pt x="21600" y="4558"/>
                </a:lnTo>
                <a:lnTo>
                  <a:pt x="21600" y="21600"/>
                </a:lnTo>
              </a:path>
            </a:pathLst>
          </a:custGeom>
          <a:ln w="25400">
            <a:solidFill>
              <a:srgbClr val="000000"/>
            </a:solidFill>
            <a:tailEnd type="triangle"/>
          </a:ln>
        </p:spPr>
        <p:txBody>
          <a:bodyPr/>
          <a:lstStyle/>
          <a:p>
            <a:pPr/>
          </a:p>
        </p:txBody>
      </p:sp>
      <p:sp>
        <p:nvSpPr>
          <p:cNvPr id="3743" name="Connection Line"/>
          <p:cNvSpPr/>
          <p:nvPr/>
        </p:nvSpPr>
        <p:spPr>
          <a:xfrm>
            <a:off x="7821930" y="5438140"/>
            <a:ext cx="1361440" cy="4330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371"/>
                </a:lnTo>
                <a:lnTo>
                  <a:pt x="0" y="4371"/>
                </a:lnTo>
                <a:lnTo>
                  <a:pt x="0" y="21600"/>
                </a:lnTo>
              </a:path>
            </a:pathLst>
          </a:custGeom>
          <a:ln w="25400">
            <a:solidFill>
              <a:srgbClr val="000000"/>
            </a:solidFill>
            <a:tailEnd type="triangle"/>
          </a:ln>
        </p:spPr>
        <p:txBody>
          <a:bodyPr/>
          <a:lstStyle/>
          <a:p>
            <a:pPr/>
          </a:p>
        </p:txBody>
      </p:sp>
      <p:sp>
        <p:nvSpPr>
          <p:cNvPr id="3727" name="Child…"/>
          <p:cNvSpPr/>
          <p:nvPr/>
        </p:nvSpPr>
        <p:spPr>
          <a:xfrm>
            <a:off x="6740308" y="5921264"/>
            <a:ext cx="1518775"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[:3]</a:t>
            </a:r>
          </a:p>
        </p:txBody>
      </p:sp>
      <p:sp>
        <p:nvSpPr>
          <p:cNvPr id="3728" name="CustomShape 6"/>
          <p:cNvSpPr/>
          <p:nvPr/>
        </p:nvSpPr>
        <p:spPr>
          <a:xfrm>
            <a:off x="245192" y="2912145"/>
            <a:ext cx="1511503"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729" name="Rectangle"/>
          <p:cNvSpPr/>
          <p:nvPr/>
        </p:nvSpPr>
        <p:spPr>
          <a:xfrm>
            <a:off x="1294220" y="3160176"/>
            <a:ext cx="1390949" cy="221348"/>
          </a:xfrm>
          <a:prstGeom prst="rect">
            <a:avLst/>
          </a:prstGeom>
          <a:ln w="25400">
            <a:solidFill>
              <a:srgbClr val="FF7E79"/>
            </a:solidFill>
          </a:ln>
        </p:spPr>
        <p:txBody>
          <a:bodyPr lIns="45719" rIns="45719"/>
          <a:lstStyle/>
          <a:p>
            <a:pPr/>
          </a:p>
        </p:txBody>
      </p:sp>
      <p:sp>
        <p:nvSpPr>
          <p:cNvPr id="3730" name="Child…"/>
          <p:cNvSpPr/>
          <p:nvPr/>
        </p:nvSpPr>
        <p:spPr>
          <a:xfrm>
            <a:off x="8435207" y="5921264"/>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[:4]</a:t>
            </a:r>
          </a:p>
        </p:txBody>
      </p:sp>
      <p:sp>
        <p:nvSpPr>
          <p:cNvPr id="3731" name="Child…"/>
          <p:cNvSpPr/>
          <p:nvPr/>
        </p:nvSpPr>
        <p:spPr>
          <a:xfrm>
            <a:off x="10130106" y="5921264"/>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[:5]</a:t>
            </a:r>
          </a:p>
        </p:txBody>
      </p:sp>
      <p:sp>
        <p:nvSpPr>
          <p:cNvPr id="3744" name="Connection Line"/>
          <p:cNvSpPr/>
          <p:nvPr/>
        </p:nvSpPr>
        <p:spPr>
          <a:xfrm>
            <a:off x="9183642" y="5438995"/>
            <a:ext cx="5990" cy="469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3733" name="s [:2]"/>
          <p:cNvSpPr txBox="1"/>
          <p:nvPr/>
        </p:nvSpPr>
        <p:spPr>
          <a:xfrm>
            <a:off x="5823372" y="5553998"/>
            <a:ext cx="8208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7E79"/>
                </a:solidFill>
              </a:defRPr>
            </a:lvl1pPr>
          </a:lstStyle>
          <a:p>
            <a:pPr/>
            <a:r>
              <a:t>s [:2]</a:t>
            </a:r>
          </a:p>
        </p:txBody>
      </p:sp>
      <p:sp>
        <p:nvSpPr>
          <p:cNvPr id="3734" name="Line"/>
          <p:cNvSpPr/>
          <p:nvPr/>
        </p:nvSpPr>
        <p:spPr>
          <a:xfrm>
            <a:off x="7255046" y="5739418"/>
            <a:ext cx="489300" cy="1"/>
          </a:xfrm>
          <a:prstGeom prst="line">
            <a:avLst/>
          </a:prstGeom>
          <a:ln w="127000">
            <a:solidFill>
              <a:srgbClr val="FF7E79"/>
            </a:solidFill>
          </a:ln>
        </p:spPr>
        <p:txBody>
          <a:bodyPr lIns="45719" rIns="45719"/>
          <a:lstStyle/>
          <a:p>
            <a:pPr/>
          </a:p>
        </p:txBody>
      </p:sp>
      <p:sp>
        <p:nvSpPr>
          <p:cNvPr id="3735" name="Line"/>
          <p:cNvSpPr/>
          <p:nvPr/>
        </p:nvSpPr>
        <p:spPr>
          <a:xfrm>
            <a:off x="8949945" y="5739418"/>
            <a:ext cx="489300" cy="1"/>
          </a:xfrm>
          <a:prstGeom prst="line">
            <a:avLst/>
          </a:prstGeom>
          <a:ln w="127000">
            <a:solidFill>
              <a:srgbClr val="FF7E79"/>
            </a:solidFill>
          </a:ln>
        </p:spPr>
        <p:txBody>
          <a:bodyPr lIns="45719" rIns="45719"/>
          <a:lstStyle/>
          <a:p>
            <a:pPr/>
          </a:p>
        </p:txBody>
      </p:sp>
      <p:sp>
        <p:nvSpPr>
          <p:cNvPr id="3736" name="Line"/>
          <p:cNvSpPr/>
          <p:nvPr/>
        </p:nvSpPr>
        <p:spPr>
          <a:xfrm>
            <a:off x="10644844" y="5739418"/>
            <a:ext cx="489300" cy="1"/>
          </a:xfrm>
          <a:prstGeom prst="line">
            <a:avLst/>
          </a:prstGeom>
          <a:ln w="127000">
            <a:solidFill>
              <a:srgbClr val="FF7E79"/>
            </a:solidFill>
          </a:ln>
        </p:spPr>
        <p:txBody>
          <a:bodyPr lIns="45719" rIns="45719"/>
          <a:lstStyle/>
          <a:p>
            <a:pPr/>
          </a:p>
        </p:txBody>
      </p:sp>
      <p:sp>
        <p:nvSpPr>
          <p:cNvPr id="3737" name="Line"/>
          <p:cNvSpPr/>
          <p:nvPr/>
        </p:nvSpPr>
        <p:spPr>
          <a:xfrm>
            <a:off x="6543674" y="5302249"/>
            <a:ext cx="4085086" cy="408533"/>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38" name="Line"/>
          <p:cNvSpPr/>
          <p:nvPr/>
        </p:nvSpPr>
        <p:spPr>
          <a:xfrm>
            <a:off x="6543674" y="5302250"/>
            <a:ext cx="2379094" cy="380077"/>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39" name="Line"/>
          <p:cNvSpPr/>
          <p:nvPr/>
        </p:nvSpPr>
        <p:spPr>
          <a:xfrm>
            <a:off x="6543675" y="5302250"/>
            <a:ext cx="688728" cy="35967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40" name="The SRAM requires 3 separate 256-word memories, plus buffer management logic!"/>
          <p:cNvSpPr/>
          <p:nvPr/>
        </p:nvSpPr>
        <p:spPr>
          <a:xfrm>
            <a:off x="2384691" y="4160073"/>
            <a:ext cx="4173958" cy="1264694"/>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300">
                <a:solidFill>
                  <a:srgbClr val="8F0000"/>
                </a:solidFill>
                <a:latin typeface="+mn-lt"/>
                <a:ea typeface="+mn-ea"/>
                <a:cs typeface="+mn-cs"/>
                <a:sym typeface="Calibri"/>
              </a:defRPr>
            </a:lvl1pPr>
          </a:lstStyle>
          <a:p>
            <a:pPr/>
            <a:r>
              <a:t>The SRAM requires 3 separate 256-word memories, plus buffer management logic!</a:t>
            </a:r>
          </a:p>
        </p:txBody>
      </p:sp>
      <p:sp>
        <p:nvSpPr>
          <p:cNvPr id="37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3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73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373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373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373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3738"/>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3737"/>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37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37" grpId="7"/>
      <p:bldP build="whole" bldLvl="1" animBg="1" rev="0" advAuto="0" spid="3735" grpId="2"/>
      <p:bldP build="whole" bldLvl="1" animBg="1" rev="0" advAuto="0" spid="3740" grpId="8"/>
      <p:bldP build="whole" bldLvl="1" animBg="1" rev="0" advAuto="0" spid="3738" grpId="6"/>
      <p:bldP build="whole" bldLvl="1" animBg="1" rev="0" advAuto="0" spid="3733" grpId="1"/>
      <p:bldP build="whole" bldLvl="1" animBg="1" rev="0" advAuto="0" spid="3736" grpId="4"/>
      <p:bldP build="whole" bldLvl="1" animBg="1" rev="0" advAuto="0" spid="3739" grpId="5"/>
      <p:bldP build="whole" bldLvl="1" animBg="1" rev="0" advAuto="0" spid="3734" grpId="3"/>
    </p:bldLst>
  </p:timing>
</p:sld>
</file>

<file path=ppt/slides/slide1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92" name="Connection Line"/>
          <p:cNvSpPr/>
          <p:nvPr/>
        </p:nvSpPr>
        <p:spPr>
          <a:xfrm>
            <a:off x="9184640" y="5453380"/>
            <a:ext cx="1780540" cy="421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537"/>
                </a:lnTo>
                <a:lnTo>
                  <a:pt x="21600" y="2537"/>
                </a:lnTo>
                <a:lnTo>
                  <a:pt x="21600" y="21600"/>
                </a:lnTo>
              </a:path>
            </a:pathLst>
          </a:custGeom>
          <a:ln w="25400">
            <a:solidFill>
              <a:srgbClr val="000000"/>
            </a:solidFill>
            <a:tailEnd type="triangle"/>
          </a:ln>
        </p:spPr>
        <p:txBody>
          <a:bodyPr/>
          <a:lstStyle/>
          <a:p>
            <a:pPr/>
          </a:p>
        </p:txBody>
      </p:sp>
      <p:grpSp>
        <p:nvGrpSpPr>
          <p:cNvPr id="3749" name="CustomShape 3"/>
          <p:cNvGrpSpPr/>
          <p:nvPr/>
        </p:nvGrpSpPr>
        <p:grpSpPr>
          <a:xfrm>
            <a:off x="157930" y="2796277"/>
            <a:ext cx="4947077" cy="1668237"/>
            <a:chOff x="0" y="0"/>
            <a:chExt cx="4947076" cy="1668235"/>
          </a:xfrm>
        </p:grpSpPr>
        <p:sp>
          <p:nvSpPr>
            <p:cNvPr id="3747" name="Rectangle"/>
            <p:cNvSpPr/>
            <p:nvPr/>
          </p:nvSpPr>
          <p:spPr>
            <a:xfrm>
              <a:off x="0" y="6170"/>
              <a:ext cx="4947077" cy="16620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748" name="Pipe.Foreach(M by 1){ j =&gt;…"/>
            <p:cNvSpPr txBox="1"/>
            <p:nvPr/>
          </p:nvSpPr>
          <p:spPr>
            <a:xfrm>
              <a:off x="0" y="0"/>
              <a:ext cx="4947077" cy="163415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Pipe</a:t>
              </a:r>
              <a:r>
                <a:rPr>
                  <a:solidFill>
                    <a:srgbClr val="A7A7A7"/>
                  </a:solidFill>
                </a:rPr>
                <a:t>.</a:t>
              </a:r>
              <a:r>
                <a:t>Foreach</a:t>
              </a:r>
              <a:r>
                <a:rPr>
                  <a:solidFill>
                    <a:srgbClr val="CDA869"/>
                  </a:solidFill>
                </a:rPr>
                <a:t>(</a:t>
              </a:r>
              <a:r>
                <a:t>M </a:t>
              </a:r>
              <a:r>
                <a:rPr>
                  <a:solidFill>
                    <a:srgbClr val="7587A6"/>
                  </a:solidFill>
                </a:rPr>
                <a:t>by </a:t>
              </a:r>
              <a:r>
                <a:rPr>
                  <a:solidFill>
                    <a:srgbClr val="CDA869"/>
                  </a:solidFill>
                </a:rPr>
                <a:t>1){ j </a:t>
              </a:r>
              <a:r>
                <a:rPr>
                  <a:solidFill>
                    <a:srgbClr val="A7A7A7"/>
                  </a:solidFill>
                </a:rPr>
                <a:t>=&gt;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val s = SRAM[T](256)</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Foreach(N by 1){k =&gt; s(k) =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Foreach(j/3 by 1){k =&gt;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Foreach(s(j) by 1){k =&gt; … = s(k)}</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a:t>
              </a:r>
            </a:p>
          </p:txBody>
        </p:sp>
      </p:grpSp>
      <p:sp>
        <p:nvSpPr>
          <p:cNvPr id="3750" name="Controller Diagrams for Performance Analysis"/>
          <p:cNvSpPr txBox="1"/>
          <p:nvPr>
            <p:ph type="title"/>
          </p:nvPr>
        </p:nvSpPr>
        <p:spPr>
          <a:prstGeom prst="rect">
            <a:avLst/>
          </a:prstGeom>
        </p:spPr>
        <p:txBody>
          <a:bodyPr/>
          <a:lstStyle>
            <a:lvl1pPr defTabSz="850391">
              <a:defRPr sz="3348"/>
            </a:lvl1pPr>
          </a:lstStyle>
          <a:p>
            <a:pPr/>
            <a:r>
              <a:t>Controller Diagrams for Performance Analysis</a:t>
            </a:r>
          </a:p>
        </p:txBody>
      </p:sp>
      <p:sp>
        <p:nvSpPr>
          <p:cNvPr id="3751" name="Suppose the programmer tried to do sleight-of-hand by changing the counter bounds"/>
          <p:cNvSpPr txBox="1"/>
          <p:nvPr>
            <p:ph type="body" sz="quarter" idx="1"/>
          </p:nvPr>
        </p:nvSpPr>
        <p:spPr>
          <a:xfrm>
            <a:off x="475487" y="1143000"/>
            <a:ext cx="11176001" cy="1034539"/>
          </a:xfrm>
          <a:prstGeom prst="rect">
            <a:avLst/>
          </a:prstGeom>
        </p:spPr>
        <p:txBody>
          <a:bodyPr/>
          <a:lstStyle/>
          <a:p>
            <a:pPr/>
            <a:r>
              <a:t>Suppose the programmer tried to do sleight-of-hand by changing the counter bounds</a:t>
            </a:r>
          </a:p>
        </p:txBody>
      </p:sp>
      <p:sp>
        <p:nvSpPr>
          <p:cNvPr id="3752" name="CustomShape 6"/>
          <p:cNvSpPr/>
          <p:nvPr/>
        </p:nvSpPr>
        <p:spPr>
          <a:xfrm>
            <a:off x="245192" y="2915230"/>
            <a:ext cx="1511503"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753" name="Rectangle"/>
          <p:cNvSpPr/>
          <p:nvPr/>
        </p:nvSpPr>
        <p:spPr>
          <a:xfrm>
            <a:off x="1294220" y="3163260"/>
            <a:ext cx="1390949" cy="221348"/>
          </a:xfrm>
          <a:prstGeom prst="rect">
            <a:avLst/>
          </a:prstGeom>
          <a:ln w="25400">
            <a:solidFill>
              <a:srgbClr val="FF7E79"/>
            </a:solidFill>
          </a:ln>
        </p:spPr>
        <p:txBody>
          <a:bodyPr lIns="45719" rIns="45719"/>
          <a:lstStyle/>
          <a:p>
            <a:pPr/>
          </a:p>
        </p:txBody>
      </p:sp>
      <p:sp>
        <p:nvSpPr>
          <p:cNvPr id="3754" name="Child (UNIT)…"/>
          <p:cNvSpPr/>
          <p:nvPr/>
        </p:nvSpPr>
        <p:spPr>
          <a:xfrm>
            <a:off x="8435207" y="5917030"/>
            <a:ext cx="1518776" cy="752739"/>
          </a:xfrm>
          <a:prstGeom prst="rect">
            <a:avLst/>
          </a:prstGeom>
          <a:solidFill>
            <a:srgbClr val="FF85FF"/>
          </a:solidFill>
          <a:ln w="25400">
            <a:solidFill>
              <a:srgbClr val="FF2F92"/>
            </a:solidFill>
          </a:ln>
          <a:extLst>
            <a:ext uri="{C572A759-6A51-4108-AA02-DFA0A04FC94B}">
              <ma14:wrappingTextBoxFlag xmlns:ma14="http://schemas.microsoft.com/office/mac/drawingml/2011/main" val="1"/>
            </a:ext>
          </a:extLst>
        </p:spPr>
        <p:txBody>
          <a:bodyPr lIns="45719" rIns="45719"/>
          <a:lstStyle/>
          <a:p>
            <a:pPr algn="ctr">
              <a:defRPr sz="1400"/>
            </a:pPr>
            <a:r>
              <a:t>Child (UNIT)</a:t>
            </a:r>
          </a:p>
          <a:p>
            <a:pPr algn="ctr">
              <a:defRPr sz="1400"/>
            </a:pPr>
            <a:r>
              <a:t>[:4]</a:t>
            </a:r>
          </a:p>
        </p:txBody>
      </p:sp>
      <p:sp>
        <p:nvSpPr>
          <p:cNvPr id="3755" name="Line"/>
          <p:cNvSpPr/>
          <p:nvPr/>
        </p:nvSpPr>
        <p:spPr>
          <a:xfrm>
            <a:off x="10695644" y="5722485"/>
            <a:ext cx="489300" cy="1"/>
          </a:xfrm>
          <a:prstGeom prst="line">
            <a:avLst/>
          </a:prstGeom>
          <a:ln w="127000">
            <a:solidFill>
              <a:srgbClr val="FF7E79"/>
            </a:solidFill>
          </a:ln>
        </p:spPr>
        <p:txBody>
          <a:bodyPr lIns="45719" rIns="45719"/>
          <a:lstStyle/>
          <a:p>
            <a:pPr/>
          </a:p>
        </p:txBody>
      </p:sp>
      <p:sp>
        <p:nvSpPr>
          <p:cNvPr id="3756" name="Child (UNIT)…"/>
          <p:cNvSpPr/>
          <p:nvPr/>
        </p:nvSpPr>
        <p:spPr>
          <a:xfrm>
            <a:off x="5089308" y="5913120"/>
            <a:ext cx="1518776" cy="752738"/>
          </a:xfrm>
          <a:prstGeom prst="rect">
            <a:avLst/>
          </a:prstGeom>
          <a:solidFill>
            <a:srgbClr val="0096FF"/>
          </a:solidFill>
          <a:ln w="25400">
            <a:solidFill>
              <a:srgbClr val="0433FF"/>
            </a:solidFill>
          </a:ln>
          <a:extLst>
            <a:ext uri="{C572A759-6A51-4108-AA02-DFA0A04FC94B}">
              <ma14:wrappingTextBoxFlag xmlns:ma14="http://schemas.microsoft.com/office/mac/drawingml/2011/main" val="1"/>
            </a:ext>
          </a:extLst>
        </p:spPr>
        <p:txBody>
          <a:bodyPr lIns="45719" rIns="45719"/>
          <a:lstStyle/>
          <a:p>
            <a:pPr algn="ctr">
              <a:defRPr sz="1400"/>
            </a:pPr>
            <a:r>
              <a:t>Child (UNIT)</a:t>
            </a:r>
          </a:p>
          <a:p>
            <a:pPr algn="ctr">
              <a:defRPr sz="1400"/>
            </a:pPr>
            <a:r>
              <a:t>[:4]</a:t>
            </a:r>
          </a:p>
        </p:txBody>
      </p:sp>
      <p:sp>
        <p:nvSpPr>
          <p:cNvPr id="3757" name="Rectangle"/>
          <p:cNvSpPr/>
          <p:nvPr/>
        </p:nvSpPr>
        <p:spPr>
          <a:xfrm>
            <a:off x="1795845" y="3627975"/>
            <a:ext cx="463900" cy="221348"/>
          </a:xfrm>
          <a:prstGeom prst="rect">
            <a:avLst/>
          </a:prstGeom>
          <a:ln w="25400">
            <a:solidFill>
              <a:srgbClr val="0433FF"/>
            </a:solidFill>
          </a:ln>
        </p:spPr>
        <p:txBody>
          <a:bodyPr lIns="45719" rIns="45719"/>
          <a:lstStyle/>
          <a:p>
            <a:pPr/>
          </a:p>
        </p:txBody>
      </p:sp>
      <p:sp>
        <p:nvSpPr>
          <p:cNvPr id="3758" name="Rectangle"/>
          <p:cNvSpPr/>
          <p:nvPr/>
        </p:nvSpPr>
        <p:spPr>
          <a:xfrm>
            <a:off x="1827620" y="3889489"/>
            <a:ext cx="463900" cy="221348"/>
          </a:xfrm>
          <a:prstGeom prst="rect">
            <a:avLst/>
          </a:prstGeom>
          <a:ln w="25400">
            <a:solidFill>
              <a:srgbClr val="FF2F92"/>
            </a:solidFill>
          </a:ln>
        </p:spPr>
        <p:txBody>
          <a:bodyPr lIns="45719" rIns="45719"/>
          <a:lstStyle/>
          <a:p>
            <a:pPr/>
          </a:p>
        </p:txBody>
      </p:sp>
      <p:sp>
        <p:nvSpPr>
          <p:cNvPr id="3759" name="Pipelined (j)…"/>
          <p:cNvSpPr/>
          <p:nvPr/>
        </p:nvSpPr>
        <p:spPr>
          <a:xfrm>
            <a:off x="8161605" y="4684821"/>
            <a:ext cx="2065979"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[:1]</a:t>
            </a:r>
          </a:p>
        </p:txBody>
      </p:sp>
      <p:sp>
        <p:nvSpPr>
          <p:cNvPr id="3760" name="Child…"/>
          <p:cNvSpPr/>
          <p:nvPr/>
        </p:nvSpPr>
        <p:spPr>
          <a:xfrm>
            <a:off x="6740307" y="5921264"/>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[:3]</a:t>
            </a:r>
          </a:p>
        </p:txBody>
      </p:sp>
      <p:sp>
        <p:nvSpPr>
          <p:cNvPr id="3761" name="Child…"/>
          <p:cNvSpPr/>
          <p:nvPr/>
        </p:nvSpPr>
        <p:spPr>
          <a:xfrm>
            <a:off x="8435207" y="5917030"/>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[:4]</a:t>
            </a:r>
          </a:p>
        </p:txBody>
      </p:sp>
      <p:sp>
        <p:nvSpPr>
          <p:cNvPr id="3762" name="Child…"/>
          <p:cNvSpPr/>
          <p:nvPr/>
        </p:nvSpPr>
        <p:spPr>
          <a:xfrm>
            <a:off x="10130106" y="5921264"/>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[:5]</a:t>
            </a:r>
          </a:p>
        </p:txBody>
      </p:sp>
      <p:sp>
        <p:nvSpPr>
          <p:cNvPr id="3793" name="Connection Line"/>
          <p:cNvSpPr/>
          <p:nvPr/>
        </p:nvSpPr>
        <p:spPr>
          <a:xfrm>
            <a:off x="9183641" y="5438995"/>
            <a:ext cx="5967" cy="465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3764" name="s [:2]"/>
          <p:cNvSpPr txBox="1"/>
          <p:nvPr/>
        </p:nvSpPr>
        <p:spPr>
          <a:xfrm>
            <a:off x="2221038" y="5742159"/>
            <a:ext cx="8208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7E79"/>
                </a:solidFill>
              </a:defRPr>
            </a:lvl1pPr>
          </a:lstStyle>
          <a:p>
            <a:pPr/>
            <a:r>
              <a:t>s [:2]</a:t>
            </a:r>
          </a:p>
        </p:txBody>
      </p:sp>
      <p:sp>
        <p:nvSpPr>
          <p:cNvPr id="3794" name="Connection Line"/>
          <p:cNvSpPr/>
          <p:nvPr/>
        </p:nvSpPr>
        <p:spPr>
          <a:xfrm>
            <a:off x="7509510" y="5502910"/>
            <a:ext cx="1677671" cy="375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25400">
            <a:solidFill>
              <a:srgbClr val="000000"/>
            </a:solidFill>
            <a:tailEnd type="triangle"/>
          </a:ln>
        </p:spPr>
        <p:txBody>
          <a:bodyPr/>
          <a:lstStyle/>
          <a:p>
            <a:pPr/>
          </a:p>
        </p:txBody>
      </p:sp>
      <p:sp>
        <p:nvSpPr>
          <p:cNvPr id="3795" name="Connection Line"/>
          <p:cNvSpPr/>
          <p:nvPr/>
        </p:nvSpPr>
        <p:spPr>
          <a:xfrm>
            <a:off x="5941060" y="5506720"/>
            <a:ext cx="1677670" cy="377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25400">
            <a:solidFill>
              <a:srgbClr val="000000"/>
            </a:solidFill>
            <a:tailEnd type="triangle"/>
          </a:ln>
        </p:spPr>
        <p:txBody>
          <a:bodyPr/>
          <a:lstStyle/>
          <a:p>
            <a:pPr/>
          </a:p>
        </p:txBody>
      </p:sp>
      <p:sp>
        <p:nvSpPr>
          <p:cNvPr id="3796" name="Connection Line"/>
          <p:cNvSpPr/>
          <p:nvPr/>
        </p:nvSpPr>
        <p:spPr>
          <a:xfrm>
            <a:off x="4334510" y="5502910"/>
            <a:ext cx="1677670" cy="375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25400">
            <a:solidFill>
              <a:srgbClr val="000000"/>
            </a:solidFill>
            <a:tailEnd type="triangle"/>
          </a:ln>
        </p:spPr>
        <p:txBody>
          <a:bodyPr/>
          <a:lstStyle/>
          <a:p>
            <a:pPr/>
          </a:p>
        </p:txBody>
      </p:sp>
      <p:sp>
        <p:nvSpPr>
          <p:cNvPr id="3768" name="Line"/>
          <p:cNvSpPr/>
          <p:nvPr/>
        </p:nvSpPr>
        <p:spPr>
          <a:xfrm>
            <a:off x="5680246" y="5722485"/>
            <a:ext cx="489300" cy="1"/>
          </a:xfrm>
          <a:prstGeom prst="line">
            <a:avLst/>
          </a:prstGeom>
          <a:ln w="127000">
            <a:solidFill>
              <a:srgbClr val="FF7E79"/>
            </a:solidFill>
          </a:ln>
        </p:spPr>
        <p:txBody>
          <a:bodyPr lIns="45719" rIns="45719"/>
          <a:lstStyle/>
          <a:p>
            <a:pPr/>
          </a:p>
        </p:txBody>
      </p:sp>
      <p:sp>
        <p:nvSpPr>
          <p:cNvPr id="3769" name="j/3 and s(j) must be resolved BEFORE the Foreach can begin, so the compiler injects unit controllers"/>
          <p:cNvSpPr/>
          <p:nvPr/>
        </p:nvSpPr>
        <p:spPr>
          <a:xfrm>
            <a:off x="5412716" y="1804448"/>
            <a:ext cx="6349439" cy="1134945"/>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100">
                <a:solidFill>
                  <a:srgbClr val="8F0000"/>
                </a:solidFill>
                <a:latin typeface="+mn-lt"/>
                <a:ea typeface="+mn-ea"/>
                <a:cs typeface="+mn-cs"/>
                <a:sym typeface="Calibri"/>
              </a:defRPr>
            </a:pPr>
            <a:r>
              <a:rPr>
                <a:latin typeface="Courier"/>
                <a:ea typeface="Courier"/>
                <a:cs typeface="Courier"/>
                <a:sym typeface="Courier"/>
              </a:rPr>
              <a:t>j/3 </a:t>
            </a:r>
            <a:r>
              <a:t>and</a:t>
            </a:r>
            <a:r>
              <a:rPr>
                <a:latin typeface="Courier"/>
                <a:ea typeface="Courier"/>
                <a:cs typeface="Courier"/>
                <a:sym typeface="Courier"/>
              </a:rPr>
              <a:t> s(j) </a:t>
            </a:r>
            <a:r>
              <a:t>must be resolved BEFORE the </a:t>
            </a:r>
            <a:r>
              <a:rPr>
                <a:latin typeface="Courier"/>
                <a:ea typeface="Courier"/>
                <a:cs typeface="Courier"/>
                <a:sym typeface="Courier"/>
              </a:rPr>
              <a:t>Foreach</a:t>
            </a:r>
            <a:r>
              <a:t> can begin, so the compiler injects unit controllers </a:t>
            </a:r>
          </a:p>
        </p:txBody>
      </p:sp>
      <p:sp>
        <p:nvSpPr>
          <p:cNvPr id="3770" name="Line"/>
          <p:cNvSpPr/>
          <p:nvPr/>
        </p:nvSpPr>
        <p:spPr>
          <a:xfrm flipH="1">
            <a:off x="2326033" y="2499095"/>
            <a:ext cx="3082378" cy="113290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71" name="Line"/>
          <p:cNvSpPr/>
          <p:nvPr/>
        </p:nvSpPr>
        <p:spPr>
          <a:xfrm flipH="1">
            <a:off x="2195042" y="2502565"/>
            <a:ext cx="3188287" cy="1393197"/>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72" name="Line"/>
          <p:cNvSpPr/>
          <p:nvPr/>
        </p:nvSpPr>
        <p:spPr>
          <a:xfrm>
            <a:off x="1822811" y="3608266"/>
            <a:ext cx="3356381" cy="2324987"/>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73" name="Double-buffered registers are required to communicate these intermediate results"/>
          <p:cNvSpPr/>
          <p:nvPr/>
        </p:nvSpPr>
        <p:spPr>
          <a:xfrm>
            <a:off x="262125" y="4251635"/>
            <a:ext cx="4738686" cy="722074"/>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Double-buffered registers are required to communicate these intermediate results</a:t>
            </a:r>
          </a:p>
        </p:txBody>
      </p:sp>
      <p:sp>
        <p:nvSpPr>
          <p:cNvPr id="3774" name="Line"/>
          <p:cNvSpPr/>
          <p:nvPr/>
        </p:nvSpPr>
        <p:spPr>
          <a:xfrm>
            <a:off x="2299054" y="3897140"/>
            <a:ext cx="6745188" cy="1985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75" name="reg [:4]"/>
          <p:cNvSpPr txBox="1"/>
          <p:nvPr/>
        </p:nvSpPr>
        <p:spPr>
          <a:xfrm>
            <a:off x="917278" y="5450767"/>
            <a:ext cx="111051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7A81FF"/>
                </a:solidFill>
              </a:defRPr>
            </a:pPr>
            <a:r>
              <a:t>r</a:t>
            </a:r>
            <a:r>
              <a:rPr i="1"/>
              <a:t>eg </a:t>
            </a:r>
            <a:r>
              <a:t>[:4]</a:t>
            </a:r>
          </a:p>
        </p:txBody>
      </p:sp>
      <p:sp>
        <p:nvSpPr>
          <p:cNvPr id="3776" name="reg [:5]"/>
          <p:cNvSpPr txBox="1"/>
          <p:nvPr/>
        </p:nvSpPr>
        <p:spPr>
          <a:xfrm>
            <a:off x="2076210" y="5450767"/>
            <a:ext cx="111051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8AD8"/>
                </a:solidFill>
              </a:defRPr>
            </a:pPr>
            <a:r>
              <a:t>r</a:t>
            </a:r>
            <a:r>
              <a:rPr i="1"/>
              <a:t>eg </a:t>
            </a:r>
            <a:r>
              <a:t>[:5]</a:t>
            </a:r>
          </a:p>
        </p:txBody>
      </p:sp>
      <p:sp>
        <p:nvSpPr>
          <p:cNvPr id="3777" name="Line"/>
          <p:cNvSpPr/>
          <p:nvPr/>
        </p:nvSpPr>
        <p:spPr>
          <a:xfrm>
            <a:off x="7305846" y="5500235"/>
            <a:ext cx="489300" cy="1"/>
          </a:xfrm>
          <a:prstGeom prst="line">
            <a:avLst/>
          </a:prstGeom>
          <a:ln w="127000">
            <a:solidFill>
              <a:srgbClr val="7A81FF"/>
            </a:solidFill>
          </a:ln>
        </p:spPr>
        <p:txBody>
          <a:bodyPr lIns="45719" rIns="45719"/>
          <a:lstStyle/>
          <a:p>
            <a:pPr/>
          </a:p>
        </p:txBody>
      </p:sp>
      <p:sp>
        <p:nvSpPr>
          <p:cNvPr id="3778" name="Line"/>
          <p:cNvSpPr/>
          <p:nvPr/>
        </p:nvSpPr>
        <p:spPr>
          <a:xfrm>
            <a:off x="5680246" y="5500235"/>
            <a:ext cx="489300" cy="1"/>
          </a:xfrm>
          <a:prstGeom prst="line">
            <a:avLst/>
          </a:prstGeom>
          <a:ln w="127000">
            <a:solidFill>
              <a:srgbClr val="7A81FF"/>
            </a:solidFill>
          </a:ln>
        </p:spPr>
        <p:txBody>
          <a:bodyPr lIns="45719" rIns="45719"/>
          <a:lstStyle/>
          <a:p>
            <a:pPr/>
          </a:p>
        </p:txBody>
      </p:sp>
      <p:sp>
        <p:nvSpPr>
          <p:cNvPr id="3779" name="Line"/>
          <p:cNvSpPr/>
          <p:nvPr/>
        </p:nvSpPr>
        <p:spPr>
          <a:xfrm>
            <a:off x="9000745" y="5554622"/>
            <a:ext cx="489300" cy="1"/>
          </a:xfrm>
          <a:prstGeom prst="line">
            <a:avLst/>
          </a:prstGeom>
          <a:ln w="127000">
            <a:solidFill>
              <a:srgbClr val="FF8AD8"/>
            </a:solidFill>
          </a:ln>
        </p:spPr>
        <p:txBody>
          <a:bodyPr lIns="45719" rIns="45719"/>
          <a:lstStyle/>
          <a:p>
            <a:pPr/>
          </a:p>
        </p:txBody>
      </p:sp>
      <p:sp>
        <p:nvSpPr>
          <p:cNvPr id="3780" name="Line"/>
          <p:cNvSpPr/>
          <p:nvPr/>
        </p:nvSpPr>
        <p:spPr>
          <a:xfrm>
            <a:off x="10695644" y="5554622"/>
            <a:ext cx="489300" cy="1"/>
          </a:xfrm>
          <a:prstGeom prst="line">
            <a:avLst/>
          </a:prstGeom>
          <a:ln w="127000">
            <a:solidFill>
              <a:srgbClr val="FF8AD8"/>
            </a:solidFill>
          </a:ln>
        </p:spPr>
        <p:txBody>
          <a:bodyPr lIns="45719" rIns="45719"/>
          <a:lstStyle/>
          <a:p>
            <a:pPr/>
          </a:p>
        </p:txBody>
      </p:sp>
      <p:sp>
        <p:nvSpPr>
          <p:cNvPr id="3781" name="… and the SRAM now requires 5x the resources!"/>
          <p:cNvSpPr/>
          <p:nvPr/>
        </p:nvSpPr>
        <p:spPr>
          <a:xfrm>
            <a:off x="5181153" y="3903803"/>
            <a:ext cx="4738686" cy="722074"/>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 and the SRAM now requires 5x the resources!</a:t>
            </a:r>
          </a:p>
        </p:txBody>
      </p:sp>
      <p:sp>
        <p:nvSpPr>
          <p:cNvPr id="3782" name="Line"/>
          <p:cNvSpPr/>
          <p:nvPr/>
        </p:nvSpPr>
        <p:spPr>
          <a:xfrm flipH="1">
            <a:off x="5847701" y="4615292"/>
            <a:ext cx="1025559" cy="102555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83" name="Line"/>
          <p:cNvSpPr/>
          <p:nvPr/>
        </p:nvSpPr>
        <p:spPr>
          <a:xfrm>
            <a:off x="6891324" y="4604835"/>
            <a:ext cx="684371" cy="1027475"/>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84" name="Line"/>
          <p:cNvSpPr/>
          <p:nvPr/>
        </p:nvSpPr>
        <p:spPr>
          <a:xfrm>
            <a:off x="6891387" y="4604917"/>
            <a:ext cx="2105912" cy="104867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85" name="Line"/>
          <p:cNvSpPr/>
          <p:nvPr/>
        </p:nvSpPr>
        <p:spPr>
          <a:xfrm>
            <a:off x="6895968" y="4624943"/>
            <a:ext cx="3960567" cy="1044843"/>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86" name="Line"/>
          <p:cNvSpPr/>
          <p:nvPr/>
        </p:nvSpPr>
        <p:spPr>
          <a:xfrm>
            <a:off x="9000745" y="5722485"/>
            <a:ext cx="489300" cy="1"/>
          </a:xfrm>
          <a:prstGeom prst="line">
            <a:avLst/>
          </a:prstGeom>
          <a:ln w="127000">
            <a:solidFill>
              <a:srgbClr val="FF7E79"/>
            </a:solidFill>
          </a:ln>
        </p:spPr>
        <p:txBody>
          <a:bodyPr lIns="45719" rIns="45719"/>
          <a:lstStyle/>
          <a:p>
            <a:pPr/>
          </a:p>
        </p:txBody>
      </p:sp>
      <p:sp>
        <p:nvSpPr>
          <p:cNvPr id="3787" name="Line"/>
          <p:cNvSpPr/>
          <p:nvPr/>
        </p:nvSpPr>
        <p:spPr>
          <a:xfrm>
            <a:off x="7305846" y="5722485"/>
            <a:ext cx="489300" cy="1"/>
          </a:xfrm>
          <a:prstGeom prst="line">
            <a:avLst/>
          </a:prstGeom>
          <a:ln w="127000">
            <a:solidFill>
              <a:srgbClr val="FF7E79"/>
            </a:solidFill>
          </a:ln>
        </p:spPr>
        <p:txBody>
          <a:bodyPr lIns="45719" rIns="45719"/>
          <a:lstStyle/>
          <a:p>
            <a:pPr/>
          </a:p>
        </p:txBody>
      </p:sp>
      <p:sp>
        <p:nvSpPr>
          <p:cNvPr id="3788" name="Line"/>
          <p:cNvSpPr/>
          <p:nvPr/>
        </p:nvSpPr>
        <p:spPr>
          <a:xfrm flipH="1">
            <a:off x="4462696" y="4610628"/>
            <a:ext cx="2409079" cy="1032220"/>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789" name="Line"/>
          <p:cNvSpPr/>
          <p:nvPr/>
        </p:nvSpPr>
        <p:spPr>
          <a:xfrm>
            <a:off x="4188836" y="5722485"/>
            <a:ext cx="489300" cy="1"/>
          </a:xfrm>
          <a:prstGeom prst="line">
            <a:avLst/>
          </a:prstGeom>
          <a:ln w="127000">
            <a:solidFill>
              <a:srgbClr val="FF7E79"/>
            </a:solidFill>
          </a:ln>
        </p:spPr>
        <p:txBody>
          <a:bodyPr lIns="45719" rIns="45719"/>
          <a:lstStyle/>
          <a:p>
            <a:pPr/>
          </a:p>
        </p:txBody>
      </p:sp>
      <p:sp>
        <p:nvSpPr>
          <p:cNvPr id="3790" name="By inspecting the tree, the programmer should ask these questions:…"/>
          <p:cNvSpPr/>
          <p:nvPr/>
        </p:nvSpPr>
        <p:spPr>
          <a:xfrm>
            <a:off x="4380240" y="1849090"/>
            <a:ext cx="7710363" cy="2740713"/>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lgn="ctr">
              <a:defRPr>
                <a:solidFill>
                  <a:schemeClr val="accent1">
                    <a:lumOff val="-8000"/>
                  </a:schemeClr>
                </a:solidFill>
                <a:latin typeface="+mn-lt"/>
                <a:ea typeface="+mn-ea"/>
                <a:cs typeface="+mn-cs"/>
                <a:sym typeface="Calibri"/>
              </a:defRPr>
            </a:pPr>
          </a:p>
          <a:p>
            <a:pPr algn="ctr">
              <a:defRPr b="1" sz="2300">
                <a:solidFill>
                  <a:schemeClr val="accent1">
                    <a:lumOff val="-8000"/>
                  </a:schemeClr>
                </a:solidFill>
                <a:latin typeface="+mn-lt"/>
                <a:ea typeface="+mn-ea"/>
                <a:cs typeface="+mn-cs"/>
                <a:sym typeface="Calibri"/>
              </a:defRPr>
            </a:pPr>
            <a:r>
              <a:t>By inspecting the tree, the programmer should ask these questions:</a:t>
            </a:r>
          </a:p>
          <a:p>
            <a:pPr algn="ctr">
              <a:defRPr>
                <a:solidFill>
                  <a:schemeClr val="accent1">
                    <a:lumOff val="-8000"/>
                  </a:schemeClr>
                </a:solidFill>
                <a:latin typeface="+mn-lt"/>
                <a:ea typeface="+mn-ea"/>
                <a:cs typeface="+mn-cs"/>
                <a:sym typeface="Calibri"/>
              </a:defRPr>
            </a:pPr>
          </a:p>
          <a:p>
            <a:pPr algn="ctr">
              <a:defRPr>
                <a:solidFill>
                  <a:schemeClr val="accent1">
                    <a:lumOff val="-8000"/>
                  </a:schemeClr>
                </a:solidFill>
                <a:latin typeface="+mn-lt"/>
                <a:ea typeface="+mn-ea"/>
                <a:cs typeface="+mn-cs"/>
                <a:sym typeface="Calibri"/>
              </a:defRPr>
            </a:pPr>
            <a:r>
              <a:t>Can </a:t>
            </a:r>
            <a:r>
              <a:rPr>
                <a:latin typeface="Courier"/>
                <a:ea typeface="Courier"/>
                <a:cs typeface="Courier"/>
                <a:sym typeface="Courier"/>
              </a:rPr>
              <a:t>s(j)</a:t>
            </a:r>
            <a:r>
              <a:t> be pre-computed in another loop?</a:t>
            </a:r>
          </a:p>
          <a:p>
            <a:pPr algn="ctr">
              <a:defRPr>
                <a:solidFill>
                  <a:schemeClr val="accent1">
                    <a:lumOff val="-8000"/>
                  </a:schemeClr>
                </a:solidFill>
                <a:latin typeface="+mn-lt"/>
                <a:ea typeface="+mn-ea"/>
                <a:cs typeface="+mn-cs"/>
                <a:sym typeface="Calibri"/>
              </a:defRPr>
            </a:pPr>
          </a:p>
          <a:p>
            <a:pPr algn="ctr">
              <a:defRPr>
                <a:solidFill>
                  <a:schemeClr val="accent1">
                    <a:lumOff val="-8000"/>
                  </a:schemeClr>
                </a:solidFill>
                <a:latin typeface="+mn-lt"/>
                <a:ea typeface="+mn-ea"/>
                <a:cs typeface="+mn-cs"/>
                <a:sym typeface="Calibri"/>
              </a:defRPr>
            </a:pPr>
            <a:r>
              <a:t>Can the loop that doesn’t touch </a:t>
            </a:r>
            <a:r>
              <a:rPr>
                <a:latin typeface="Courier"/>
                <a:ea typeface="Courier"/>
                <a:cs typeface="Courier"/>
                <a:sym typeface="Courier"/>
              </a:rPr>
              <a:t>s</a:t>
            </a:r>
            <a:r>
              <a:t> be moved?</a:t>
            </a:r>
          </a:p>
        </p:txBody>
      </p:sp>
      <p:sp>
        <p:nvSpPr>
          <p:cNvPr id="379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5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75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770"/>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3771"/>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376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path" nodeType="clickEffect" presetSubtype="0" presetID="-1" grpId="6" accel="50000" decel="50000" fill="hold">
                                  <p:stCondLst>
                                    <p:cond delay="0"/>
                                  </p:stCondLst>
                                  <p:childTnLst>
                                    <p:animMotion path="M 0.000000 0.000000 L -0.266054 0.000000" origin="layout" pathEditMode="relative">
                                      <p:cBhvr>
                                        <p:cTn id="23" dur="1000" fill="hold"/>
                                        <p:tgtEl>
                                          <p:spTgt spid="3760"/>
                                        </p:tgtEl>
                                        <p:attrNameLst>
                                          <p:attrName>ppt_x</p:attrName>
                                          <p:attrName>ppt_y</p:attrName>
                                        </p:attrNameLst>
                                      </p:cBhvr>
                                    </p:animMotion>
                                  </p:childTnLst>
                                </p:cTn>
                              </p:par>
                            </p:childTnLst>
                          </p:cTn>
                        </p:par>
                        <p:par>
                          <p:cTn id="24" fill="hold">
                            <p:stCondLst>
                              <p:cond delay="0"/>
                            </p:stCondLst>
                            <p:childTnLst>
                              <p:par>
                                <p:cTn id="25" presetClass="path" nodeType="withEffect" presetSubtype="0" presetID="-1" grpId="7" accel="50000" decel="50000" fill="hold">
                                  <p:stCondLst>
                                    <p:cond delay="0"/>
                                  </p:stCondLst>
                                  <p:childTnLst>
                                    <p:animMotion path="M 0.000000 0.000000 L -0.134851 0.000000" origin="layout" pathEditMode="relative">
                                      <p:cBhvr>
                                        <p:cTn id="26" dur="1000" fill="hold"/>
                                        <p:tgtEl>
                                          <p:spTgt spid="3761"/>
                                        </p:tgtEl>
                                        <p:attrNameLst>
                                          <p:attrName>ppt_x</p:attrName>
                                          <p:attrName>ppt_y</p:attrName>
                                        </p:attrNameLst>
                                      </p:cBhvr>
                                    </p:animMotion>
                                  </p:childTnLst>
                                </p:cTn>
                              </p:par>
                            </p:childTnLst>
                          </p:cTn>
                        </p:par>
                        <p:par>
                          <p:cTn id="27" fill="hold">
                            <p:stCondLst>
                              <p:cond delay="1000"/>
                            </p:stCondLst>
                            <p:childTnLst>
                              <p:par>
                                <p:cTn id="28" presetClass="exit" nodeType="afterEffect" presetSubtype="0" presetID="1" grpId="8" fill="hold">
                                  <p:stCondLst>
                                    <p:cond delay="0"/>
                                  </p:stCondLst>
                                  <p:iterate type="el" backwards="0">
                                    <p:tmAbs val="0"/>
                                  </p:iterate>
                                  <p:childTnLst>
                                    <p:set>
                                      <p:cBhvr>
                                        <p:cTn id="29" fill="hold">
                                          <p:stCondLst>
                                            <p:cond delay="0"/>
                                          </p:stCondLst>
                                        </p:cTn>
                                        <p:tgtEl>
                                          <p:spTgt spid="3770"/>
                                        </p:tgtEl>
                                        <p:attrNameLst>
                                          <p:attrName>style.visibility</p:attrName>
                                        </p:attrNameLst>
                                      </p:cBhvr>
                                      <p:to>
                                        <p:strVal val="hidden"/>
                                      </p:to>
                                    </p:set>
                                  </p:childTnLst>
                                </p:cTn>
                              </p:par>
                            </p:childTnLst>
                          </p:cTn>
                        </p:par>
                        <p:par>
                          <p:cTn id="30" fill="hold">
                            <p:stCondLst>
                              <p:cond delay="1000"/>
                            </p:stCondLst>
                            <p:childTnLst>
                              <p:par>
                                <p:cTn id="31" presetClass="exit" nodeType="afterEffect" presetSubtype="0" presetID="1" grpId="9" fill="hold">
                                  <p:stCondLst>
                                    <p:cond delay="0"/>
                                  </p:stCondLst>
                                  <p:iterate type="el" backwards="0">
                                    <p:tmAbs val="0"/>
                                  </p:iterate>
                                  <p:childTnLst>
                                    <p:set>
                                      <p:cBhvr>
                                        <p:cTn id="32" fill="hold">
                                          <p:stCondLst>
                                            <p:cond delay="0"/>
                                          </p:stCondLst>
                                        </p:cTn>
                                        <p:tgtEl>
                                          <p:spTgt spid="3771"/>
                                        </p:tgtEl>
                                        <p:attrNameLst>
                                          <p:attrName>style.visibility</p:attrName>
                                        </p:attrNameLst>
                                      </p:cBhvr>
                                      <p:to>
                                        <p:strVal val="hidden"/>
                                      </p:to>
                                    </p:set>
                                  </p:childTnLst>
                                </p:cTn>
                              </p:par>
                            </p:childTnLst>
                          </p:cTn>
                        </p:par>
                        <p:par>
                          <p:cTn id="33" fill="hold">
                            <p:stCondLst>
                              <p:cond delay="1000"/>
                            </p:stCondLst>
                            <p:childTnLst>
                              <p:par>
                                <p:cTn id="34" presetClass="entr" nodeType="afterEffect" presetSubtype="0" presetID="1" grpId="10" fill="hold">
                                  <p:stCondLst>
                                    <p:cond delay="0"/>
                                  </p:stCondLst>
                                  <p:iterate type="el" backwards="0">
                                    <p:tmAbs val="0"/>
                                  </p:iterate>
                                  <p:childTnLst>
                                    <p:set>
                                      <p:cBhvr>
                                        <p:cTn id="35" fill="hold"/>
                                        <p:tgtEl>
                                          <p:spTgt spid="3754"/>
                                        </p:tgtEl>
                                        <p:attrNameLst>
                                          <p:attrName>style.visibility</p:attrName>
                                        </p:attrNameLst>
                                      </p:cBhvr>
                                      <p:to>
                                        <p:strVal val="visible"/>
                                      </p:to>
                                    </p:set>
                                  </p:childTnLst>
                                </p:cTn>
                              </p:par>
                            </p:childTnLst>
                          </p:cTn>
                        </p:par>
                        <p:par>
                          <p:cTn id="36" fill="hold">
                            <p:stCondLst>
                              <p:cond delay="1000"/>
                            </p:stCondLst>
                            <p:childTnLst>
                              <p:par>
                                <p:cTn id="37" presetClass="entr" nodeType="afterEffect" presetSubtype="0" presetID="1" grpId="11" fill="hold">
                                  <p:stCondLst>
                                    <p:cond delay="0"/>
                                  </p:stCondLst>
                                  <p:iterate type="el" backwards="0">
                                    <p:tmAbs val="0"/>
                                  </p:iterate>
                                  <p:childTnLst>
                                    <p:set>
                                      <p:cBhvr>
                                        <p:cTn id="38" fill="hold"/>
                                        <p:tgtEl>
                                          <p:spTgt spid="3796"/>
                                        </p:tgtEl>
                                        <p:attrNameLst>
                                          <p:attrName>style.visibility</p:attrName>
                                        </p:attrNameLst>
                                      </p:cBhvr>
                                      <p:to>
                                        <p:strVal val="visible"/>
                                      </p:to>
                                    </p:set>
                                  </p:childTnLst>
                                </p:cTn>
                              </p:par>
                            </p:childTnLst>
                          </p:cTn>
                        </p:par>
                        <p:par>
                          <p:cTn id="39" fill="hold">
                            <p:stCondLst>
                              <p:cond delay="1000"/>
                            </p:stCondLst>
                            <p:childTnLst>
                              <p:par>
                                <p:cTn id="40" presetClass="entr" nodeType="afterEffect" presetSubtype="0" presetID="1" grpId="12" fill="hold">
                                  <p:stCondLst>
                                    <p:cond delay="0"/>
                                  </p:stCondLst>
                                  <p:iterate type="el" backwards="0">
                                    <p:tmAbs val="0"/>
                                  </p:iterate>
                                  <p:childTnLst>
                                    <p:set>
                                      <p:cBhvr>
                                        <p:cTn id="41" fill="hold"/>
                                        <p:tgtEl>
                                          <p:spTgt spid="3795"/>
                                        </p:tgtEl>
                                        <p:attrNameLst>
                                          <p:attrName>style.visibility</p:attrName>
                                        </p:attrNameLst>
                                      </p:cBhvr>
                                      <p:to>
                                        <p:strVal val="visible"/>
                                      </p:to>
                                    </p:set>
                                  </p:childTnLst>
                                </p:cTn>
                              </p:par>
                            </p:childTnLst>
                          </p:cTn>
                        </p:par>
                        <p:par>
                          <p:cTn id="42" fill="hold">
                            <p:stCondLst>
                              <p:cond delay="1000"/>
                            </p:stCondLst>
                            <p:childTnLst>
                              <p:par>
                                <p:cTn id="43" presetClass="entr" nodeType="afterEffect" presetSubtype="0" presetID="1" grpId="13" fill="hold">
                                  <p:stCondLst>
                                    <p:cond delay="0"/>
                                  </p:stCondLst>
                                  <p:iterate type="el" backwards="0">
                                    <p:tmAbs val="0"/>
                                  </p:iterate>
                                  <p:childTnLst>
                                    <p:set>
                                      <p:cBhvr>
                                        <p:cTn id="44" fill="hold"/>
                                        <p:tgtEl>
                                          <p:spTgt spid="3756"/>
                                        </p:tgtEl>
                                        <p:attrNameLst>
                                          <p:attrName>style.visibility</p:attrName>
                                        </p:attrNameLst>
                                      </p:cBhvr>
                                      <p:to>
                                        <p:strVal val="visible"/>
                                      </p:to>
                                    </p:set>
                                  </p:childTnLst>
                                </p:cTn>
                              </p:par>
                            </p:childTnLst>
                          </p:cTn>
                        </p:par>
                        <p:par>
                          <p:cTn id="45" fill="hold">
                            <p:stCondLst>
                              <p:cond delay="1000"/>
                            </p:stCondLst>
                            <p:childTnLst>
                              <p:par>
                                <p:cTn id="46" presetClass="entr" nodeType="afterEffect" presetSubtype="0" presetID="1" grpId="14" fill="hold">
                                  <p:stCondLst>
                                    <p:cond delay="0"/>
                                  </p:stCondLst>
                                  <p:iterate type="el" backwards="0">
                                    <p:tmAbs val="0"/>
                                  </p:iterate>
                                  <p:childTnLst>
                                    <p:set>
                                      <p:cBhvr>
                                        <p:cTn id="47" fill="hold"/>
                                        <p:tgtEl>
                                          <p:spTgt spid="3772"/>
                                        </p:tgtEl>
                                        <p:attrNameLst>
                                          <p:attrName>style.visibility</p:attrName>
                                        </p:attrNameLst>
                                      </p:cBhvr>
                                      <p:to>
                                        <p:strVal val="visible"/>
                                      </p:to>
                                    </p:set>
                                  </p:childTnLst>
                                </p:cTn>
                              </p:par>
                            </p:childTnLst>
                          </p:cTn>
                        </p:par>
                        <p:par>
                          <p:cTn id="48" fill="hold">
                            <p:stCondLst>
                              <p:cond delay="1000"/>
                            </p:stCondLst>
                            <p:childTnLst>
                              <p:par>
                                <p:cTn id="49" presetClass="entr" nodeType="afterEffect" presetSubtype="0" presetID="1" grpId="15" fill="hold">
                                  <p:stCondLst>
                                    <p:cond delay="0"/>
                                  </p:stCondLst>
                                  <p:iterate type="el" backwards="0">
                                    <p:tmAbs val="0"/>
                                  </p:iterate>
                                  <p:childTnLst>
                                    <p:set>
                                      <p:cBhvr>
                                        <p:cTn id="50" fill="hold"/>
                                        <p:tgtEl>
                                          <p:spTgt spid="377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xit" nodeType="clickEffect" presetSubtype="0" presetID="1" grpId="16" fill="hold">
                                  <p:stCondLst>
                                    <p:cond delay="0"/>
                                  </p:stCondLst>
                                  <p:iterate type="el" backwards="0">
                                    <p:tmAbs val="0"/>
                                  </p:iterate>
                                  <p:childTnLst>
                                    <p:set>
                                      <p:cBhvr>
                                        <p:cTn id="54" fill="hold">
                                          <p:stCondLst>
                                            <p:cond delay="0"/>
                                          </p:stCondLst>
                                        </p:cTn>
                                        <p:tgtEl>
                                          <p:spTgt spid="3774"/>
                                        </p:tgtEl>
                                        <p:attrNameLst>
                                          <p:attrName>style.visibility</p:attrName>
                                        </p:attrNameLst>
                                      </p:cBhvr>
                                      <p:to>
                                        <p:strVal val="hidden"/>
                                      </p:to>
                                    </p:set>
                                  </p:childTnLst>
                                </p:cTn>
                              </p:par>
                            </p:childTnLst>
                          </p:cTn>
                        </p:par>
                        <p:par>
                          <p:cTn id="55" fill="hold">
                            <p:stCondLst>
                              <p:cond delay="0"/>
                            </p:stCondLst>
                            <p:childTnLst>
                              <p:par>
                                <p:cTn id="56" presetClass="exit" nodeType="afterEffect" presetSubtype="0" presetID="1" grpId="17" fill="hold">
                                  <p:stCondLst>
                                    <p:cond delay="0"/>
                                  </p:stCondLst>
                                  <p:iterate type="el" backwards="0">
                                    <p:tmAbs val="0"/>
                                  </p:iterate>
                                  <p:childTnLst>
                                    <p:set>
                                      <p:cBhvr>
                                        <p:cTn id="57" fill="hold">
                                          <p:stCondLst>
                                            <p:cond delay="0"/>
                                          </p:stCondLst>
                                        </p:cTn>
                                        <p:tgtEl>
                                          <p:spTgt spid="3772"/>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Class="entr" nodeType="clickEffect" presetSubtype="0" presetID="1" grpId="18" fill="hold">
                                  <p:stCondLst>
                                    <p:cond delay="0"/>
                                  </p:stCondLst>
                                  <p:iterate type="el" backwards="0">
                                    <p:tmAbs val="0"/>
                                  </p:iterate>
                                  <p:childTnLst>
                                    <p:set>
                                      <p:cBhvr>
                                        <p:cTn id="61" fill="hold"/>
                                        <p:tgtEl>
                                          <p:spTgt spid="3786"/>
                                        </p:tgtEl>
                                        <p:attrNameLst>
                                          <p:attrName>style.visibility</p:attrName>
                                        </p:attrNameLst>
                                      </p:cBhvr>
                                      <p:to>
                                        <p:strVal val="visible"/>
                                      </p:to>
                                    </p:set>
                                  </p:childTnLst>
                                </p:cTn>
                              </p:par>
                            </p:childTnLst>
                          </p:cTn>
                        </p:par>
                        <p:par>
                          <p:cTn id="62" fill="hold">
                            <p:stCondLst>
                              <p:cond delay="0"/>
                            </p:stCondLst>
                            <p:childTnLst>
                              <p:par>
                                <p:cTn id="63" presetClass="entr" nodeType="afterEffect" presetSubtype="0" presetID="1" grpId="19" fill="hold">
                                  <p:stCondLst>
                                    <p:cond delay="0"/>
                                  </p:stCondLst>
                                  <p:iterate type="el" backwards="0">
                                    <p:tmAbs val="0"/>
                                  </p:iterate>
                                  <p:childTnLst>
                                    <p:set>
                                      <p:cBhvr>
                                        <p:cTn id="64" fill="hold"/>
                                        <p:tgtEl>
                                          <p:spTgt spid="3755"/>
                                        </p:tgtEl>
                                        <p:attrNameLst>
                                          <p:attrName>style.visibility</p:attrName>
                                        </p:attrNameLst>
                                      </p:cBhvr>
                                      <p:to>
                                        <p:strVal val="visible"/>
                                      </p:to>
                                    </p:set>
                                  </p:childTnLst>
                                </p:cTn>
                              </p:par>
                            </p:childTnLst>
                          </p:cTn>
                        </p:par>
                        <p:par>
                          <p:cTn id="65" fill="hold">
                            <p:stCondLst>
                              <p:cond delay="0"/>
                            </p:stCondLst>
                            <p:childTnLst>
                              <p:par>
                                <p:cTn id="66" presetClass="entr" nodeType="afterEffect" presetSubtype="0" presetID="1" grpId="20" fill="hold">
                                  <p:stCondLst>
                                    <p:cond delay="0"/>
                                  </p:stCondLst>
                                  <p:iterate type="el" backwards="0">
                                    <p:tmAbs val="0"/>
                                  </p:iterate>
                                  <p:childTnLst>
                                    <p:set>
                                      <p:cBhvr>
                                        <p:cTn id="67" fill="hold"/>
                                        <p:tgtEl>
                                          <p:spTgt spid="3787"/>
                                        </p:tgtEl>
                                        <p:attrNameLst>
                                          <p:attrName>style.visibility</p:attrName>
                                        </p:attrNameLst>
                                      </p:cBhvr>
                                      <p:to>
                                        <p:strVal val="visible"/>
                                      </p:to>
                                    </p:set>
                                  </p:childTnLst>
                                </p:cTn>
                              </p:par>
                            </p:childTnLst>
                          </p:cTn>
                        </p:par>
                        <p:par>
                          <p:cTn id="68" fill="hold">
                            <p:stCondLst>
                              <p:cond delay="0"/>
                            </p:stCondLst>
                            <p:childTnLst>
                              <p:par>
                                <p:cTn id="69" presetClass="entr" nodeType="afterEffect" presetSubtype="0" presetID="1" grpId="21" fill="hold">
                                  <p:stCondLst>
                                    <p:cond delay="0"/>
                                  </p:stCondLst>
                                  <p:iterate type="el" backwards="0">
                                    <p:tmAbs val="0"/>
                                  </p:iterate>
                                  <p:childTnLst>
                                    <p:set>
                                      <p:cBhvr>
                                        <p:cTn id="70" fill="hold"/>
                                        <p:tgtEl>
                                          <p:spTgt spid="3764"/>
                                        </p:tgtEl>
                                        <p:attrNameLst>
                                          <p:attrName>style.visibility</p:attrName>
                                        </p:attrNameLst>
                                      </p:cBhvr>
                                      <p:to>
                                        <p:strVal val="visible"/>
                                      </p:to>
                                    </p:set>
                                  </p:childTnLst>
                                </p:cTn>
                              </p:par>
                            </p:childTnLst>
                          </p:cTn>
                        </p:par>
                        <p:par>
                          <p:cTn id="71" fill="hold">
                            <p:stCondLst>
                              <p:cond delay="0"/>
                            </p:stCondLst>
                            <p:childTnLst>
                              <p:par>
                                <p:cTn id="72" presetClass="entr" nodeType="afterEffect" presetSubtype="0" presetID="1" grpId="22" fill="hold">
                                  <p:stCondLst>
                                    <p:cond delay="0"/>
                                  </p:stCondLst>
                                  <p:iterate type="el" backwards="0">
                                    <p:tmAbs val="0"/>
                                  </p:iterate>
                                  <p:childTnLst>
                                    <p:set>
                                      <p:cBhvr>
                                        <p:cTn id="73" fill="hold"/>
                                        <p:tgtEl>
                                          <p:spTgt spid="3789"/>
                                        </p:tgtEl>
                                        <p:attrNameLst>
                                          <p:attrName>style.visibility</p:attrName>
                                        </p:attrNameLst>
                                      </p:cBhvr>
                                      <p:to>
                                        <p:strVal val="visible"/>
                                      </p:to>
                                    </p:set>
                                  </p:childTnLst>
                                </p:cTn>
                              </p:par>
                            </p:childTnLst>
                          </p:cTn>
                        </p:par>
                        <p:par>
                          <p:cTn id="74" fill="hold">
                            <p:stCondLst>
                              <p:cond delay="0"/>
                            </p:stCondLst>
                            <p:childTnLst>
                              <p:par>
                                <p:cTn id="75" presetClass="entr" nodeType="afterEffect" presetSubtype="0" presetID="1" grpId="23" fill="hold">
                                  <p:stCondLst>
                                    <p:cond delay="0"/>
                                  </p:stCondLst>
                                  <p:iterate type="el" backwards="0">
                                    <p:tmAbs val="0"/>
                                  </p:iterate>
                                  <p:childTnLst>
                                    <p:set>
                                      <p:cBhvr>
                                        <p:cTn id="76" fill="hold"/>
                                        <p:tgtEl>
                                          <p:spTgt spid="376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Class="entr" nodeType="clickEffect" presetSubtype="0" presetID="1" grpId="24" fill="hold">
                                  <p:stCondLst>
                                    <p:cond delay="0"/>
                                  </p:stCondLst>
                                  <p:iterate type="el" backwards="0">
                                    <p:tmAbs val="0"/>
                                  </p:iterate>
                                  <p:childTnLst>
                                    <p:set>
                                      <p:cBhvr>
                                        <p:cTn id="80" fill="hold"/>
                                        <p:tgtEl>
                                          <p:spTgt spid="3781"/>
                                        </p:tgtEl>
                                        <p:attrNameLst>
                                          <p:attrName>style.visibility</p:attrName>
                                        </p:attrNameLst>
                                      </p:cBhvr>
                                      <p:to>
                                        <p:strVal val="visible"/>
                                      </p:to>
                                    </p:set>
                                  </p:childTnLst>
                                </p:cTn>
                              </p:par>
                            </p:childTnLst>
                          </p:cTn>
                        </p:par>
                        <p:par>
                          <p:cTn id="81" fill="hold">
                            <p:stCondLst>
                              <p:cond delay="0"/>
                            </p:stCondLst>
                            <p:childTnLst>
                              <p:par>
                                <p:cTn id="82" presetClass="entr" nodeType="afterEffect" presetSubtype="0" presetID="1" grpId="25" fill="hold">
                                  <p:stCondLst>
                                    <p:cond delay="0"/>
                                  </p:stCondLst>
                                  <p:iterate type="el" backwards="0">
                                    <p:tmAbs val="0"/>
                                  </p:iterate>
                                  <p:childTnLst>
                                    <p:set>
                                      <p:cBhvr>
                                        <p:cTn id="83" fill="hold"/>
                                        <p:tgtEl>
                                          <p:spTgt spid="3782"/>
                                        </p:tgtEl>
                                        <p:attrNameLst>
                                          <p:attrName>style.visibility</p:attrName>
                                        </p:attrNameLst>
                                      </p:cBhvr>
                                      <p:to>
                                        <p:strVal val="visible"/>
                                      </p:to>
                                    </p:set>
                                  </p:childTnLst>
                                </p:cTn>
                              </p:par>
                            </p:childTnLst>
                          </p:cTn>
                        </p:par>
                        <p:par>
                          <p:cTn id="84" fill="hold">
                            <p:stCondLst>
                              <p:cond delay="0"/>
                            </p:stCondLst>
                            <p:childTnLst>
                              <p:par>
                                <p:cTn id="85" presetClass="entr" nodeType="afterEffect" presetSubtype="0" presetID="1" grpId="26" fill="hold">
                                  <p:stCondLst>
                                    <p:cond delay="0"/>
                                  </p:stCondLst>
                                  <p:iterate type="el" backwards="0">
                                    <p:tmAbs val="0"/>
                                  </p:iterate>
                                  <p:childTnLst>
                                    <p:set>
                                      <p:cBhvr>
                                        <p:cTn id="86" fill="hold"/>
                                        <p:tgtEl>
                                          <p:spTgt spid="3783"/>
                                        </p:tgtEl>
                                        <p:attrNameLst>
                                          <p:attrName>style.visibility</p:attrName>
                                        </p:attrNameLst>
                                      </p:cBhvr>
                                      <p:to>
                                        <p:strVal val="visible"/>
                                      </p:to>
                                    </p:set>
                                  </p:childTnLst>
                                </p:cTn>
                              </p:par>
                            </p:childTnLst>
                          </p:cTn>
                        </p:par>
                        <p:par>
                          <p:cTn id="87" fill="hold">
                            <p:stCondLst>
                              <p:cond delay="0"/>
                            </p:stCondLst>
                            <p:childTnLst>
                              <p:par>
                                <p:cTn id="88" presetClass="entr" nodeType="afterEffect" presetSubtype="0" presetID="1" grpId="27" fill="hold">
                                  <p:stCondLst>
                                    <p:cond delay="0"/>
                                  </p:stCondLst>
                                  <p:iterate type="el" backwards="0">
                                    <p:tmAbs val="0"/>
                                  </p:iterate>
                                  <p:childTnLst>
                                    <p:set>
                                      <p:cBhvr>
                                        <p:cTn id="89" fill="hold"/>
                                        <p:tgtEl>
                                          <p:spTgt spid="3784"/>
                                        </p:tgtEl>
                                        <p:attrNameLst>
                                          <p:attrName>style.visibility</p:attrName>
                                        </p:attrNameLst>
                                      </p:cBhvr>
                                      <p:to>
                                        <p:strVal val="visible"/>
                                      </p:to>
                                    </p:set>
                                  </p:childTnLst>
                                </p:cTn>
                              </p:par>
                            </p:childTnLst>
                          </p:cTn>
                        </p:par>
                        <p:par>
                          <p:cTn id="90" fill="hold">
                            <p:stCondLst>
                              <p:cond delay="0"/>
                            </p:stCondLst>
                            <p:childTnLst>
                              <p:par>
                                <p:cTn id="91" presetClass="entr" nodeType="afterEffect" presetSubtype="0" presetID="1" grpId="28" fill="hold">
                                  <p:stCondLst>
                                    <p:cond delay="0"/>
                                  </p:stCondLst>
                                  <p:iterate type="el" backwards="0">
                                    <p:tmAbs val="0"/>
                                  </p:iterate>
                                  <p:childTnLst>
                                    <p:set>
                                      <p:cBhvr>
                                        <p:cTn id="92" fill="hold"/>
                                        <p:tgtEl>
                                          <p:spTgt spid="3785"/>
                                        </p:tgtEl>
                                        <p:attrNameLst>
                                          <p:attrName>style.visibility</p:attrName>
                                        </p:attrNameLst>
                                      </p:cBhvr>
                                      <p:to>
                                        <p:strVal val="visible"/>
                                      </p:to>
                                    </p:set>
                                  </p:childTnLst>
                                </p:cTn>
                              </p:par>
                            </p:childTnLst>
                          </p:cTn>
                        </p:par>
                        <p:par>
                          <p:cTn id="93" fill="hold">
                            <p:stCondLst>
                              <p:cond delay="0"/>
                            </p:stCondLst>
                            <p:childTnLst>
                              <p:par>
                                <p:cTn id="94" presetClass="entr" nodeType="afterEffect" presetSubtype="0" presetID="1" grpId="29" fill="hold">
                                  <p:stCondLst>
                                    <p:cond delay="0"/>
                                  </p:stCondLst>
                                  <p:iterate type="el" backwards="0">
                                    <p:tmAbs val="0"/>
                                  </p:iterate>
                                  <p:childTnLst>
                                    <p:set>
                                      <p:cBhvr>
                                        <p:cTn id="95" fill="hold"/>
                                        <p:tgtEl>
                                          <p:spTgt spid="3788"/>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Class="entr" nodeType="clickEffect" presetSubtype="0" presetID="1" grpId="30" fill="hold">
                                  <p:stCondLst>
                                    <p:cond delay="0"/>
                                  </p:stCondLst>
                                  <p:iterate type="el" backwards="0">
                                    <p:tmAbs val="0"/>
                                  </p:iterate>
                                  <p:childTnLst>
                                    <p:set>
                                      <p:cBhvr>
                                        <p:cTn id="99" fill="hold"/>
                                        <p:tgtEl>
                                          <p:spTgt spid="3773"/>
                                        </p:tgtEl>
                                        <p:attrNameLst>
                                          <p:attrName>style.visibility</p:attrName>
                                        </p:attrNameLst>
                                      </p:cBhvr>
                                      <p:to>
                                        <p:strVal val="visible"/>
                                      </p:to>
                                    </p:set>
                                  </p:childTnLst>
                                </p:cTn>
                              </p:par>
                            </p:childTnLst>
                          </p:cTn>
                        </p:par>
                        <p:par>
                          <p:cTn id="100" fill="hold">
                            <p:stCondLst>
                              <p:cond delay="0"/>
                            </p:stCondLst>
                            <p:childTnLst>
                              <p:par>
                                <p:cTn id="101" presetClass="entr" nodeType="afterEffect" presetSubtype="0" presetID="1" grpId="31" fill="hold">
                                  <p:stCondLst>
                                    <p:cond delay="0"/>
                                  </p:stCondLst>
                                  <p:iterate type="el" backwards="0">
                                    <p:tmAbs val="0"/>
                                  </p:iterate>
                                  <p:childTnLst>
                                    <p:set>
                                      <p:cBhvr>
                                        <p:cTn id="102" fill="hold"/>
                                        <p:tgtEl>
                                          <p:spTgt spid="3775"/>
                                        </p:tgtEl>
                                        <p:attrNameLst>
                                          <p:attrName>style.visibility</p:attrName>
                                        </p:attrNameLst>
                                      </p:cBhvr>
                                      <p:to>
                                        <p:strVal val="visible"/>
                                      </p:to>
                                    </p:set>
                                  </p:childTnLst>
                                </p:cTn>
                              </p:par>
                            </p:childTnLst>
                          </p:cTn>
                        </p:par>
                        <p:par>
                          <p:cTn id="103" fill="hold">
                            <p:stCondLst>
                              <p:cond delay="0"/>
                            </p:stCondLst>
                            <p:childTnLst>
                              <p:par>
                                <p:cTn id="104" presetClass="entr" nodeType="afterEffect" presetSubtype="0" presetID="1" grpId="32" fill="hold">
                                  <p:stCondLst>
                                    <p:cond delay="0"/>
                                  </p:stCondLst>
                                  <p:iterate type="el" backwards="0">
                                    <p:tmAbs val="0"/>
                                  </p:iterate>
                                  <p:childTnLst>
                                    <p:set>
                                      <p:cBhvr>
                                        <p:cTn id="105" fill="hold"/>
                                        <p:tgtEl>
                                          <p:spTgt spid="3776"/>
                                        </p:tgtEl>
                                        <p:attrNameLst>
                                          <p:attrName>style.visibility</p:attrName>
                                        </p:attrNameLst>
                                      </p:cBhvr>
                                      <p:to>
                                        <p:strVal val="visible"/>
                                      </p:to>
                                    </p:set>
                                  </p:childTnLst>
                                </p:cTn>
                              </p:par>
                            </p:childTnLst>
                          </p:cTn>
                        </p:par>
                        <p:par>
                          <p:cTn id="106" fill="hold">
                            <p:stCondLst>
                              <p:cond delay="0"/>
                            </p:stCondLst>
                            <p:childTnLst>
                              <p:par>
                                <p:cTn id="107" presetClass="entr" nodeType="afterEffect" presetSubtype="0" presetID="1" grpId="33" fill="hold">
                                  <p:stCondLst>
                                    <p:cond delay="0"/>
                                  </p:stCondLst>
                                  <p:iterate type="el" backwards="0">
                                    <p:tmAbs val="0"/>
                                  </p:iterate>
                                  <p:childTnLst>
                                    <p:set>
                                      <p:cBhvr>
                                        <p:cTn id="108" fill="hold"/>
                                        <p:tgtEl>
                                          <p:spTgt spid="3777"/>
                                        </p:tgtEl>
                                        <p:attrNameLst>
                                          <p:attrName>style.visibility</p:attrName>
                                        </p:attrNameLst>
                                      </p:cBhvr>
                                      <p:to>
                                        <p:strVal val="visible"/>
                                      </p:to>
                                    </p:set>
                                  </p:childTnLst>
                                </p:cTn>
                              </p:par>
                            </p:childTnLst>
                          </p:cTn>
                        </p:par>
                        <p:par>
                          <p:cTn id="109" fill="hold">
                            <p:stCondLst>
                              <p:cond delay="0"/>
                            </p:stCondLst>
                            <p:childTnLst>
                              <p:par>
                                <p:cTn id="110" presetClass="entr" nodeType="afterEffect" presetSubtype="0" presetID="1" grpId="34" fill="hold">
                                  <p:stCondLst>
                                    <p:cond delay="0"/>
                                  </p:stCondLst>
                                  <p:iterate type="el" backwards="0">
                                    <p:tmAbs val="0"/>
                                  </p:iterate>
                                  <p:childTnLst>
                                    <p:set>
                                      <p:cBhvr>
                                        <p:cTn id="111" fill="hold"/>
                                        <p:tgtEl>
                                          <p:spTgt spid="3778"/>
                                        </p:tgtEl>
                                        <p:attrNameLst>
                                          <p:attrName>style.visibility</p:attrName>
                                        </p:attrNameLst>
                                      </p:cBhvr>
                                      <p:to>
                                        <p:strVal val="visible"/>
                                      </p:to>
                                    </p:set>
                                  </p:childTnLst>
                                </p:cTn>
                              </p:par>
                            </p:childTnLst>
                          </p:cTn>
                        </p:par>
                        <p:par>
                          <p:cTn id="112" fill="hold">
                            <p:stCondLst>
                              <p:cond delay="0"/>
                            </p:stCondLst>
                            <p:childTnLst>
                              <p:par>
                                <p:cTn id="113" presetClass="entr" nodeType="afterEffect" presetSubtype="0" presetID="1" grpId="35" fill="hold">
                                  <p:stCondLst>
                                    <p:cond delay="0"/>
                                  </p:stCondLst>
                                  <p:iterate type="el" backwards="0">
                                    <p:tmAbs val="0"/>
                                  </p:iterate>
                                  <p:childTnLst>
                                    <p:set>
                                      <p:cBhvr>
                                        <p:cTn id="114" fill="hold"/>
                                        <p:tgtEl>
                                          <p:spTgt spid="3779"/>
                                        </p:tgtEl>
                                        <p:attrNameLst>
                                          <p:attrName>style.visibility</p:attrName>
                                        </p:attrNameLst>
                                      </p:cBhvr>
                                      <p:to>
                                        <p:strVal val="visible"/>
                                      </p:to>
                                    </p:set>
                                  </p:childTnLst>
                                </p:cTn>
                              </p:par>
                            </p:childTnLst>
                          </p:cTn>
                        </p:par>
                        <p:par>
                          <p:cTn id="115" fill="hold">
                            <p:stCondLst>
                              <p:cond delay="0"/>
                            </p:stCondLst>
                            <p:childTnLst>
                              <p:par>
                                <p:cTn id="116" presetClass="entr" nodeType="afterEffect" presetSubtype="0" presetID="1" grpId="36" fill="hold">
                                  <p:stCondLst>
                                    <p:cond delay="0"/>
                                  </p:stCondLst>
                                  <p:iterate type="el" backwards="0">
                                    <p:tmAbs val="0"/>
                                  </p:iterate>
                                  <p:childTnLst>
                                    <p:set>
                                      <p:cBhvr>
                                        <p:cTn id="117" fill="hold"/>
                                        <p:tgtEl>
                                          <p:spTgt spid="3780"/>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0" presetID="1" grpId="37" fill="hold">
                                  <p:stCondLst>
                                    <p:cond delay="0"/>
                                  </p:stCondLst>
                                  <p:iterate type="el" backwards="0">
                                    <p:tmAbs val="0"/>
                                  </p:iterate>
                                  <p:childTnLst>
                                    <p:set>
                                      <p:cBhvr>
                                        <p:cTn id="121" fill="hold"/>
                                        <p:tgtEl>
                                          <p:spTgt spid="3790"/>
                                        </p:tgtEl>
                                        <p:attrNameLst>
                                          <p:attrName>style.visibility</p:attrName>
                                        </p:attrNameLst>
                                      </p:cBhvr>
                                      <p:to>
                                        <p:strVal val="visible"/>
                                      </p:to>
                                    </p:set>
                                  </p:childTnLst>
                                </p:cTn>
                              </p:par>
                            </p:childTnLst>
                          </p:cTn>
                        </p:par>
                        <p:par>
                          <p:cTn id="122" fill="hold">
                            <p:stCondLst>
                              <p:cond delay="0"/>
                            </p:stCondLst>
                            <p:childTnLst>
                              <p:par>
                                <p:cTn id="123" presetClass="exit" nodeType="afterEffect" presetSubtype="0" presetID="1" grpId="38" fill="hold">
                                  <p:stCondLst>
                                    <p:cond delay="0"/>
                                  </p:stCondLst>
                                  <p:iterate type="el" backwards="0">
                                    <p:tmAbs val="0"/>
                                  </p:iterate>
                                  <p:childTnLst>
                                    <p:set>
                                      <p:cBhvr>
                                        <p:cTn id="124" fill="hold">
                                          <p:stCondLst>
                                            <p:cond delay="0"/>
                                          </p:stCondLst>
                                        </p:cTn>
                                        <p:tgtEl>
                                          <p:spTgt spid="3769"/>
                                        </p:tgtEl>
                                        <p:attrNameLst>
                                          <p:attrName>style.visibility</p:attrName>
                                        </p:attrNameLst>
                                      </p:cBhvr>
                                      <p:to>
                                        <p:strVal val="hidden"/>
                                      </p:to>
                                    </p:set>
                                  </p:childTnLst>
                                </p:cTn>
                              </p:par>
                            </p:childTnLst>
                          </p:cTn>
                        </p:par>
                        <p:par>
                          <p:cTn id="125" fill="hold">
                            <p:stCondLst>
                              <p:cond delay="0"/>
                            </p:stCondLst>
                            <p:childTnLst>
                              <p:par>
                                <p:cTn id="126" presetClass="exit" nodeType="afterEffect" presetSubtype="0" presetID="1" grpId="39" fill="hold">
                                  <p:stCondLst>
                                    <p:cond delay="0"/>
                                  </p:stCondLst>
                                  <p:iterate type="el" backwards="0">
                                    <p:tmAbs val="0"/>
                                  </p:iterate>
                                  <p:childTnLst>
                                    <p:set>
                                      <p:cBhvr>
                                        <p:cTn id="127" fill="hold">
                                          <p:stCondLst>
                                            <p:cond delay="0"/>
                                          </p:stCondLst>
                                        </p:cTn>
                                        <p:tgtEl>
                                          <p:spTgt spid="3781"/>
                                        </p:tgtEl>
                                        <p:attrNameLst>
                                          <p:attrName>style.visibility</p:attrName>
                                        </p:attrNameLst>
                                      </p:cBhvr>
                                      <p:to>
                                        <p:strVal val="hidden"/>
                                      </p:to>
                                    </p:set>
                                  </p:childTnLst>
                                </p:cTn>
                              </p:par>
                            </p:childTnLst>
                          </p:cTn>
                        </p:par>
                        <p:par>
                          <p:cTn id="128" fill="hold">
                            <p:stCondLst>
                              <p:cond delay="0"/>
                            </p:stCondLst>
                            <p:childTnLst>
                              <p:par>
                                <p:cTn id="129" presetClass="exit" nodeType="afterEffect" presetSubtype="0" presetID="1" grpId="40" fill="hold">
                                  <p:stCondLst>
                                    <p:cond delay="0"/>
                                  </p:stCondLst>
                                  <p:iterate type="el" backwards="0">
                                    <p:tmAbs val="0"/>
                                  </p:iterate>
                                  <p:childTnLst>
                                    <p:set>
                                      <p:cBhvr>
                                        <p:cTn id="130" fill="hold">
                                          <p:stCondLst>
                                            <p:cond delay="0"/>
                                          </p:stCondLst>
                                        </p:cTn>
                                        <p:tgtEl>
                                          <p:spTgt spid="3773"/>
                                        </p:tgtEl>
                                        <p:attrNameLst>
                                          <p:attrName>style.visibility</p:attrName>
                                        </p:attrNameLst>
                                      </p:cBhvr>
                                      <p:to>
                                        <p:strVal val="hidden"/>
                                      </p:to>
                                    </p:set>
                                  </p:childTnLst>
                                </p:cTn>
                              </p:par>
                            </p:childTnLst>
                          </p:cTn>
                        </p:par>
                        <p:par>
                          <p:cTn id="131" fill="hold">
                            <p:stCondLst>
                              <p:cond delay="0"/>
                            </p:stCondLst>
                            <p:childTnLst>
                              <p:par>
                                <p:cTn id="132" presetClass="exit" nodeType="afterEffect" presetSubtype="0" presetID="1" grpId="41" fill="hold">
                                  <p:stCondLst>
                                    <p:cond delay="0"/>
                                  </p:stCondLst>
                                  <p:iterate type="el" backwards="0">
                                    <p:tmAbs val="0"/>
                                  </p:iterate>
                                  <p:childTnLst>
                                    <p:set>
                                      <p:cBhvr>
                                        <p:cTn id="133" fill="hold">
                                          <p:stCondLst>
                                            <p:cond delay="0"/>
                                          </p:stCondLst>
                                        </p:cTn>
                                        <p:tgtEl>
                                          <p:spTgt spid="3783"/>
                                        </p:tgtEl>
                                        <p:attrNameLst>
                                          <p:attrName>style.visibility</p:attrName>
                                        </p:attrNameLst>
                                      </p:cBhvr>
                                      <p:to>
                                        <p:strVal val="hidden"/>
                                      </p:to>
                                    </p:set>
                                  </p:childTnLst>
                                </p:cTn>
                              </p:par>
                            </p:childTnLst>
                          </p:cTn>
                        </p:par>
                        <p:par>
                          <p:cTn id="134" fill="hold">
                            <p:stCondLst>
                              <p:cond delay="0"/>
                            </p:stCondLst>
                            <p:childTnLst>
                              <p:par>
                                <p:cTn id="135" presetClass="exit" nodeType="afterEffect" presetSubtype="0" presetID="1" grpId="42" fill="hold">
                                  <p:stCondLst>
                                    <p:cond delay="0"/>
                                  </p:stCondLst>
                                  <p:iterate type="el" backwards="0">
                                    <p:tmAbs val="0"/>
                                  </p:iterate>
                                  <p:childTnLst>
                                    <p:set>
                                      <p:cBhvr>
                                        <p:cTn id="136" fill="hold">
                                          <p:stCondLst>
                                            <p:cond delay="0"/>
                                          </p:stCondLst>
                                        </p:cTn>
                                        <p:tgtEl>
                                          <p:spTgt spid="3788"/>
                                        </p:tgtEl>
                                        <p:attrNameLst>
                                          <p:attrName>style.visibility</p:attrName>
                                        </p:attrNameLst>
                                      </p:cBhvr>
                                      <p:to>
                                        <p:strVal val="hidden"/>
                                      </p:to>
                                    </p:set>
                                  </p:childTnLst>
                                </p:cTn>
                              </p:par>
                            </p:childTnLst>
                          </p:cTn>
                        </p:par>
                        <p:par>
                          <p:cTn id="137" fill="hold">
                            <p:stCondLst>
                              <p:cond delay="0"/>
                            </p:stCondLst>
                            <p:childTnLst>
                              <p:par>
                                <p:cTn id="138" presetClass="exit" nodeType="afterEffect" presetSubtype="0" presetID="1" grpId="43" fill="hold">
                                  <p:stCondLst>
                                    <p:cond delay="0"/>
                                  </p:stCondLst>
                                  <p:iterate type="el" backwards="0">
                                    <p:tmAbs val="0"/>
                                  </p:iterate>
                                  <p:childTnLst>
                                    <p:set>
                                      <p:cBhvr>
                                        <p:cTn id="139" fill="hold">
                                          <p:stCondLst>
                                            <p:cond delay="0"/>
                                          </p:stCondLst>
                                        </p:cTn>
                                        <p:tgtEl>
                                          <p:spTgt spid="3782"/>
                                        </p:tgtEl>
                                        <p:attrNameLst>
                                          <p:attrName>style.visibility</p:attrName>
                                        </p:attrNameLst>
                                      </p:cBhvr>
                                      <p:to>
                                        <p:strVal val="hidden"/>
                                      </p:to>
                                    </p:set>
                                  </p:childTnLst>
                                </p:cTn>
                              </p:par>
                            </p:childTnLst>
                          </p:cTn>
                        </p:par>
                        <p:par>
                          <p:cTn id="140" fill="hold">
                            <p:stCondLst>
                              <p:cond delay="0"/>
                            </p:stCondLst>
                            <p:childTnLst>
                              <p:par>
                                <p:cTn id="141" presetClass="exit" nodeType="afterEffect" presetSubtype="0" presetID="1" grpId="44" fill="hold">
                                  <p:stCondLst>
                                    <p:cond delay="0"/>
                                  </p:stCondLst>
                                  <p:iterate type="el" backwards="0">
                                    <p:tmAbs val="0"/>
                                  </p:iterate>
                                  <p:childTnLst>
                                    <p:set>
                                      <p:cBhvr>
                                        <p:cTn id="142" fill="hold">
                                          <p:stCondLst>
                                            <p:cond delay="0"/>
                                          </p:stCondLst>
                                        </p:cTn>
                                        <p:tgtEl>
                                          <p:spTgt spid="3784"/>
                                        </p:tgtEl>
                                        <p:attrNameLst>
                                          <p:attrName>style.visibility</p:attrName>
                                        </p:attrNameLst>
                                      </p:cBhvr>
                                      <p:to>
                                        <p:strVal val="hidden"/>
                                      </p:to>
                                    </p:set>
                                  </p:childTnLst>
                                </p:cTn>
                              </p:par>
                            </p:childTnLst>
                          </p:cTn>
                        </p:par>
                        <p:par>
                          <p:cTn id="143" fill="hold">
                            <p:stCondLst>
                              <p:cond delay="0"/>
                            </p:stCondLst>
                            <p:childTnLst>
                              <p:par>
                                <p:cTn id="144" presetClass="exit" nodeType="afterEffect" presetSubtype="0" presetID="1" grpId="45" fill="hold">
                                  <p:stCondLst>
                                    <p:cond delay="0"/>
                                  </p:stCondLst>
                                  <p:iterate type="el" backwards="0">
                                    <p:tmAbs val="0"/>
                                  </p:iterate>
                                  <p:childTnLst>
                                    <p:set>
                                      <p:cBhvr>
                                        <p:cTn id="145" fill="hold">
                                          <p:stCondLst>
                                            <p:cond delay="0"/>
                                          </p:stCondLst>
                                        </p:cTn>
                                        <p:tgtEl>
                                          <p:spTgt spid="378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79" grpId="35"/>
      <p:bldP build="whole" bldLvl="1" animBg="1" rev="0" advAuto="0" spid="3771" grpId="9"/>
      <p:bldP build="whole" bldLvl="1" animBg="1" rev="0" advAuto="0" spid="3773" grpId="30"/>
      <p:bldP build="whole" bldLvl="1" animBg="1" rev="0" advAuto="0" spid="3787" grpId="20"/>
      <p:bldP build="whole" bldLvl="1" animBg="1" rev="0" advAuto="0" spid="3754" grpId="10"/>
      <p:bldP build="whole" bldLvl="1" animBg="1" rev="0" advAuto="0" spid="3790" grpId="37"/>
      <p:bldP build="whole" bldLvl="1" animBg="1" rev="0" advAuto="0" spid="3758" grpId="2"/>
      <p:bldP build="whole" bldLvl="1" animBg="1" rev="0" advAuto="0" spid="3782" grpId="43"/>
      <p:bldP build="whole" bldLvl="1" animBg="1" rev="0" advAuto="0" spid="3783" grpId="26"/>
      <p:bldP build="whole" bldLvl="1" animBg="1" rev="0" advAuto="0" spid="3773" grpId="40"/>
      <p:bldP build="whole" bldLvl="1" animBg="1" rev="0" advAuto="0" spid="3776" grpId="32"/>
      <p:bldP build="whole" bldLvl="1" animBg="1" rev="0" advAuto="0" spid="3780" grpId="36"/>
      <p:bldP build="whole" bldLvl="1" animBg="1" rev="0" advAuto="0" spid="3796" grpId="11"/>
      <p:bldP build="whole" bldLvl="1" animBg="1" rev="0" advAuto="0" spid="3768" grpId="23"/>
      <p:bldP build="whole" bldLvl="1" animBg="1" rev="0" advAuto="0" spid="3774" grpId="15"/>
      <p:bldP build="whole" bldLvl="1" animBg="1" rev="0" advAuto="0" spid="3774" grpId="16"/>
      <p:bldP build="whole" bldLvl="1" animBg="1" rev="0" advAuto="0" spid="3769" grpId="5"/>
      <p:bldP build="whole" bldLvl="1" animBg="1" rev="0" advAuto="0" spid="3781" grpId="24"/>
      <p:bldP build="whole" bldLvl="1" animBg="1" rev="0" advAuto="0" spid="3783" grpId="41"/>
      <p:bldP build="whole" bldLvl="1" animBg="1" rev="0" advAuto="0" spid="3784" grpId="27"/>
      <p:bldP build="whole" bldLvl="1" animBg="1" rev="0" advAuto="0" spid="3772" grpId="14"/>
      <p:bldP build="whole" bldLvl="1" animBg="1" rev="0" advAuto="0" spid="3788" grpId="29"/>
      <p:bldP build="whole" bldLvl="1" animBg="1" rev="0" advAuto="0" spid="3777" grpId="33"/>
      <p:bldP build="whole" bldLvl="1" animBg="1" rev="0" advAuto="0" spid="3772" grpId="17"/>
      <p:bldP build="whole" bldLvl="1" animBg="1" rev="0" advAuto="0" spid="3795" grpId="12"/>
      <p:bldP build="whole" bldLvl="1" animBg="1" rev="0" advAuto="0" spid="3781" grpId="39"/>
      <p:bldP build="whole" bldLvl="1" animBg="1" rev="0" advAuto="0" spid="3755" grpId="19"/>
      <p:bldP build="whole" bldLvl="1" animBg="1" rev="0" advAuto="0" spid="3789" grpId="22"/>
      <p:bldP build="whole" bldLvl="1" animBg="1" rev="0" advAuto="0" spid="3788" grpId="42"/>
      <p:bldP build="whole" bldLvl="1" animBg="1" rev="0" advAuto="0" spid="3764" grpId="21"/>
      <p:bldP build="whole" bldLvl="1" animBg="1" rev="0" advAuto="0" spid="3770" grpId="3"/>
      <p:bldP build="whole" bldLvl="1" animBg="1" rev="0" advAuto="0" spid="3785" grpId="28"/>
      <p:bldP build="whole" bldLvl="1" animBg="1" rev="0" advAuto="0" spid="3784" grpId="44"/>
      <p:bldP build="whole" bldLvl="1" animBg="1" rev="0" advAuto="0" spid="3778" grpId="34"/>
      <p:bldP build="whole" bldLvl="1" animBg="1" rev="0" advAuto="0" spid="3770" grpId="8"/>
      <p:bldP build="whole" bldLvl="1" animBg="1" rev="0" advAuto="0" spid="3756" grpId="13"/>
      <p:bldP build="whole" bldLvl="1" animBg="1" rev="0" advAuto="0" spid="3769" grpId="38"/>
      <p:bldP build="whole" bldLvl="1" animBg="1" rev="0" advAuto="0" spid="3786" grpId="18"/>
      <p:bldP build="whole" bldLvl="1" animBg="1" rev="0" advAuto="0" spid="3775" grpId="31"/>
      <p:bldP build="whole" bldLvl="1" animBg="1" rev="0" advAuto="0" spid="3757" grpId="1"/>
      <p:bldP build="whole" bldLvl="1" animBg="1" rev="0" advAuto="0" spid="3782" grpId="25"/>
      <p:bldP build="whole" bldLvl="1" animBg="1" rev="0" advAuto="0" spid="3785" grpId="45"/>
      <p:bldP build="whole" bldLvl="1" animBg="1" rev="0" advAuto="0" spid="3771" grpId="4"/>
    </p:bldLst>
  </p:timing>
</p:sld>
</file>

<file path=ppt/slides/slide1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35" name="Connection Line"/>
          <p:cNvSpPr/>
          <p:nvPr/>
        </p:nvSpPr>
        <p:spPr>
          <a:xfrm>
            <a:off x="9184640" y="5453380"/>
            <a:ext cx="1780540" cy="4216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537"/>
                </a:lnTo>
                <a:lnTo>
                  <a:pt x="21600" y="2537"/>
                </a:lnTo>
                <a:lnTo>
                  <a:pt x="21600" y="21600"/>
                </a:lnTo>
              </a:path>
            </a:pathLst>
          </a:custGeom>
          <a:ln w="25400">
            <a:solidFill>
              <a:srgbClr val="000000"/>
            </a:solidFill>
            <a:tailEnd type="triangle"/>
          </a:ln>
        </p:spPr>
        <p:txBody>
          <a:bodyPr/>
          <a:lstStyle/>
          <a:p>
            <a:pPr/>
          </a:p>
        </p:txBody>
      </p:sp>
      <p:grpSp>
        <p:nvGrpSpPr>
          <p:cNvPr id="3801" name="CustomShape 3"/>
          <p:cNvGrpSpPr/>
          <p:nvPr/>
        </p:nvGrpSpPr>
        <p:grpSpPr>
          <a:xfrm>
            <a:off x="157930" y="2796277"/>
            <a:ext cx="5379079" cy="2668009"/>
            <a:chOff x="0" y="0"/>
            <a:chExt cx="5379078" cy="2668007"/>
          </a:xfrm>
        </p:grpSpPr>
        <p:sp>
          <p:nvSpPr>
            <p:cNvPr id="3799" name="Rectangle"/>
            <p:cNvSpPr/>
            <p:nvPr/>
          </p:nvSpPr>
          <p:spPr>
            <a:xfrm>
              <a:off x="0" y="9868"/>
              <a:ext cx="5379079" cy="2658140"/>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3800" name="Pipe.Foreach(M by 1){ j =&gt;…"/>
            <p:cNvSpPr txBox="1"/>
            <p:nvPr/>
          </p:nvSpPr>
          <p:spPr>
            <a:xfrm>
              <a:off x="0" y="0"/>
              <a:ext cx="5379079" cy="2613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Pipe</a:t>
              </a:r>
              <a:r>
                <a:rPr>
                  <a:solidFill>
                    <a:srgbClr val="A7A7A7"/>
                  </a:solidFill>
                </a:rPr>
                <a:t>.</a:t>
              </a:r>
              <a:r>
                <a:t>Foreach</a:t>
              </a:r>
              <a:r>
                <a:rPr>
                  <a:solidFill>
                    <a:srgbClr val="CDA869"/>
                  </a:solidFill>
                </a:rPr>
                <a:t>(</a:t>
              </a:r>
              <a:r>
                <a:t>M </a:t>
              </a:r>
              <a:r>
                <a:rPr>
                  <a:solidFill>
                    <a:srgbClr val="7587A6"/>
                  </a:solidFill>
                </a:rPr>
                <a:t>by </a:t>
              </a:r>
              <a:r>
                <a:rPr>
                  <a:solidFill>
                    <a:srgbClr val="CDA869"/>
                  </a:solidFill>
                </a:rPr>
                <a:t>1){ j </a:t>
              </a:r>
              <a:r>
                <a:rPr>
                  <a:solidFill>
                    <a:srgbClr val="A7A7A7"/>
                  </a:solidFill>
                </a:rPr>
                <a:t>=&gt;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val s = SRAM[T](256)</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val tmp = Reg[T]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Foreach(j/3 by 1){k =&gt;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Foreach(N by 1){k =&gt;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s(k) =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if (k == j) tmp :=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Foreach(tmp by 1){k =&gt; … = s(k)}</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a:t>
              </a:r>
            </a:p>
          </p:txBody>
        </p:sp>
      </p:grpSp>
      <p:sp>
        <p:nvSpPr>
          <p:cNvPr id="3802" name="Controller Diagrams for Performance Analysis"/>
          <p:cNvSpPr txBox="1"/>
          <p:nvPr>
            <p:ph type="title"/>
          </p:nvPr>
        </p:nvSpPr>
        <p:spPr>
          <a:prstGeom prst="rect">
            <a:avLst/>
          </a:prstGeom>
        </p:spPr>
        <p:txBody>
          <a:bodyPr/>
          <a:lstStyle>
            <a:lvl1pPr defTabSz="850391">
              <a:defRPr sz="3348"/>
            </a:lvl1pPr>
          </a:lstStyle>
          <a:p>
            <a:pPr/>
            <a:r>
              <a:t>Controller Diagrams for Performance Analysis</a:t>
            </a:r>
          </a:p>
        </p:txBody>
      </p:sp>
      <p:sp>
        <p:nvSpPr>
          <p:cNvPr id="3803" name="Suppose the programmer tried to do sleight-of-hand by changing the counter bounds"/>
          <p:cNvSpPr txBox="1"/>
          <p:nvPr>
            <p:ph type="body" sz="quarter" idx="1"/>
          </p:nvPr>
        </p:nvSpPr>
        <p:spPr>
          <a:xfrm>
            <a:off x="475487" y="1143000"/>
            <a:ext cx="11176001" cy="1034539"/>
          </a:xfrm>
          <a:prstGeom prst="rect">
            <a:avLst/>
          </a:prstGeom>
        </p:spPr>
        <p:txBody>
          <a:bodyPr/>
          <a:lstStyle/>
          <a:p>
            <a:pPr/>
            <a:r>
              <a:t>Suppose the programmer tried to do sleight-of-hand by changing the counter bounds</a:t>
            </a:r>
          </a:p>
        </p:txBody>
      </p:sp>
      <p:sp>
        <p:nvSpPr>
          <p:cNvPr id="3804" name="CustomShape 6"/>
          <p:cNvSpPr/>
          <p:nvPr/>
        </p:nvSpPr>
        <p:spPr>
          <a:xfrm>
            <a:off x="245192" y="2915230"/>
            <a:ext cx="1511503"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805" name="Rectangle"/>
          <p:cNvSpPr/>
          <p:nvPr/>
        </p:nvSpPr>
        <p:spPr>
          <a:xfrm>
            <a:off x="1294220" y="3163260"/>
            <a:ext cx="1390949" cy="221348"/>
          </a:xfrm>
          <a:prstGeom prst="rect">
            <a:avLst/>
          </a:prstGeom>
          <a:ln w="25400">
            <a:solidFill>
              <a:srgbClr val="FF7E79"/>
            </a:solidFill>
          </a:ln>
        </p:spPr>
        <p:txBody>
          <a:bodyPr lIns="45719" rIns="45719"/>
          <a:lstStyle/>
          <a:p>
            <a:pPr/>
          </a:p>
        </p:txBody>
      </p:sp>
      <p:sp>
        <p:nvSpPr>
          <p:cNvPr id="3806" name="Child (UNIT)…"/>
          <p:cNvSpPr/>
          <p:nvPr/>
        </p:nvSpPr>
        <p:spPr>
          <a:xfrm>
            <a:off x="8435207" y="5917031"/>
            <a:ext cx="1518776" cy="752738"/>
          </a:xfrm>
          <a:prstGeom prst="rect">
            <a:avLst/>
          </a:prstGeom>
          <a:solidFill>
            <a:srgbClr val="FF85FF"/>
          </a:solidFill>
          <a:ln w="25400">
            <a:solidFill>
              <a:srgbClr val="FF2F92"/>
            </a:solidFill>
          </a:ln>
          <a:extLst>
            <a:ext uri="{C572A759-6A51-4108-AA02-DFA0A04FC94B}">
              <ma14:wrappingTextBoxFlag xmlns:ma14="http://schemas.microsoft.com/office/mac/drawingml/2011/main" val="1"/>
            </a:ext>
          </a:extLst>
        </p:spPr>
        <p:txBody>
          <a:bodyPr lIns="45719" rIns="45719"/>
          <a:lstStyle/>
          <a:p>
            <a:pPr algn="ctr">
              <a:defRPr sz="1400"/>
            </a:pPr>
            <a:r>
              <a:t>Child (UNIT)</a:t>
            </a:r>
          </a:p>
          <a:p>
            <a:pPr algn="ctr">
              <a:defRPr sz="1400"/>
            </a:pPr>
            <a:r>
              <a:t>[:4]</a:t>
            </a:r>
          </a:p>
        </p:txBody>
      </p:sp>
      <p:sp>
        <p:nvSpPr>
          <p:cNvPr id="3807" name="Line"/>
          <p:cNvSpPr/>
          <p:nvPr/>
        </p:nvSpPr>
        <p:spPr>
          <a:xfrm>
            <a:off x="10695644" y="5722485"/>
            <a:ext cx="489300" cy="1"/>
          </a:xfrm>
          <a:prstGeom prst="line">
            <a:avLst/>
          </a:prstGeom>
          <a:ln w="127000">
            <a:solidFill>
              <a:srgbClr val="FF7E79"/>
            </a:solidFill>
          </a:ln>
        </p:spPr>
        <p:txBody>
          <a:bodyPr lIns="45719" rIns="45719"/>
          <a:lstStyle/>
          <a:p>
            <a:pPr/>
          </a:p>
        </p:txBody>
      </p:sp>
      <p:sp>
        <p:nvSpPr>
          <p:cNvPr id="3808" name="Rectangle"/>
          <p:cNvSpPr/>
          <p:nvPr/>
        </p:nvSpPr>
        <p:spPr>
          <a:xfrm>
            <a:off x="1757745" y="3631027"/>
            <a:ext cx="463900" cy="221348"/>
          </a:xfrm>
          <a:prstGeom prst="rect">
            <a:avLst/>
          </a:prstGeom>
          <a:ln w="25400">
            <a:solidFill>
              <a:srgbClr val="0433FF"/>
            </a:solidFill>
          </a:ln>
        </p:spPr>
        <p:txBody>
          <a:bodyPr lIns="45719" rIns="45719"/>
          <a:lstStyle/>
          <a:p>
            <a:pPr/>
          </a:p>
        </p:txBody>
      </p:sp>
      <p:sp>
        <p:nvSpPr>
          <p:cNvPr id="3809" name="Pipelined (j)…"/>
          <p:cNvSpPr/>
          <p:nvPr/>
        </p:nvSpPr>
        <p:spPr>
          <a:xfrm>
            <a:off x="8161605" y="4684821"/>
            <a:ext cx="2065979"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[:1]</a:t>
            </a:r>
          </a:p>
        </p:txBody>
      </p:sp>
      <p:sp>
        <p:nvSpPr>
          <p:cNvPr id="3810" name="Child…"/>
          <p:cNvSpPr/>
          <p:nvPr/>
        </p:nvSpPr>
        <p:spPr>
          <a:xfrm>
            <a:off x="6837477" y="5917031"/>
            <a:ext cx="1518776"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[:4]</a:t>
            </a:r>
          </a:p>
        </p:txBody>
      </p:sp>
      <p:sp>
        <p:nvSpPr>
          <p:cNvPr id="3811" name="Child…"/>
          <p:cNvSpPr/>
          <p:nvPr/>
        </p:nvSpPr>
        <p:spPr>
          <a:xfrm>
            <a:off x="10130106" y="5921264"/>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[:9]</a:t>
            </a:r>
          </a:p>
        </p:txBody>
      </p:sp>
      <p:sp>
        <p:nvSpPr>
          <p:cNvPr id="3836" name="Connection Line"/>
          <p:cNvSpPr/>
          <p:nvPr/>
        </p:nvSpPr>
        <p:spPr>
          <a:xfrm>
            <a:off x="9183641" y="5438995"/>
            <a:ext cx="5967" cy="465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3813" name="s [:2]"/>
          <p:cNvSpPr txBox="1"/>
          <p:nvPr/>
        </p:nvSpPr>
        <p:spPr>
          <a:xfrm>
            <a:off x="2221038" y="5742159"/>
            <a:ext cx="8208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7E79"/>
                </a:solidFill>
              </a:defRPr>
            </a:lvl1pPr>
          </a:lstStyle>
          <a:p>
            <a:pPr/>
            <a:r>
              <a:t>s [:2]</a:t>
            </a:r>
          </a:p>
        </p:txBody>
      </p:sp>
      <p:sp>
        <p:nvSpPr>
          <p:cNvPr id="3837" name="Connection Line"/>
          <p:cNvSpPr/>
          <p:nvPr/>
        </p:nvSpPr>
        <p:spPr>
          <a:xfrm>
            <a:off x="7509510" y="5502910"/>
            <a:ext cx="1677671" cy="375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25400">
            <a:solidFill>
              <a:srgbClr val="000000"/>
            </a:solidFill>
            <a:tailEnd type="triangle"/>
          </a:ln>
        </p:spPr>
        <p:txBody>
          <a:bodyPr/>
          <a:lstStyle/>
          <a:p>
            <a:pPr/>
          </a:p>
        </p:txBody>
      </p:sp>
      <p:sp>
        <p:nvSpPr>
          <p:cNvPr id="3838" name="Connection Line"/>
          <p:cNvSpPr/>
          <p:nvPr/>
        </p:nvSpPr>
        <p:spPr>
          <a:xfrm>
            <a:off x="5941060" y="5506720"/>
            <a:ext cx="1677670" cy="3771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25400">
            <a:solidFill>
              <a:srgbClr val="000000"/>
            </a:solidFill>
            <a:tailEnd type="triangle"/>
          </a:ln>
        </p:spPr>
        <p:txBody>
          <a:bodyPr/>
          <a:lstStyle/>
          <a:p>
            <a:pPr/>
          </a:p>
        </p:txBody>
      </p:sp>
      <p:sp>
        <p:nvSpPr>
          <p:cNvPr id="3839" name="Connection Line"/>
          <p:cNvSpPr/>
          <p:nvPr/>
        </p:nvSpPr>
        <p:spPr>
          <a:xfrm>
            <a:off x="4334510" y="5502910"/>
            <a:ext cx="1677670" cy="3759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0" y="21600"/>
                </a:lnTo>
              </a:path>
            </a:pathLst>
          </a:custGeom>
          <a:ln w="25400">
            <a:solidFill>
              <a:srgbClr val="000000"/>
            </a:solidFill>
            <a:tailEnd type="triangle"/>
          </a:ln>
        </p:spPr>
        <p:txBody>
          <a:bodyPr/>
          <a:lstStyle/>
          <a:p>
            <a:pPr/>
          </a:p>
        </p:txBody>
      </p:sp>
      <p:sp>
        <p:nvSpPr>
          <p:cNvPr id="3817" name="Line"/>
          <p:cNvSpPr/>
          <p:nvPr/>
        </p:nvSpPr>
        <p:spPr>
          <a:xfrm>
            <a:off x="5680246" y="5722485"/>
            <a:ext cx="489300" cy="1"/>
          </a:xfrm>
          <a:prstGeom prst="line">
            <a:avLst/>
          </a:prstGeom>
          <a:ln w="127000">
            <a:solidFill>
              <a:srgbClr val="FF7E79"/>
            </a:solidFill>
          </a:ln>
        </p:spPr>
        <p:txBody>
          <a:bodyPr lIns="45719" rIns="45719"/>
          <a:lstStyle/>
          <a:p>
            <a:pPr/>
          </a:p>
        </p:txBody>
      </p:sp>
      <p:sp>
        <p:nvSpPr>
          <p:cNvPr id="3818" name="tmp [:3]"/>
          <p:cNvSpPr txBox="1"/>
          <p:nvPr/>
        </p:nvSpPr>
        <p:spPr>
          <a:xfrm>
            <a:off x="2076210" y="5450766"/>
            <a:ext cx="119110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8AD8"/>
                </a:solidFill>
              </a:defRPr>
            </a:pPr>
            <a:r>
              <a:t>tmp</a:t>
            </a:r>
            <a:r>
              <a:rPr i="1"/>
              <a:t> </a:t>
            </a:r>
            <a:r>
              <a:t>[:3]</a:t>
            </a:r>
          </a:p>
        </p:txBody>
      </p:sp>
      <p:sp>
        <p:nvSpPr>
          <p:cNvPr id="3819" name="Line"/>
          <p:cNvSpPr/>
          <p:nvPr/>
        </p:nvSpPr>
        <p:spPr>
          <a:xfrm>
            <a:off x="7305846" y="5500235"/>
            <a:ext cx="489300" cy="1"/>
          </a:xfrm>
          <a:prstGeom prst="line">
            <a:avLst/>
          </a:prstGeom>
          <a:ln w="127000">
            <a:solidFill>
              <a:srgbClr val="7A81FF"/>
            </a:solidFill>
          </a:ln>
        </p:spPr>
        <p:txBody>
          <a:bodyPr lIns="45719" rIns="45719"/>
          <a:lstStyle/>
          <a:p>
            <a:pPr/>
          </a:p>
        </p:txBody>
      </p:sp>
      <p:sp>
        <p:nvSpPr>
          <p:cNvPr id="3820" name="Line"/>
          <p:cNvSpPr/>
          <p:nvPr/>
        </p:nvSpPr>
        <p:spPr>
          <a:xfrm>
            <a:off x="5680246" y="5500235"/>
            <a:ext cx="489300" cy="1"/>
          </a:xfrm>
          <a:prstGeom prst="line">
            <a:avLst/>
          </a:prstGeom>
          <a:ln w="127000">
            <a:solidFill>
              <a:srgbClr val="7A81FF"/>
            </a:solidFill>
          </a:ln>
        </p:spPr>
        <p:txBody>
          <a:bodyPr lIns="45719" rIns="45719"/>
          <a:lstStyle/>
          <a:p>
            <a:pPr/>
          </a:p>
        </p:txBody>
      </p:sp>
      <p:sp>
        <p:nvSpPr>
          <p:cNvPr id="3821" name="Line"/>
          <p:cNvSpPr/>
          <p:nvPr/>
        </p:nvSpPr>
        <p:spPr>
          <a:xfrm>
            <a:off x="9000745" y="5554622"/>
            <a:ext cx="489300" cy="1"/>
          </a:xfrm>
          <a:prstGeom prst="line">
            <a:avLst/>
          </a:prstGeom>
          <a:ln w="127000">
            <a:solidFill>
              <a:srgbClr val="FF8AD8"/>
            </a:solidFill>
          </a:ln>
        </p:spPr>
        <p:txBody>
          <a:bodyPr lIns="45719" rIns="45719"/>
          <a:lstStyle/>
          <a:p>
            <a:pPr/>
          </a:p>
        </p:txBody>
      </p:sp>
      <p:sp>
        <p:nvSpPr>
          <p:cNvPr id="3822" name="Line"/>
          <p:cNvSpPr/>
          <p:nvPr/>
        </p:nvSpPr>
        <p:spPr>
          <a:xfrm>
            <a:off x="10695644" y="5554622"/>
            <a:ext cx="489300" cy="1"/>
          </a:xfrm>
          <a:prstGeom prst="line">
            <a:avLst/>
          </a:prstGeom>
          <a:ln w="127000">
            <a:solidFill>
              <a:srgbClr val="FF8AD8"/>
            </a:solidFill>
          </a:ln>
        </p:spPr>
        <p:txBody>
          <a:bodyPr lIns="45719" rIns="45719"/>
          <a:lstStyle/>
          <a:p>
            <a:pPr/>
          </a:p>
        </p:txBody>
      </p:sp>
      <p:sp>
        <p:nvSpPr>
          <p:cNvPr id="3823" name="Line"/>
          <p:cNvSpPr/>
          <p:nvPr/>
        </p:nvSpPr>
        <p:spPr>
          <a:xfrm>
            <a:off x="9000745" y="5722485"/>
            <a:ext cx="489300" cy="1"/>
          </a:xfrm>
          <a:prstGeom prst="line">
            <a:avLst/>
          </a:prstGeom>
          <a:ln w="127000">
            <a:solidFill>
              <a:srgbClr val="FF7E79"/>
            </a:solidFill>
          </a:ln>
        </p:spPr>
        <p:txBody>
          <a:bodyPr lIns="45719" rIns="45719"/>
          <a:lstStyle/>
          <a:p>
            <a:pPr/>
          </a:p>
        </p:txBody>
      </p:sp>
      <p:sp>
        <p:nvSpPr>
          <p:cNvPr id="3824" name="Line"/>
          <p:cNvSpPr/>
          <p:nvPr/>
        </p:nvSpPr>
        <p:spPr>
          <a:xfrm>
            <a:off x="7305846" y="5722485"/>
            <a:ext cx="489300" cy="1"/>
          </a:xfrm>
          <a:prstGeom prst="line">
            <a:avLst/>
          </a:prstGeom>
          <a:ln w="127000">
            <a:solidFill>
              <a:srgbClr val="FF7E79"/>
            </a:solidFill>
          </a:ln>
        </p:spPr>
        <p:txBody>
          <a:bodyPr lIns="45719" rIns="45719"/>
          <a:lstStyle/>
          <a:p>
            <a:pPr/>
          </a:p>
        </p:txBody>
      </p:sp>
      <p:sp>
        <p:nvSpPr>
          <p:cNvPr id="3825" name="Rectangle"/>
          <p:cNvSpPr/>
          <p:nvPr/>
        </p:nvSpPr>
        <p:spPr>
          <a:xfrm>
            <a:off x="1324700" y="3401809"/>
            <a:ext cx="1514543" cy="221348"/>
          </a:xfrm>
          <a:prstGeom prst="rect">
            <a:avLst/>
          </a:prstGeom>
          <a:ln w="25400">
            <a:solidFill>
              <a:srgbClr val="FF2F92"/>
            </a:solidFill>
          </a:ln>
        </p:spPr>
        <p:txBody>
          <a:bodyPr lIns="45719" rIns="45719"/>
          <a:lstStyle/>
          <a:p>
            <a:pPr/>
          </a:p>
        </p:txBody>
      </p:sp>
      <p:sp>
        <p:nvSpPr>
          <p:cNvPr id="3826" name="Line"/>
          <p:cNvSpPr/>
          <p:nvPr/>
        </p:nvSpPr>
        <p:spPr>
          <a:xfrm>
            <a:off x="3916047" y="5722485"/>
            <a:ext cx="489300" cy="1"/>
          </a:xfrm>
          <a:prstGeom prst="line">
            <a:avLst/>
          </a:prstGeom>
          <a:ln w="127000">
            <a:solidFill>
              <a:srgbClr val="FF7E79"/>
            </a:solidFill>
          </a:ln>
        </p:spPr>
        <p:txBody>
          <a:bodyPr lIns="45719" rIns="45719"/>
          <a:lstStyle/>
          <a:p>
            <a:pPr/>
          </a:p>
        </p:txBody>
      </p:sp>
      <p:sp>
        <p:nvSpPr>
          <p:cNvPr id="3827" name="reg [:4]"/>
          <p:cNvSpPr txBox="1"/>
          <p:nvPr/>
        </p:nvSpPr>
        <p:spPr>
          <a:xfrm>
            <a:off x="917278" y="5450766"/>
            <a:ext cx="111051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7A81FF"/>
                </a:solidFill>
              </a:defRPr>
            </a:pPr>
            <a:r>
              <a:t>r</a:t>
            </a:r>
            <a:r>
              <a:rPr i="1"/>
              <a:t>eg </a:t>
            </a:r>
            <a:r>
              <a:t>[:4]</a:t>
            </a:r>
          </a:p>
        </p:txBody>
      </p:sp>
      <p:sp>
        <p:nvSpPr>
          <p:cNvPr id="3828" name="Child (UNIT)…"/>
          <p:cNvSpPr/>
          <p:nvPr/>
        </p:nvSpPr>
        <p:spPr>
          <a:xfrm>
            <a:off x="5142577" y="5919335"/>
            <a:ext cx="1518776" cy="752739"/>
          </a:xfrm>
          <a:prstGeom prst="rect">
            <a:avLst/>
          </a:prstGeom>
          <a:solidFill>
            <a:srgbClr val="0096FF"/>
          </a:solidFill>
          <a:ln w="25400">
            <a:solidFill>
              <a:srgbClr val="0433FF"/>
            </a:solidFill>
          </a:ln>
          <a:extLst>
            <a:ext uri="{C572A759-6A51-4108-AA02-DFA0A04FC94B}">
              <ma14:wrappingTextBoxFlag xmlns:ma14="http://schemas.microsoft.com/office/mac/drawingml/2011/main" val="1"/>
            </a:ext>
          </a:extLst>
        </p:spPr>
        <p:txBody>
          <a:bodyPr lIns="45719" rIns="45719"/>
          <a:lstStyle/>
          <a:p>
            <a:pPr algn="ctr">
              <a:defRPr sz="1400"/>
            </a:pPr>
            <a:r>
              <a:t>Child (UNIT)</a:t>
            </a:r>
          </a:p>
          <a:p>
            <a:pPr algn="ctr">
              <a:defRPr sz="1400"/>
            </a:pPr>
            <a:r>
              <a:t>[:4]</a:t>
            </a:r>
          </a:p>
        </p:txBody>
      </p:sp>
      <p:sp>
        <p:nvSpPr>
          <p:cNvPr id="3829" name="Child…"/>
          <p:cNvSpPr/>
          <p:nvPr/>
        </p:nvSpPr>
        <p:spPr>
          <a:xfrm>
            <a:off x="3447678" y="5921264"/>
            <a:ext cx="1518775"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[:5]</a:t>
            </a:r>
          </a:p>
        </p:txBody>
      </p:sp>
      <p:sp>
        <p:nvSpPr>
          <p:cNvPr id="3830" name="Line"/>
          <p:cNvSpPr/>
          <p:nvPr/>
        </p:nvSpPr>
        <p:spPr>
          <a:xfrm flipH="1">
            <a:off x="7719239" y="5231554"/>
            <a:ext cx="1" cy="38862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831" name="Line"/>
          <p:cNvSpPr/>
          <p:nvPr/>
        </p:nvSpPr>
        <p:spPr>
          <a:xfrm>
            <a:off x="7742949" y="5256494"/>
            <a:ext cx="1225952" cy="43429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3832" name="By inspecting the tree, the programmer should ask these questions:…"/>
          <p:cNvSpPr/>
          <p:nvPr/>
        </p:nvSpPr>
        <p:spPr>
          <a:xfrm>
            <a:off x="4380240" y="1849090"/>
            <a:ext cx="7710363" cy="2740713"/>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lgn="ctr">
              <a:defRPr>
                <a:solidFill>
                  <a:schemeClr val="accent1">
                    <a:lumOff val="-8000"/>
                  </a:schemeClr>
                </a:solidFill>
                <a:latin typeface="+mn-lt"/>
                <a:ea typeface="+mn-ea"/>
                <a:cs typeface="+mn-cs"/>
                <a:sym typeface="Calibri"/>
              </a:defRPr>
            </a:pPr>
          </a:p>
          <a:p>
            <a:pPr algn="ctr">
              <a:defRPr b="1" sz="2300">
                <a:solidFill>
                  <a:schemeClr val="accent1">
                    <a:lumOff val="-8000"/>
                  </a:schemeClr>
                </a:solidFill>
                <a:latin typeface="+mn-lt"/>
                <a:ea typeface="+mn-ea"/>
                <a:cs typeface="+mn-cs"/>
                <a:sym typeface="Calibri"/>
              </a:defRPr>
            </a:pPr>
            <a:r>
              <a:t>By inspecting the tree, the programmer should ask these questions:</a:t>
            </a:r>
          </a:p>
          <a:p>
            <a:pPr algn="ctr">
              <a:defRPr>
                <a:solidFill>
                  <a:schemeClr val="accent1">
                    <a:lumOff val="-8000"/>
                  </a:schemeClr>
                </a:solidFill>
                <a:latin typeface="+mn-lt"/>
                <a:ea typeface="+mn-ea"/>
                <a:cs typeface="+mn-cs"/>
                <a:sym typeface="Calibri"/>
              </a:defRPr>
            </a:pPr>
          </a:p>
          <a:p>
            <a:pPr algn="ctr">
              <a:defRPr>
                <a:solidFill>
                  <a:schemeClr val="accent1">
                    <a:lumOff val="-8000"/>
                  </a:schemeClr>
                </a:solidFill>
                <a:latin typeface="+mn-lt"/>
                <a:ea typeface="+mn-ea"/>
                <a:cs typeface="+mn-cs"/>
                <a:sym typeface="Calibri"/>
              </a:defRPr>
            </a:pPr>
            <a:r>
              <a:t>Can </a:t>
            </a:r>
            <a:r>
              <a:rPr>
                <a:latin typeface="Courier"/>
                <a:ea typeface="Courier"/>
                <a:cs typeface="Courier"/>
                <a:sym typeface="Courier"/>
              </a:rPr>
              <a:t>s(j)</a:t>
            </a:r>
            <a:r>
              <a:t> be pre-computed in another loop?</a:t>
            </a:r>
          </a:p>
          <a:p>
            <a:pPr algn="ctr">
              <a:defRPr>
                <a:solidFill>
                  <a:schemeClr val="accent1">
                    <a:lumOff val="-8000"/>
                  </a:schemeClr>
                </a:solidFill>
                <a:latin typeface="+mn-lt"/>
                <a:ea typeface="+mn-ea"/>
                <a:cs typeface="+mn-cs"/>
                <a:sym typeface="Calibri"/>
              </a:defRPr>
            </a:pPr>
          </a:p>
          <a:p>
            <a:pPr algn="ctr">
              <a:defRPr>
                <a:solidFill>
                  <a:schemeClr val="accent1">
                    <a:lumOff val="-8000"/>
                  </a:schemeClr>
                </a:solidFill>
                <a:latin typeface="+mn-lt"/>
                <a:ea typeface="+mn-ea"/>
                <a:cs typeface="+mn-cs"/>
                <a:sym typeface="Calibri"/>
              </a:defRPr>
            </a:pPr>
            <a:r>
              <a:t>Can the loop that doesn’t touch </a:t>
            </a:r>
            <a:r>
              <a:rPr>
                <a:latin typeface="Courier"/>
                <a:ea typeface="Courier"/>
                <a:cs typeface="Courier"/>
                <a:sym typeface="Courier"/>
              </a:rPr>
              <a:t>s</a:t>
            </a:r>
            <a:r>
              <a:t> be moved?</a:t>
            </a:r>
          </a:p>
        </p:txBody>
      </p:sp>
      <p:sp>
        <p:nvSpPr>
          <p:cNvPr id="3833" name="If these modifications are valid, many resources can be saved since the SRAM only needs to be double-buffered!"/>
          <p:cNvSpPr/>
          <p:nvPr/>
        </p:nvSpPr>
        <p:spPr>
          <a:xfrm>
            <a:off x="3027679" y="4173135"/>
            <a:ext cx="4939307" cy="107715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If these modifications are valid, many resources can be saved since the SRAM only needs to be double-buffered!</a:t>
            </a:r>
          </a:p>
        </p:txBody>
      </p:sp>
      <p:sp>
        <p:nvSpPr>
          <p:cNvPr id="38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C -0.018833 -0.028048 -0.042476 -0.043862 -0.067038 -0.044838 C -0.093294 -0.045881 -0.118870 -0.029949 -0.139017 0.000000" origin="layout" pathEditMode="relative">
                                      <p:cBhvr>
                                        <p:cTn id="6" dur="1000" fill="hold"/>
                                        <p:tgtEl>
                                          <p:spTgt spid="3828"/>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C 0.021860 0.019605 0.044970 0.034455 0.068828 0.044230 C 0.139371 0.073133 0.213378 0.057268 0.278035 -0.000617" origin="layout" pathEditMode="relative">
                                      <p:cBhvr>
                                        <p:cTn id="9" dur="1000" fill="hold"/>
                                        <p:tgtEl>
                                          <p:spTgt spid="3829"/>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139017 -0.000617" origin="layout" pathEditMode="relative">
                                      <p:cBhvr>
                                        <p:cTn id="12" dur="1000" fill="hold"/>
                                        <p:tgtEl>
                                          <p:spTgt spid="3811"/>
                                        </p:tgtEl>
                                        <p:attrNameLst>
                                          <p:attrName>ppt_x</p:attrName>
                                          <p:attrName>ppt_y</p:attrName>
                                        </p:attrNameLst>
                                      </p:cBhvr>
                                    </p:animMotion>
                                  </p:childTnLst>
                                </p:cTn>
                              </p:par>
                            </p:childTnLst>
                          </p:cTn>
                        </p:par>
                        <p:par>
                          <p:cTn id="13" fill="hold">
                            <p:stCondLst>
                              <p:cond delay="100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3806"/>
                                        </p:tgtEl>
                                        <p:attrNameLst>
                                          <p:attrName>style.visibility</p:attrName>
                                        </p:attrNameLst>
                                      </p:cBhvr>
                                      <p:to>
                                        <p:strVal val="hidden"/>
                                      </p:to>
                                    </p:set>
                                  </p:childTnLst>
                                </p:cTn>
                              </p:par>
                            </p:childTnLst>
                          </p:cTn>
                        </p:par>
                        <p:par>
                          <p:cTn id="16" fill="hold">
                            <p:stCondLst>
                              <p:cond delay="100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3817"/>
                                        </p:tgtEl>
                                        <p:attrNameLst>
                                          <p:attrName>style.visibility</p:attrName>
                                        </p:attrNameLst>
                                      </p:cBhvr>
                                      <p:to>
                                        <p:strVal val="hidden"/>
                                      </p:to>
                                    </p:set>
                                  </p:childTnLst>
                                </p:cTn>
                              </p:par>
                            </p:childTnLst>
                          </p:cTn>
                        </p:par>
                        <p:par>
                          <p:cTn id="19" fill="hold">
                            <p:stCondLst>
                              <p:cond delay="100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3824"/>
                                        </p:tgtEl>
                                        <p:attrNameLst>
                                          <p:attrName>style.visibility</p:attrName>
                                        </p:attrNameLst>
                                      </p:cBhvr>
                                      <p:to>
                                        <p:strVal val="hidden"/>
                                      </p:to>
                                    </p:set>
                                  </p:childTnLst>
                                </p:cTn>
                              </p:par>
                            </p:childTnLst>
                          </p:cTn>
                        </p:par>
                        <p:par>
                          <p:cTn id="22" fill="hold">
                            <p:stCondLst>
                              <p:cond delay="1000"/>
                            </p:stCondLst>
                            <p:childTnLst>
                              <p:par>
                                <p:cTn id="23" presetClass="exit" nodeType="afterEffect" presetSubtype="0" presetID="1" grpId="7" fill="hold">
                                  <p:stCondLst>
                                    <p:cond delay="0"/>
                                  </p:stCondLst>
                                  <p:iterate type="el" backwards="0">
                                    <p:tmAbs val="0"/>
                                  </p:iterate>
                                  <p:childTnLst>
                                    <p:set>
                                      <p:cBhvr>
                                        <p:cTn id="24" fill="hold">
                                          <p:stCondLst>
                                            <p:cond delay="0"/>
                                          </p:stCondLst>
                                        </p:cTn>
                                        <p:tgtEl>
                                          <p:spTgt spid="3826"/>
                                        </p:tgtEl>
                                        <p:attrNameLst>
                                          <p:attrName>style.visibility</p:attrName>
                                        </p:attrNameLst>
                                      </p:cBhvr>
                                      <p:to>
                                        <p:strVal val="hidden"/>
                                      </p:to>
                                    </p:set>
                                  </p:childTnLst>
                                </p:cTn>
                              </p:par>
                            </p:childTnLst>
                          </p:cTn>
                        </p:par>
                        <p:par>
                          <p:cTn id="25" fill="hold">
                            <p:stCondLst>
                              <p:cond delay="1000"/>
                            </p:stCondLst>
                            <p:childTnLst>
                              <p:par>
                                <p:cTn id="26" presetClass="exit" nodeType="afterEffect" presetSubtype="0" presetID="1" grpId="8" fill="hold">
                                  <p:stCondLst>
                                    <p:cond delay="0"/>
                                  </p:stCondLst>
                                  <p:iterate type="el" backwards="0">
                                    <p:tmAbs val="0"/>
                                  </p:iterate>
                                  <p:childTnLst>
                                    <p:set>
                                      <p:cBhvr>
                                        <p:cTn id="27" fill="hold">
                                          <p:stCondLst>
                                            <p:cond delay="0"/>
                                          </p:stCondLst>
                                        </p:cTn>
                                        <p:tgtEl>
                                          <p:spTgt spid="3835"/>
                                        </p:tgtEl>
                                        <p:attrNameLst>
                                          <p:attrName>style.visibility</p:attrName>
                                        </p:attrNameLst>
                                      </p:cBhvr>
                                      <p:to>
                                        <p:strVal val="hidden"/>
                                      </p:to>
                                    </p:set>
                                  </p:childTnLst>
                                </p:cTn>
                              </p:par>
                            </p:childTnLst>
                          </p:cTn>
                        </p:par>
                        <p:par>
                          <p:cTn id="28" fill="hold">
                            <p:stCondLst>
                              <p:cond delay="0"/>
                            </p:stCondLst>
                            <p:childTnLst>
                              <p:par>
                                <p:cTn id="29" presetClass="path" nodeType="withEffect" presetSubtype="0" presetID="-1" grpId="9" accel="50000" decel="50000" fill="hold">
                                  <p:stCondLst>
                                    <p:cond delay="0"/>
                                  </p:stCondLst>
                                  <p:childTnLst>
                                    <p:animMotion path="M 0.000000 0.000000 L -0.144910 0.001603" origin="layout" pathEditMode="relative">
                                      <p:cBhvr>
                                        <p:cTn id="30" dur="1000" fill="hold"/>
                                        <p:tgtEl>
                                          <p:spTgt spid="3820"/>
                                        </p:tgtEl>
                                        <p:attrNameLst>
                                          <p:attrName>ppt_x</p:attrName>
                                          <p:attrName>ppt_y</p:attrName>
                                        </p:attrNameLst>
                                      </p:cBhvr>
                                    </p:animMotion>
                                  </p:childTnLst>
                                </p:cTn>
                              </p:par>
                            </p:childTnLst>
                          </p:cTn>
                        </p:par>
                        <p:par>
                          <p:cTn id="31" fill="hold">
                            <p:stCondLst>
                              <p:cond delay="0"/>
                            </p:stCondLst>
                            <p:childTnLst>
                              <p:par>
                                <p:cTn id="32" presetClass="path" nodeType="withEffect" presetSubtype="0" presetID="-1" grpId="10" accel="50000" decel="50000" fill="hold">
                                  <p:stCondLst>
                                    <p:cond delay="0"/>
                                  </p:stCondLst>
                                  <p:childTnLst>
                                    <p:animMotion path="M 0.000000 0.000000 L -0.133333 -0.000306" origin="layout" pathEditMode="relative">
                                      <p:cBhvr>
                                        <p:cTn id="33" dur="1000" fill="hold"/>
                                        <p:tgtEl>
                                          <p:spTgt spid="3819"/>
                                        </p:tgtEl>
                                        <p:attrNameLst>
                                          <p:attrName>ppt_x</p:attrName>
                                          <p:attrName>ppt_y</p:attrName>
                                        </p:attrNameLst>
                                      </p:cBhvr>
                                    </p:animMotion>
                                  </p:childTnLst>
                                </p:cTn>
                              </p:par>
                            </p:childTnLst>
                          </p:cTn>
                        </p:par>
                        <p:par>
                          <p:cTn id="34" fill="hold">
                            <p:stCondLst>
                              <p:cond delay="0"/>
                            </p:stCondLst>
                            <p:childTnLst>
                              <p:par>
                                <p:cTn id="35" presetClass="path" nodeType="withEffect" presetSubtype="0" presetID="-1" grpId="11" accel="50000" decel="50000" fill="hold">
                                  <p:stCondLst>
                                    <p:cond delay="0"/>
                                  </p:stCondLst>
                                  <p:childTnLst>
                                    <p:animMotion path="M 0.000000 0.000000 L -0.139017 0.002240" origin="layout" pathEditMode="relative">
                                      <p:cBhvr>
                                        <p:cTn id="36" dur="1000" fill="hold"/>
                                        <p:tgtEl>
                                          <p:spTgt spid="3810"/>
                                        </p:tgtEl>
                                        <p:attrNameLst>
                                          <p:attrName>ppt_x</p:attrName>
                                          <p:attrName>ppt_y</p:attrName>
                                        </p:attrNameLst>
                                      </p:cBhvr>
                                    </p:animMotion>
                                  </p:childTnLst>
                                </p:cTn>
                              </p:par>
                            </p:childTnLst>
                          </p:cTn>
                        </p:par>
                        <p:par>
                          <p:cTn id="37" fill="hold">
                            <p:stCondLst>
                              <p:cond delay="0"/>
                            </p:stCondLst>
                            <p:childTnLst>
                              <p:par>
                                <p:cTn id="38" presetClass="path" nodeType="withEffect" presetSubtype="0" presetID="-1" grpId="12" accel="50000" decel="50000" fill="hold">
                                  <p:stCondLst>
                                    <p:cond delay="0"/>
                                  </p:stCondLst>
                                  <p:childTnLst>
                                    <p:animMotion path="M 0.000000 0.000000 L -0.139017 -0.007930" origin="layout" pathEditMode="relative">
                                      <p:cBhvr>
                                        <p:cTn id="39" dur="1000" fill="hold"/>
                                        <p:tgtEl>
                                          <p:spTgt spid="3821"/>
                                        </p:tgtEl>
                                        <p:attrNameLst>
                                          <p:attrName>ppt_x</p:attrName>
                                          <p:attrName>ppt_y</p:attrName>
                                        </p:attrNameLst>
                                      </p:cBhvr>
                                    </p:animMotion>
                                  </p:childTnLst>
                                </p:cTn>
                              </p:par>
                            </p:childTnLst>
                          </p:cTn>
                        </p:par>
                        <p:par>
                          <p:cTn id="40" fill="hold">
                            <p:stCondLst>
                              <p:cond delay="0"/>
                            </p:stCondLst>
                            <p:childTnLst>
                              <p:par>
                                <p:cTn id="41" presetClass="path" nodeType="withEffect" presetSubtype="0" presetID="-1" grpId="13" accel="50000" decel="50000" fill="hold">
                                  <p:stCondLst>
                                    <p:cond delay="0"/>
                                  </p:stCondLst>
                                  <p:childTnLst>
                                    <p:animMotion path="M 0.000000 0.000000 L -0.139017 -0.000986" origin="layout" pathEditMode="relative">
                                      <p:cBhvr>
                                        <p:cTn id="42" dur="1000" fill="hold"/>
                                        <p:tgtEl>
                                          <p:spTgt spid="3822"/>
                                        </p:tgtEl>
                                        <p:attrNameLst>
                                          <p:attrName>ppt_x</p:attrName>
                                          <p:attrName>ppt_y</p:attrName>
                                        </p:attrNameLst>
                                      </p:cBhvr>
                                    </p:animMotion>
                                  </p:childTnLst>
                                </p:cTn>
                              </p:par>
                            </p:childTnLst>
                          </p:cTn>
                        </p:par>
                        <p:par>
                          <p:cTn id="43" fill="hold">
                            <p:stCondLst>
                              <p:cond delay="0"/>
                            </p:stCondLst>
                            <p:childTnLst>
                              <p:par>
                                <p:cTn id="44" presetClass="path" nodeType="withEffect" presetSubtype="0" presetID="-1" grpId="14" accel="50000" decel="50000" fill="hold">
                                  <p:stCondLst>
                                    <p:cond delay="0"/>
                                  </p:stCondLst>
                                  <p:childTnLst>
                                    <p:animMotion path="M 0.000000 0.000000 L -0.139017 0.000000" origin="layout" pathEditMode="relative">
                                      <p:cBhvr>
                                        <p:cTn id="45" dur="1000" fill="hold"/>
                                        <p:tgtEl>
                                          <p:spTgt spid="3823"/>
                                        </p:tgtEl>
                                        <p:attrNameLst>
                                          <p:attrName>ppt_x</p:attrName>
                                          <p:attrName>ppt_y</p:attrName>
                                        </p:attrNameLst>
                                      </p:cBhvr>
                                    </p:animMotion>
                                  </p:childTnLst>
                                </p:cTn>
                              </p:par>
                            </p:childTnLst>
                          </p:cTn>
                        </p:par>
                        <p:par>
                          <p:cTn id="46" fill="hold">
                            <p:stCondLst>
                              <p:cond delay="0"/>
                            </p:stCondLst>
                            <p:childTnLst>
                              <p:par>
                                <p:cTn id="47" presetClass="path" nodeType="withEffect" presetSubtype="0" presetID="-1" grpId="15" accel="50000" decel="50000" fill="hold">
                                  <p:stCondLst>
                                    <p:cond delay="0"/>
                                  </p:stCondLst>
                                  <p:childTnLst>
                                    <p:animMotion path="M 0.000000 0.000000 L -0.137927 -0.001591" origin="layout" pathEditMode="relative">
                                      <p:cBhvr>
                                        <p:cTn id="48" dur="1000" fill="hold"/>
                                        <p:tgtEl>
                                          <p:spTgt spid="3807"/>
                                        </p:tgtEl>
                                        <p:attrNameLst>
                                          <p:attrName>ppt_x</p:attrName>
                                          <p:attrName>ppt_y</p:attrName>
                                        </p:attrNameLst>
                                      </p:cBhvr>
                                    </p:animMotion>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6" fill="hold">
                                  <p:stCondLst>
                                    <p:cond delay="0"/>
                                  </p:stCondLst>
                                  <p:iterate type="el" backwards="0">
                                    <p:tmAbs val="0"/>
                                  </p:iterate>
                                  <p:childTnLst>
                                    <p:set>
                                      <p:cBhvr>
                                        <p:cTn id="52" fill="hold"/>
                                        <p:tgtEl>
                                          <p:spTgt spid="3833"/>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7" fill="hold">
                                  <p:stCondLst>
                                    <p:cond delay="0"/>
                                  </p:stCondLst>
                                  <p:iterate type="el" backwards="0">
                                    <p:tmAbs val="0"/>
                                  </p:iterate>
                                  <p:childTnLst>
                                    <p:set>
                                      <p:cBhvr>
                                        <p:cTn id="55" fill="hold"/>
                                        <p:tgtEl>
                                          <p:spTgt spid="3830"/>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8" fill="hold">
                                  <p:stCondLst>
                                    <p:cond delay="0"/>
                                  </p:stCondLst>
                                  <p:iterate type="el" backwards="0">
                                    <p:tmAbs val="0"/>
                                  </p:iterate>
                                  <p:childTnLst>
                                    <p:set>
                                      <p:cBhvr>
                                        <p:cTn id="58" fill="hold"/>
                                        <p:tgtEl>
                                          <p:spTgt spid="38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35" grpId="8"/>
      <p:bldP build="whole" bldLvl="1" animBg="1" rev="0" advAuto="0" spid="3817" grpId="5"/>
      <p:bldP build="whole" bldLvl="1" animBg="1" rev="0" advAuto="0" spid="3833" grpId="16"/>
      <p:bldP build="whole" bldLvl="1" animBg="1" rev="0" advAuto="0" spid="3806" grpId="4"/>
      <p:bldP build="whole" bldLvl="1" animBg="1" rev="0" advAuto="0" spid="3830" grpId="17"/>
      <p:bldP build="whole" bldLvl="1" animBg="1" rev="0" advAuto="0" spid="3826" grpId="7"/>
      <p:bldP build="whole" bldLvl="1" animBg="1" rev="0" advAuto="0" spid="3824" grpId="6"/>
      <p:bldP build="whole" bldLvl="1" animBg="1" rev="0" advAuto="0" spid="3831" grpId="18"/>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58" name="Double-click to edit"/>
          <p:cNvSpPr txBox="1"/>
          <p:nvPr>
            <p:ph type="title"/>
          </p:nvPr>
        </p:nvSpPr>
        <p:spPr>
          <a:prstGeom prst="rect">
            <a:avLst/>
          </a:prstGeom>
        </p:spPr>
        <p:txBody>
          <a:bodyPr/>
          <a:lstStyle/>
          <a:p>
            <a:pPr/>
          </a:p>
        </p:txBody>
      </p:sp>
      <p:sp>
        <p:nvSpPr>
          <p:cNvPr id="459" name="Double-click to edit"/>
          <p:cNvSpPr txBox="1"/>
          <p:nvPr>
            <p:ph type="body" idx="1"/>
          </p:nvPr>
        </p:nvSpPr>
        <p:spPr>
          <a:prstGeom prst="rect">
            <a:avLst/>
          </a:prstGeom>
        </p:spPr>
        <p:txBody>
          <a:bodyPr/>
          <a:lstStyle/>
          <a:p>
            <a:pPr/>
          </a:p>
        </p:txBody>
      </p:sp>
      <p:pic>
        <p:nvPicPr>
          <p:cNvPr id="460" name="Picture 3" descr="Picture 3"/>
          <p:cNvPicPr>
            <a:picLocks noChangeAspect="1"/>
          </p:cNvPicPr>
          <p:nvPr/>
        </p:nvPicPr>
        <p:blipFill>
          <a:blip r:embed="rId2">
            <a:extLst/>
          </a:blip>
          <a:stretch>
            <a:fillRect/>
          </a:stretch>
        </p:blipFill>
        <p:spPr>
          <a:xfrm>
            <a:off x="1579054" y="1251914"/>
            <a:ext cx="4262739" cy="3726367"/>
          </a:xfrm>
          <a:prstGeom prst="rect">
            <a:avLst/>
          </a:prstGeom>
          <a:ln w="12700">
            <a:miter lim="400000"/>
          </a:ln>
        </p:spPr>
      </p:pic>
      <p:sp>
        <p:nvSpPr>
          <p:cNvPr id="461" name="Content Placeholder 4"/>
          <p:cNvSpPr txBox="1"/>
          <p:nvPr/>
        </p:nvSpPr>
        <p:spPr>
          <a:xfrm>
            <a:off x="3868439" y="1286933"/>
            <a:ext cx="7959494" cy="7112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800100" indent="-800100" defTabSz="825500">
              <a:spcBef>
                <a:spcPts val="1400"/>
              </a:spcBef>
              <a:buSzPct val="120000"/>
              <a:buFont typeface="Lucida Grande"/>
              <a:buChar char="▪"/>
              <a:defRPr b="1" sz="5600">
                <a:solidFill>
                  <a:srgbClr val="000000"/>
                </a:solidFill>
                <a:latin typeface="MyriadPro-BoldCond"/>
                <a:ea typeface="MyriadPro-BoldCond"/>
                <a:cs typeface="MyriadPro-BoldCond"/>
                <a:sym typeface="MyriadPro-BoldCond"/>
              </a:defRPr>
            </a:pPr>
            <a:r>
              <a:t>A lot of area devoted to hard  gates</a:t>
            </a:r>
          </a:p>
          <a:p>
            <a:pPr lvl="1" marL="1435100" indent="-635000" defTabSz="825500">
              <a:spcBef>
                <a:spcPts val="1400"/>
              </a:spcBef>
              <a:buSzPct val="130000"/>
              <a:buChar char="-"/>
              <a:defRPr b="1" sz="5600">
                <a:solidFill>
                  <a:srgbClr val="000000"/>
                </a:solidFill>
                <a:latin typeface="MyriadPro-BoldCond"/>
                <a:ea typeface="MyriadPro-BoldCond"/>
                <a:cs typeface="MyriadPro-BoldCond"/>
                <a:sym typeface="MyriadPro-BoldCond"/>
              </a:defRPr>
            </a:pPr>
            <a:r>
              <a:t>Memory  blocks (SRAM)</a:t>
            </a:r>
          </a:p>
          <a:p>
            <a:pPr lvl="1" marL="1435100" indent="-635000" defTabSz="825500">
              <a:spcBef>
                <a:spcPts val="1400"/>
              </a:spcBef>
              <a:buSzPct val="130000"/>
              <a:buChar char="-"/>
              <a:defRPr b="1" sz="5600">
                <a:solidFill>
                  <a:srgbClr val="000000"/>
                </a:solidFill>
                <a:latin typeface="MyriadPro-BoldCond"/>
                <a:ea typeface="MyriadPro-BoldCond"/>
                <a:cs typeface="MyriadPro-BoldCond"/>
                <a:sym typeface="MyriadPro-BoldCond"/>
              </a:defRPr>
            </a:pPr>
            <a:r>
              <a:t>DSP blocks (multiplier)</a:t>
            </a:r>
          </a:p>
        </p:txBody>
      </p:sp>
      <p:sp>
        <p:nvSpPr>
          <p:cNvPr id="46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1" name="Does Performance Analysis Work?"/>
          <p:cNvSpPr txBox="1"/>
          <p:nvPr>
            <p:ph type="title"/>
          </p:nvPr>
        </p:nvSpPr>
        <p:spPr>
          <a:prstGeom prst="rect">
            <a:avLst/>
          </a:prstGeom>
        </p:spPr>
        <p:txBody>
          <a:bodyPr/>
          <a:lstStyle/>
          <a:p>
            <a:pPr/>
            <a:r>
              <a:t>Does Performance Analysis Work?</a:t>
            </a:r>
          </a:p>
        </p:txBody>
      </p:sp>
      <p:sp>
        <p:nvSpPr>
          <p:cNvPr id="3842" name="Click to edit Master text styles"/>
          <p:cNvSpPr txBox="1"/>
          <p:nvPr>
            <p:ph type="body" sz="quarter" idx="1"/>
          </p:nvPr>
        </p:nvSpPr>
        <p:spPr>
          <a:prstGeom prst="rect">
            <a:avLst/>
          </a:prstGeom>
        </p:spPr>
        <p:txBody>
          <a:bodyPr/>
          <a:lstStyle/>
          <a:p>
            <a:pPr/>
          </a:p>
        </p:txBody>
      </p:sp>
      <p:sp>
        <p:nvSpPr>
          <p:cNvPr id="384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5" name="Experimental Setup"/>
          <p:cNvSpPr txBox="1"/>
          <p:nvPr>
            <p:ph type="title"/>
          </p:nvPr>
        </p:nvSpPr>
        <p:spPr>
          <a:prstGeom prst="rect">
            <a:avLst/>
          </a:prstGeom>
        </p:spPr>
        <p:txBody>
          <a:bodyPr/>
          <a:lstStyle/>
          <a:p>
            <a:pPr/>
            <a:r>
              <a:t>Experimental Setup</a:t>
            </a:r>
          </a:p>
        </p:txBody>
      </p:sp>
      <p:sp>
        <p:nvSpPr>
          <p:cNvPr id="3846"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47" name="[3] B. Reagen et al &quot;MachSuite: Benchmarks for accelerator design and customized architectures.” IISWC 2014…"/>
          <p:cNvSpPr txBox="1"/>
          <p:nvPr/>
        </p:nvSpPr>
        <p:spPr>
          <a:xfrm>
            <a:off x="2772117" y="6034552"/>
            <a:ext cx="7893123" cy="650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900"/>
            </a:pPr>
            <a:r>
              <a:t>[3] B. Reagen et al "MachSuite: Benchmarks for accelerator design and customized architectures.” IISWC 2014</a:t>
            </a:r>
          </a:p>
          <a:p>
            <a:pPr>
              <a:defRPr sz="900"/>
            </a:pPr>
            <a:r>
              <a:t>[4] R. Johnson et al. “Accelerating stochastic gradient descent using predictive variance reduction.” NIPS 2013</a:t>
            </a:r>
          </a:p>
          <a:p>
            <a:pPr>
              <a:defRPr sz="900"/>
            </a:pPr>
            <a:r>
              <a:t>[5] A. Krizhevsky et al. “Imagenet classification with deep convolutional neural networks.” NIPS 2012</a:t>
            </a:r>
          </a:p>
          <a:p>
            <a:pPr>
              <a:defRPr sz="900"/>
            </a:pPr>
            <a:r>
              <a:t>[6] Y. Zhou et al. “Rosetta: A Realistic High-Level Synthesis Benchmark Suite for Software Programmable FPGAs” FPGA 2018</a:t>
            </a:r>
          </a:p>
        </p:txBody>
      </p:sp>
      <p:sp>
        <p:nvSpPr>
          <p:cNvPr id="3848" name="We evaluated six applications on the Xilinx ZCU102 to understand how each step of the procedure helps resource utilization and performance…"/>
          <p:cNvSpPr txBox="1"/>
          <p:nvPr>
            <p:ph type="body" idx="1"/>
          </p:nvPr>
        </p:nvSpPr>
        <p:spPr>
          <a:xfrm>
            <a:off x="475487" y="1143000"/>
            <a:ext cx="11176001" cy="4572000"/>
          </a:xfrm>
          <a:prstGeom prst="rect">
            <a:avLst/>
          </a:prstGeom>
        </p:spPr>
        <p:txBody>
          <a:bodyPr/>
          <a:lstStyle/>
          <a:p>
            <a:pPr marL="325754" indent="-325754" defTabSz="868680">
              <a:defRPr sz="2945"/>
            </a:pPr>
            <a:r>
              <a:t>We evaluated six applications on the Xilinx ZCU102 to understand how each step of the procedure helps resource utilization and performance</a:t>
            </a:r>
          </a:p>
          <a:p>
            <a:pPr lvl="1" marL="760094" indent="-325754" defTabSz="868680">
              <a:buSzPct val="75000"/>
              <a:defRPr sz="2945"/>
            </a:pPr>
            <a:r>
              <a:t>FFT</a:t>
            </a:r>
            <a:r>
              <a:rPr baseline="31999"/>
              <a:t>[3]</a:t>
            </a:r>
            <a:r>
              <a:t> </a:t>
            </a:r>
          </a:p>
          <a:p>
            <a:pPr lvl="1" marL="760094" indent="-325754" defTabSz="868680">
              <a:buSzPct val="75000"/>
              <a:defRPr sz="2945"/>
            </a:pPr>
            <a:r>
              <a:t>Merge Sort</a:t>
            </a:r>
            <a:r>
              <a:rPr baseline="31999"/>
              <a:t>[3]</a:t>
            </a:r>
            <a:r>
              <a:t> </a:t>
            </a:r>
          </a:p>
          <a:p>
            <a:pPr lvl="1" marL="760094" indent="-325754" defTabSz="868680">
              <a:buSzPct val="75000"/>
              <a:defRPr sz="2945"/>
            </a:pPr>
            <a:r>
              <a:t>Stochastic Variance-Reduced Gradient Descent (SVRG)</a:t>
            </a:r>
            <a:r>
              <a:rPr baseline="31999"/>
              <a:t>[4]</a:t>
            </a:r>
          </a:p>
          <a:p>
            <a:pPr lvl="1" marL="760094" indent="-325754" defTabSz="868680">
              <a:buSzPct val="75000"/>
              <a:defRPr sz="2945"/>
            </a:pPr>
            <a:r>
              <a:t>CNN Layer</a:t>
            </a:r>
            <a:r>
              <a:rPr baseline="31999"/>
              <a:t>[5]</a:t>
            </a:r>
          </a:p>
          <a:p>
            <a:pPr lvl="1" marL="760094" indent="-325754" defTabSz="868680">
              <a:buSzPct val="75000"/>
              <a:defRPr sz="2945"/>
            </a:pPr>
            <a:r>
              <a:t>3D Rendering</a:t>
            </a:r>
            <a:r>
              <a:rPr baseline="31999"/>
              <a:t>[6]</a:t>
            </a:r>
            <a:endParaRPr baseline="31999"/>
          </a:p>
          <a:p>
            <a:pPr lvl="1" marL="760094" indent="-325754" defTabSz="868680">
              <a:buSzPct val="75000"/>
              <a:defRPr sz="2945"/>
            </a:pPr>
            <a:r>
              <a:t>Molecular Dynamics</a:t>
            </a:r>
            <a:r>
              <a:rPr baseline="31999"/>
              <a:t>[3]</a:t>
            </a:r>
          </a:p>
        </p:txBody>
      </p:sp>
    </p:spTree>
  </p:cSld>
  <p:clrMapOvr>
    <a:masterClrMapping/>
  </p:clrMapOvr>
  <p:transition xmlns:p14="http://schemas.microsoft.com/office/powerpoint/2010/main" spd="med" advClick="1"/>
</p:sld>
</file>

<file path=ppt/slides/slide1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50" name="Results"/>
          <p:cNvSpPr txBox="1"/>
          <p:nvPr>
            <p:ph type="title"/>
          </p:nvPr>
        </p:nvSpPr>
        <p:spPr>
          <a:prstGeom prst="rect">
            <a:avLst/>
          </a:prstGeom>
        </p:spPr>
        <p:txBody>
          <a:bodyPr/>
          <a:lstStyle/>
          <a:p>
            <a:pPr/>
            <a:r>
              <a:t>Results</a:t>
            </a:r>
          </a:p>
        </p:txBody>
      </p:sp>
      <p:sp>
        <p:nvSpPr>
          <p:cNvPr id="3851" name="Some optimizations can be done automatically by the compiler…"/>
          <p:cNvSpPr txBox="1"/>
          <p:nvPr>
            <p:ph type="body" idx="1"/>
          </p:nvPr>
        </p:nvSpPr>
        <p:spPr>
          <a:prstGeom prst="rect">
            <a:avLst/>
          </a:prstGeom>
        </p:spPr>
        <p:txBody>
          <a:bodyPr/>
          <a:lstStyle/>
          <a:p>
            <a:pPr/>
            <a:r>
              <a:t>Some optimizations can be done automatically by the compiler</a:t>
            </a:r>
          </a:p>
          <a:p>
            <a:pPr lvl="1" marL="800100" indent="-342900">
              <a:buSzPct val="75000"/>
            </a:pPr>
            <a:r>
              <a:t>ForkJoin injection</a:t>
            </a:r>
          </a:p>
          <a:p>
            <a:pPr lvl="1" marL="800100" indent="-342900">
              <a:buSzPct val="75000"/>
            </a:pPr>
            <a:r>
              <a:t>Parameter space exploration (parallelization and tile-sizes)</a:t>
            </a:r>
          </a:p>
          <a:p>
            <a:pPr lvl="1" marL="800100" indent="-342900">
              <a:buSzPct val="75000"/>
            </a:pPr>
            <a:r>
              <a:t>Simple loop fusion</a:t>
            </a:r>
          </a:p>
          <a:p>
            <a:pPr/>
            <a:r>
              <a:t>However, programmer intuition is required to make the </a:t>
            </a:r>
            <a:r>
              <a:rPr b="1"/>
              <a:t>big, structural changes</a:t>
            </a:r>
            <a:r>
              <a:t> that unlock better performance</a:t>
            </a:r>
          </a:p>
        </p:txBody>
      </p:sp>
      <p:sp>
        <p:nvSpPr>
          <p:cNvPr id="38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53" name="Image" descr="Image"/>
          <p:cNvPicPr>
            <a:picLocks noChangeAspect="1"/>
          </p:cNvPicPr>
          <p:nvPr/>
        </p:nvPicPr>
        <p:blipFill>
          <a:blip r:embed="rId2">
            <a:extLst/>
          </a:blip>
          <a:stretch>
            <a:fillRect/>
          </a:stretch>
        </p:blipFill>
        <p:spPr>
          <a:xfrm>
            <a:off x="8001795" y="4372357"/>
            <a:ext cx="3270209" cy="245265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851">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3851" grpId="2"/>
      <p:bldP build="whole" bldLvl="1" animBg="1" rev="0" advAuto="0" spid="3853" grpId="1"/>
    </p:bldLst>
  </p:timing>
</p:sld>
</file>

<file path=ppt/slides/slide1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55" name="unknown.png" descr="unknown.png"/>
          <p:cNvPicPr>
            <a:picLocks noChangeAspect="1"/>
          </p:cNvPicPr>
          <p:nvPr/>
        </p:nvPicPr>
        <p:blipFill>
          <a:blip r:embed="rId2">
            <a:extLst/>
          </a:blip>
          <a:stretch>
            <a:fillRect/>
          </a:stretch>
        </p:blipFill>
        <p:spPr>
          <a:xfrm>
            <a:off x="3524250" y="4174089"/>
            <a:ext cx="5480565" cy="2093361"/>
          </a:xfrm>
          <a:prstGeom prst="rect">
            <a:avLst/>
          </a:prstGeom>
          <a:ln w="12700">
            <a:miter lim="400000"/>
          </a:ln>
        </p:spPr>
      </p:pic>
      <p:sp>
        <p:nvSpPr>
          <p:cNvPr id="3856" name="Results"/>
          <p:cNvSpPr txBox="1"/>
          <p:nvPr>
            <p:ph type="title"/>
          </p:nvPr>
        </p:nvSpPr>
        <p:spPr>
          <a:prstGeom prst="rect">
            <a:avLst/>
          </a:prstGeom>
        </p:spPr>
        <p:txBody>
          <a:bodyPr/>
          <a:lstStyle/>
          <a:p>
            <a:pPr/>
            <a:r>
              <a:t>Results</a:t>
            </a:r>
          </a:p>
        </p:txBody>
      </p:sp>
      <p:sp>
        <p:nvSpPr>
          <p:cNvPr id="38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58" name="unknown.png" descr="unknown.png"/>
          <p:cNvPicPr>
            <a:picLocks noChangeAspect="1"/>
          </p:cNvPicPr>
          <p:nvPr/>
        </p:nvPicPr>
        <p:blipFill>
          <a:blip r:embed="rId3">
            <a:extLst/>
          </a:blip>
          <a:stretch>
            <a:fillRect/>
          </a:stretch>
        </p:blipFill>
        <p:spPr>
          <a:xfrm>
            <a:off x="111321" y="1559749"/>
            <a:ext cx="5941188" cy="2269301"/>
          </a:xfrm>
          <a:prstGeom prst="rect">
            <a:avLst/>
          </a:prstGeom>
          <a:ln w="12700">
            <a:miter lim="400000"/>
          </a:ln>
        </p:spPr>
      </p:pic>
      <p:pic>
        <p:nvPicPr>
          <p:cNvPr id="3859" name="unknown.png" descr="unknown.png"/>
          <p:cNvPicPr>
            <a:picLocks noChangeAspect="1"/>
          </p:cNvPicPr>
          <p:nvPr/>
        </p:nvPicPr>
        <p:blipFill>
          <a:blip r:embed="rId4">
            <a:extLst/>
          </a:blip>
          <a:stretch>
            <a:fillRect/>
          </a:stretch>
        </p:blipFill>
        <p:spPr>
          <a:xfrm>
            <a:off x="6139491" y="1559749"/>
            <a:ext cx="5941188" cy="2269302"/>
          </a:xfrm>
          <a:prstGeom prst="rect">
            <a:avLst/>
          </a:prstGeom>
          <a:ln w="12700">
            <a:miter lim="400000"/>
          </a:ln>
        </p:spPr>
      </p:pic>
      <p:grpSp>
        <p:nvGrpSpPr>
          <p:cNvPr id="3862" name="Group"/>
          <p:cNvGrpSpPr/>
          <p:nvPr/>
        </p:nvGrpSpPr>
        <p:grpSpPr>
          <a:xfrm>
            <a:off x="1653892" y="1490980"/>
            <a:ext cx="3896008" cy="333088"/>
            <a:chOff x="0" y="0"/>
            <a:chExt cx="3896007" cy="333087"/>
          </a:xfrm>
        </p:grpSpPr>
        <p:sp>
          <p:nvSpPr>
            <p:cNvPr id="3860" name="Line"/>
            <p:cNvSpPr/>
            <p:nvPr/>
          </p:nvSpPr>
          <p:spPr>
            <a:xfrm>
              <a:off x="0" y="290863"/>
              <a:ext cx="3896008" cy="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861" name="More Optimization Steps"/>
            <p:cNvSpPr txBox="1"/>
            <p:nvPr/>
          </p:nvSpPr>
          <p:spPr>
            <a:xfrm>
              <a:off x="741325" y="0"/>
              <a:ext cx="2413358"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chemeClr val="accent1">
                      <a:lumOff val="-8000"/>
                    </a:schemeClr>
                  </a:solidFill>
                  <a:latin typeface="+mn-lt"/>
                  <a:ea typeface="+mn-ea"/>
                  <a:cs typeface="+mn-cs"/>
                  <a:sym typeface="Calibri"/>
                </a:defRPr>
              </a:lvl1pPr>
            </a:lstStyle>
            <a:p>
              <a:pPr/>
              <a:r>
                <a:t>More Optimization Steps</a:t>
              </a:r>
            </a:p>
          </p:txBody>
        </p:sp>
      </p:grpSp>
      <p:grpSp>
        <p:nvGrpSpPr>
          <p:cNvPr id="3868" name="Group"/>
          <p:cNvGrpSpPr/>
          <p:nvPr/>
        </p:nvGrpSpPr>
        <p:grpSpPr>
          <a:xfrm>
            <a:off x="193334" y="4504561"/>
            <a:ext cx="8172461" cy="2276698"/>
            <a:chOff x="0" y="0"/>
            <a:chExt cx="8172459" cy="2276697"/>
          </a:xfrm>
        </p:grpSpPr>
        <p:sp>
          <p:nvSpPr>
            <p:cNvPr id="3863" name="By following all steps, latency can improve significantly without harming resource utilization."/>
            <p:cNvSpPr/>
            <p:nvPr/>
          </p:nvSpPr>
          <p:spPr>
            <a:xfrm>
              <a:off x="0" y="0"/>
              <a:ext cx="2685952" cy="1777350"/>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By following all steps, latency can improve significantly without harming resource utilization.</a:t>
              </a:r>
            </a:p>
          </p:txBody>
        </p:sp>
        <p:sp>
          <p:nvSpPr>
            <p:cNvPr id="3873" name="Connection Line"/>
            <p:cNvSpPr/>
            <p:nvPr/>
          </p:nvSpPr>
          <p:spPr>
            <a:xfrm>
              <a:off x="2685927" y="1439683"/>
              <a:ext cx="1613721" cy="384032"/>
            </a:xfrm>
            <a:custGeom>
              <a:avLst/>
              <a:gdLst/>
              <a:ahLst/>
              <a:cxnLst>
                <a:cxn ang="0">
                  <a:pos x="wd2" y="hd2"/>
                </a:cxn>
                <a:cxn ang="5400000">
                  <a:pos x="wd2" y="hd2"/>
                </a:cxn>
                <a:cxn ang="10800000">
                  <a:pos x="wd2" y="hd2"/>
                </a:cxn>
                <a:cxn ang="16200000">
                  <a:pos x="wd2" y="hd2"/>
                </a:cxn>
              </a:cxnLst>
              <a:rect l="0" t="0" r="r" b="b"/>
              <a:pathLst>
                <a:path w="21600" h="16504" fill="norm" stroke="1" extrusionOk="0">
                  <a:moveTo>
                    <a:pt x="0" y="0"/>
                  </a:moveTo>
                  <a:cubicBezTo>
                    <a:pt x="13005" y="19018"/>
                    <a:pt x="20205" y="21600"/>
                    <a:pt x="21600" y="7745"/>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3874" name="Connection Line"/>
            <p:cNvSpPr/>
            <p:nvPr/>
          </p:nvSpPr>
          <p:spPr>
            <a:xfrm>
              <a:off x="2698627" y="1426983"/>
              <a:ext cx="2273377" cy="490747"/>
            </a:xfrm>
            <a:custGeom>
              <a:avLst/>
              <a:gdLst/>
              <a:ahLst/>
              <a:cxnLst>
                <a:cxn ang="0">
                  <a:pos x="wd2" y="hd2"/>
                </a:cxn>
                <a:cxn ang="5400000">
                  <a:pos x="wd2" y="hd2"/>
                </a:cxn>
                <a:cxn ang="10800000">
                  <a:pos x="wd2" y="hd2"/>
                </a:cxn>
                <a:cxn ang="16200000">
                  <a:pos x="wd2" y="hd2"/>
                </a:cxn>
              </a:cxnLst>
              <a:rect l="0" t="0" r="r" b="b"/>
              <a:pathLst>
                <a:path w="21600" h="16428" fill="norm" stroke="1" extrusionOk="0">
                  <a:moveTo>
                    <a:pt x="0" y="0"/>
                  </a:moveTo>
                  <a:cubicBezTo>
                    <a:pt x="10021" y="19323"/>
                    <a:pt x="17221" y="21600"/>
                    <a:pt x="21600" y="6832"/>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3875" name="Connection Line"/>
            <p:cNvSpPr/>
            <p:nvPr/>
          </p:nvSpPr>
          <p:spPr>
            <a:xfrm>
              <a:off x="2692257" y="1719083"/>
              <a:ext cx="5480203" cy="557615"/>
            </a:xfrm>
            <a:custGeom>
              <a:avLst/>
              <a:gdLst/>
              <a:ahLst/>
              <a:cxnLst>
                <a:cxn ang="0">
                  <a:pos x="wd2" y="hd2"/>
                </a:cxn>
                <a:cxn ang="5400000">
                  <a:pos x="wd2" y="hd2"/>
                </a:cxn>
                <a:cxn ang="10800000">
                  <a:pos x="wd2" y="hd2"/>
                </a:cxn>
                <a:cxn ang="16200000">
                  <a:pos x="wd2" y="hd2"/>
                </a:cxn>
              </a:cxnLst>
              <a:rect l="0" t="0" r="r" b="b"/>
              <a:pathLst>
                <a:path w="21354" h="16203" fill="norm" stroke="1" extrusionOk="0">
                  <a:moveTo>
                    <a:pt x="0" y="0"/>
                  </a:moveTo>
                  <a:cubicBezTo>
                    <a:pt x="14484" y="21319"/>
                    <a:pt x="21600" y="21600"/>
                    <a:pt x="21348" y="843"/>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3876" name="Connection Line"/>
            <p:cNvSpPr/>
            <p:nvPr/>
          </p:nvSpPr>
          <p:spPr>
            <a:xfrm>
              <a:off x="2704957" y="1639787"/>
              <a:ext cx="4750705" cy="614576"/>
            </a:xfrm>
            <a:custGeom>
              <a:avLst/>
              <a:gdLst/>
              <a:ahLst/>
              <a:cxnLst>
                <a:cxn ang="0">
                  <a:pos x="wd2" y="hd2"/>
                </a:cxn>
                <a:cxn ang="5400000">
                  <a:pos x="wd2" y="hd2"/>
                </a:cxn>
                <a:cxn ang="10800000">
                  <a:pos x="wd2" y="hd2"/>
                </a:cxn>
                <a:cxn ang="16200000">
                  <a:pos x="wd2" y="hd2"/>
                </a:cxn>
              </a:cxnLst>
              <a:rect l="0" t="0" r="r" b="b"/>
              <a:pathLst>
                <a:path w="20829" h="16213" fill="norm" stroke="1" extrusionOk="0">
                  <a:moveTo>
                    <a:pt x="0" y="1757"/>
                  </a:moveTo>
                  <a:cubicBezTo>
                    <a:pt x="14680" y="21600"/>
                    <a:pt x="21600" y="21014"/>
                    <a:pt x="20761" y="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3871" name="Group"/>
          <p:cNvGrpSpPr/>
          <p:nvPr/>
        </p:nvGrpSpPr>
        <p:grpSpPr>
          <a:xfrm>
            <a:off x="6872485" y="4690997"/>
            <a:ext cx="2327339" cy="1016661"/>
            <a:chOff x="0" y="0"/>
            <a:chExt cx="2327337" cy="1016659"/>
          </a:xfrm>
        </p:grpSpPr>
        <p:sp>
          <p:nvSpPr>
            <p:cNvPr id="3869" name="Line"/>
            <p:cNvSpPr/>
            <p:nvPr/>
          </p:nvSpPr>
          <p:spPr>
            <a:xfrm>
              <a:off x="0" y="45307"/>
              <a:ext cx="2327338" cy="971353"/>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870" name="Lower is better Optimization"/>
            <p:cNvSpPr txBox="1"/>
            <p:nvPr/>
          </p:nvSpPr>
          <p:spPr>
            <a:xfrm rot="1359241">
              <a:off x="578447" y="284637"/>
              <a:ext cx="1544721"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a:solidFill>
                    <a:schemeClr val="accent1">
                      <a:lumOff val="-8000"/>
                    </a:schemeClr>
                  </a:solidFill>
                  <a:latin typeface="+mn-lt"/>
                  <a:ea typeface="+mn-ea"/>
                  <a:cs typeface="+mn-cs"/>
                  <a:sym typeface="Calibri"/>
                </a:defRPr>
              </a:lvl1pPr>
            </a:lstStyle>
            <a:p>
              <a:pPr/>
              <a:r>
                <a:t>Lower is better Optimization</a:t>
              </a:r>
            </a:p>
          </p:txBody>
        </p:sp>
      </p:grpSp>
      <p:sp>
        <p:nvSpPr>
          <p:cNvPr id="3872" name="* Not all levels of optimization apply to all apps, and not all prior work reported utilization numbers"/>
          <p:cNvSpPr txBox="1"/>
          <p:nvPr/>
        </p:nvSpPr>
        <p:spPr>
          <a:xfrm>
            <a:off x="9649957" y="5161012"/>
            <a:ext cx="2327339" cy="96379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500">
                <a:latin typeface="+mn-lt"/>
                <a:ea typeface="+mn-ea"/>
                <a:cs typeface="+mn-cs"/>
                <a:sym typeface="Calibri"/>
              </a:defRPr>
            </a:lvl1pPr>
          </a:lstStyle>
          <a:p>
            <a:pPr/>
            <a:r>
              <a:t>* Not all levels of optimization apply to all apps, and not all prior work reported utilization numbers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8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8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62" grpId="1"/>
      <p:bldP build="whole" bldLvl="1" animBg="1" rev="0" advAuto="0" spid="3871" grpId="2"/>
      <p:bldP build="whole" bldLvl="1" animBg="1" rev="0" advAuto="0" spid="3868" grpId="3"/>
    </p:bldLst>
  </p:timing>
</p:sld>
</file>

<file path=ppt/slides/slide1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8" name="Problem: Expressing hardware at a high level results in sub-optimal designs…"/>
          <p:cNvSpPr txBox="1"/>
          <p:nvPr>
            <p:ph type="body" idx="1"/>
          </p:nvPr>
        </p:nvSpPr>
        <p:spPr>
          <a:xfrm>
            <a:off x="475487" y="1143000"/>
            <a:ext cx="11176001" cy="4572000"/>
          </a:xfrm>
          <a:prstGeom prst="rect">
            <a:avLst/>
          </a:prstGeom>
        </p:spPr>
        <p:txBody>
          <a:bodyPr/>
          <a:lstStyle/>
          <a:p>
            <a:pPr/>
            <a:r>
              <a:rPr b="1"/>
              <a:t>Problem</a:t>
            </a:r>
            <a:r>
              <a:t>: Expressing hardware at a high level results in sub-optimal designs</a:t>
            </a:r>
          </a:p>
          <a:p>
            <a:pPr/>
            <a:r>
              <a:rPr b="1"/>
              <a:t>Solution</a:t>
            </a:r>
            <a:r>
              <a:t>: Design a language and compiler that provides</a:t>
            </a:r>
          </a:p>
          <a:p>
            <a:pPr lvl="1" marL="800100" indent="-342900">
              <a:buSzPct val="75000"/>
            </a:pPr>
            <a:r>
              <a:t>the </a:t>
            </a:r>
            <a:r>
              <a:rPr b="1"/>
              <a:t>right software abstractions</a:t>
            </a:r>
            <a:endParaRPr b="1"/>
          </a:p>
          <a:p>
            <a:pPr lvl="1" marL="800100" indent="-342900">
              <a:buSzPct val="75000"/>
            </a:pPr>
            <a:r>
              <a:t>A </a:t>
            </a:r>
            <a:r>
              <a:rPr b="1"/>
              <a:t>performance</a:t>
            </a:r>
            <a:r>
              <a:t> </a:t>
            </a:r>
            <a:r>
              <a:rPr b="1"/>
              <a:t>debugging environment </a:t>
            </a:r>
            <a:r>
              <a:t>that lends itself to a </a:t>
            </a:r>
            <a:r>
              <a:rPr b="1"/>
              <a:t>set of optimization principles</a:t>
            </a:r>
          </a:p>
          <a:p>
            <a:pPr lvl="1" marL="800100" indent="-342900">
              <a:buSzPct val="75000"/>
            </a:pPr>
            <a:r>
              <a:t>Hardware-oriented </a:t>
            </a:r>
            <a:r>
              <a:rPr b="1"/>
              <a:t>optimizations for memory partitioning</a:t>
            </a:r>
            <a:endParaRPr b="1"/>
          </a:p>
          <a:p>
            <a:pPr/>
            <a:r>
              <a:rPr b="1"/>
              <a:t>Validation</a:t>
            </a:r>
            <a:r>
              <a:t>: Demonstrate effectiveness on a real-world problem</a:t>
            </a:r>
          </a:p>
        </p:txBody>
      </p:sp>
      <p:sp>
        <p:nvSpPr>
          <p:cNvPr id="3879" name="Key Contributions in This Talk"/>
          <p:cNvSpPr txBox="1"/>
          <p:nvPr>
            <p:ph type="title"/>
          </p:nvPr>
        </p:nvSpPr>
        <p:spPr>
          <a:prstGeom prst="rect">
            <a:avLst/>
          </a:prstGeom>
        </p:spPr>
        <p:txBody>
          <a:bodyPr/>
          <a:lstStyle/>
          <a:p>
            <a:pPr/>
            <a:r>
              <a:t>Key Contributions in This Talk</a:t>
            </a:r>
          </a:p>
        </p:txBody>
      </p:sp>
      <p:sp>
        <p:nvSpPr>
          <p:cNvPr id="3880"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81" name="Rectangle"/>
          <p:cNvSpPr/>
          <p:nvPr/>
        </p:nvSpPr>
        <p:spPr>
          <a:xfrm>
            <a:off x="406400" y="1168399"/>
            <a:ext cx="11314177" cy="3094086"/>
          </a:xfrm>
          <a:prstGeom prst="rect">
            <a:avLst/>
          </a:prstGeom>
          <a:solidFill>
            <a:srgbClr val="FFFFFF">
              <a:alpha val="89851"/>
            </a:srgbClr>
          </a:solidFill>
          <a:ln w="12700">
            <a:miter lim="400000"/>
          </a:ln>
        </p:spPr>
        <p:txBody>
          <a:bodyPr lIns="45719" rIns="45719"/>
          <a:lstStyle/>
          <a:p>
            <a:pPr/>
          </a:p>
        </p:txBody>
      </p:sp>
      <p:sp>
        <p:nvSpPr>
          <p:cNvPr id="3882" name="Rectangle"/>
          <p:cNvSpPr/>
          <p:nvPr/>
        </p:nvSpPr>
        <p:spPr>
          <a:xfrm>
            <a:off x="281648" y="4975489"/>
            <a:ext cx="12035829" cy="823748"/>
          </a:xfrm>
          <a:prstGeom prst="rect">
            <a:avLst/>
          </a:prstGeom>
          <a:solidFill>
            <a:srgbClr val="FFFFFF">
              <a:alpha val="89851"/>
            </a:srgbClr>
          </a:solidFill>
          <a:ln w="12700">
            <a:miter lim="400000"/>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8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8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81" grpId="1"/>
      <p:bldP build="whole" bldLvl="1" animBg="1" rev="0" advAuto="0" spid="3882" grpId="2"/>
    </p:bldLst>
  </p:timing>
</p:sld>
</file>

<file path=ppt/slides/slide1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4" name="Memory Banking"/>
          <p:cNvSpPr txBox="1"/>
          <p:nvPr>
            <p:ph type="title"/>
          </p:nvPr>
        </p:nvSpPr>
        <p:spPr>
          <a:prstGeom prst="rect">
            <a:avLst/>
          </a:prstGeom>
        </p:spPr>
        <p:txBody>
          <a:bodyPr/>
          <a:lstStyle/>
          <a:p>
            <a:pPr/>
            <a:r>
              <a:t>Memory Banking</a:t>
            </a:r>
          </a:p>
        </p:txBody>
      </p:sp>
      <p:sp>
        <p:nvSpPr>
          <p:cNvPr id="3885" name="A blackhole for FPGA resources"/>
          <p:cNvSpPr txBox="1"/>
          <p:nvPr>
            <p:ph type="body" sz="quarter" idx="1"/>
          </p:nvPr>
        </p:nvSpPr>
        <p:spPr>
          <a:prstGeom prst="rect">
            <a:avLst/>
          </a:prstGeom>
        </p:spPr>
        <p:txBody>
          <a:bodyPr/>
          <a:lstStyle/>
          <a:p>
            <a:pPr/>
            <a:r>
              <a:t>A blackhole for FPGA resources</a:t>
            </a:r>
          </a:p>
        </p:txBody>
      </p:sp>
      <p:sp>
        <p:nvSpPr>
          <p:cNvPr id="38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8" name="Memory Banking - Related Work"/>
          <p:cNvSpPr txBox="1"/>
          <p:nvPr>
            <p:ph type="title"/>
          </p:nvPr>
        </p:nvSpPr>
        <p:spPr>
          <a:prstGeom prst="rect">
            <a:avLst/>
          </a:prstGeom>
        </p:spPr>
        <p:txBody>
          <a:bodyPr/>
          <a:lstStyle/>
          <a:p>
            <a:pPr/>
            <a:r>
              <a:t>Memory Banking - Related Work</a:t>
            </a:r>
          </a:p>
        </p:txBody>
      </p:sp>
      <p:sp>
        <p:nvSpPr>
          <p:cNvPr id="3889" name="The compiler must implicitly chain BRAMs together to serve parallel accesses to memory…"/>
          <p:cNvSpPr txBox="1"/>
          <p:nvPr>
            <p:ph type="body" sz="quarter" idx="1"/>
          </p:nvPr>
        </p:nvSpPr>
        <p:spPr>
          <a:xfrm>
            <a:off x="475487" y="1143000"/>
            <a:ext cx="11411894" cy="1349683"/>
          </a:xfrm>
          <a:prstGeom prst="rect">
            <a:avLst/>
          </a:prstGeom>
        </p:spPr>
        <p:txBody>
          <a:bodyPr/>
          <a:lstStyle/>
          <a:p>
            <a:pPr marL="342899" indent="-342899">
              <a:defRPr sz="2400"/>
            </a:pPr>
            <a:r>
              <a:t>The compiler must </a:t>
            </a:r>
            <a:r>
              <a:rPr i="1"/>
              <a:t>implicitly </a:t>
            </a:r>
            <a:r>
              <a:t>chain BRAMs together to serve parallel accesses to memory</a:t>
            </a:r>
          </a:p>
          <a:p>
            <a:pPr marL="342899" indent="-342899">
              <a:defRPr sz="2400"/>
            </a:pPr>
            <a:r>
              <a:t>There are two formalisms for memory partitioning:</a:t>
            </a:r>
          </a:p>
        </p:txBody>
      </p:sp>
      <p:sp>
        <p:nvSpPr>
          <p:cNvPr id="38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91" name="[7] Y. Wang et al. “Theory and algorithm for generalized memory partitioning in high-level synthesis.” FPGA 2014…"/>
          <p:cNvSpPr txBox="1"/>
          <p:nvPr/>
        </p:nvSpPr>
        <p:spPr>
          <a:xfrm>
            <a:off x="3535938" y="6425855"/>
            <a:ext cx="10003559" cy="3908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100">
                <a:latin typeface="+mn-lt"/>
                <a:ea typeface="+mn-ea"/>
                <a:cs typeface="+mn-cs"/>
                <a:sym typeface="Calibri"/>
              </a:defRPr>
            </a:pPr>
            <a:r>
              <a:t>[7] Y. Wang et al. “Theory and algorithm for generalized memory partitioning in high-level synthesis.” FPGA 2014  </a:t>
            </a:r>
          </a:p>
          <a:p>
            <a:pPr>
              <a:defRPr sz="1100">
                <a:latin typeface="+mn-lt"/>
                <a:ea typeface="+mn-ea"/>
                <a:cs typeface="+mn-cs"/>
                <a:sym typeface="Calibri"/>
              </a:defRPr>
            </a:pPr>
            <a:r>
              <a:t>[8] A. Cilardo et al. “Improving Multibank Memory Access Parallelism with Lattice-Based Partitioning.” TACO 2015</a:t>
            </a:r>
          </a:p>
        </p:txBody>
      </p:sp>
      <p:grpSp>
        <p:nvGrpSpPr>
          <p:cNvPr id="3917" name="Group"/>
          <p:cNvGrpSpPr/>
          <p:nvPr/>
        </p:nvGrpSpPr>
        <p:grpSpPr>
          <a:xfrm>
            <a:off x="1482540" y="3880336"/>
            <a:ext cx="2160597" cy="2168170"/>
            <a:chOff x="0" y="0"/>
            <a:chExt cx="2160595" cy="2168168"/>
          </a:xfrm>
        </p:grpSpPr>
        <p:sp>
          <p:nvSpPr>
            <p:cNvPr id="3892" name="x"/>
            <p:cNvSpPr/>
            <p:nvPr/>
          </p:nvSpPr>
          <p:spPr>
            <a:xfrm>
              <a:off x="2524" y="0"/>
              <a:ext cx="431413" cy="431413"/>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x</a:t>
              </a:r>
            </a:p>
          </p:txBody>
        </p:sp>
        <p:sp>
          <p:nvSpPr>
            <p:cNvPr id="3893" name="x"/>
            <p:cNvSpPr/>
            <p:nvPr/>
          </p:nvSpPr>
          <p:spPr>
            <a:xfrm>
              <a:off x="431664" y="0"/>
              <a:ext cx="431413" cy="431413"/>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x</a:t>
              </a:r>
            </a:p>
          </p:txBody>
        </p:sp>
        <p:sp>
          <p:nvSpPr>
            <p:cNvPr id="3894" name="x"/>
            <p:cNvSpPr/>
            <p:nvPr/>
          </p:nvSpPr>
          <p:spPr>
            <a:xfrm>
              <a:off x="865854" y="0"/>
              <a:ext cx="431413" cy="431413"/>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x</a:t>
              </a:r>
            </a:p>
          </p:txBody>
        </p:sp>
        <p:sp>
          <p:nvSpPr>
            <p:cNvPr id="3895" name="x"/>
            <p:cNvSpPr/>
            <p:nvPr/>
          </p:nvSpPr>
          <p:spPr>
            <a:xfrm>
              <a:off x="1294994" y="0"/>
              <a:ext cx="431413" cy="431413"/>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x</a:t>
              </a:r>
            </a:p>
          </p:txBody>
        </p:sp>
        <p:sp>
          <p:nvSpPr>
            <p:cNvPr id="3896" name="Square"/>
            <p:cNvSpPr/>
            <p:nvPr/>
          </p:nvSpPr>
          <p:spPr>
            <a:xfrm>
              <a:off x="1729183"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897" name="Square"/>
            <p:cNvSpPr/>
            <p:nvPr/>
          </p:nvSpPr>
          <p:spPr>
            <a:xfrm>
              <a:off x="252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898" name="Square"/>
            <p:cNvSpPr/>
            <p:nvPr/>
          </p:nvSpPr>
          <p:spPr>
            <a:xfrm>
              <a:off x="43166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899" name="Square"/>
            <p:cNvSpPr/>
            <p:nvPr/>
          </p:nvSpPr>
          <p:spPr>
            <a:xfrm>
              <a:off x="86585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0" name="Square"/>
            <p:cNvSpPr/>
            <p:nvPr/>
          </p:nvSpPr>
          <p:spPr>
            <a:xfrm>
              <a:off x="129499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1" name="Square"/>
            <p:cNvSpPr/>
            <p:nvPr/>
          </p:nvSpPr>
          <p:spPr>
            <a:xfrm>
              <a:off x="1729183"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2" name="Square"/>
            <p:cNvSpPr/>
            <p:nvPr/>
          </p:nvSpPr>
          <p:spPr>
            <a:xfrm>
              <a:off x="252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3" name="Square"/>
            <p:cNvSpPr/>
            <p:nvPr/>
          </p:nvSpPr>
          <p:spPr>
            <a:xfrm>
              <a:off x="43166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4" name="Square"/>
            <p:cNvSpPr/>
            <p:nvPr/>
          </p:nvSpPr>
          <p:spPr>
            <a:xfrm>
              <a:off x="86585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5" name="Square"/>
            <p:cNvSpPr/>
            <p:nvPr/>
          </p:nvSpPr>
          <p:spPr>
            <a:xfrm>
              <a:off x="129499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6" name="Square"/>
            <p:cNvSpPr/>
            <p:nvPr/>
          </p:nvSpPr>
          <p:spPr>
            <a:xfrm>
              <a:off x="1729183"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7" name="Square"/>
            <p:cNvSpPr/>
            <p:nvPr/>
          </p:nvSpPr>
          <p:spPr>
            <a:xfrm>
              <a:off x="252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8" name="Square"/>
            <p:cNvSpPr/>
            <p:nvPr/>
          </p:nvSpPr>
          <p:spPr>
            <a:xfrm>
              <a:off x="43166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09" name="Square"/>
            <p:cNvSpPr/>
            <p:nvPr/>
          </p:nvSpPr>
          <p:spPr>
            <a:xfrm>
              <a:off x="86585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10" name="Square"/>
            <p:cNvSpPr/>
            <p:nvPr/>
          </p:nvSpPr>
          <p:spPr>
            <a:xfrm>
              <a:off x="129499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11" name="Square"/>
            <p:cNvSpPr/>
            <p:nvPr/>
          </p:nvSpPr>
          <p:spPr>
            <a:xfrm>
              <a:off x="1729183"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12" name="Square"/>
            <p:cNvSpPr/>
            <p:nvPr/>
          </p:nvSpPr>
          <p:spPr>
            <a:xfrm>
              <a:off x="0" y="1736756"/>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13" name="Square"/>
            <p:cNvSpPr/>
            <p:nvPr/>
          </p:nvSpPr>
          <p:spPr>
            <a:xfrm>
              <a:off x="429140" y="1736756"/>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14" name="Square"/>
            <p:cNvSpPr/>
            <p:nvPr/>
          </p:nvSpPr>
          <p:spPr>
            <a:xfrm>
              <a:off x="863329" y="1736756"/>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15" name="Square"/>
            <p:cNvSpPr/>
            <p:nvPr/>
          </p:nvSpPr>
          <p:spPr>
            <a:xfrm>
              <a:off x="1292469" y="1736756"/>
              <a:ext cx="431414"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16" name="Square"/>
            <p:cNvSpPr/>
            <p:nvPr/>
          </p:nvSpPr>
          <p:spPr>
            <a:xfrm>
              <a:off x="1726658" y="1736756"/>
              <a:ext cx="431414"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grpSp>
      <p:grpSp>
        <p:nvGrpSpPr>
          <p:cNvPr id="3936" name="Group"/>
          <p:cNvGrpSpPr/>
          <p:nvPr/>
        </p:nvGrpSpPr>
        <p:grpSpPr>
          <a:xfrm>
            <a:off x="208273" y="3441495"/>
            <a:ext cx="4556487" cy="3178787"/>
            <a:chOff x="0" y="0"/>
            <a:chExt cx="4556486" cy="3178786"/>
          </a:xfrm>
        </p:grpSpPr>
        <p:sp>
          <p:nvSpPr>
            <p:cNvPr id="3918" name="Line"/>
            <p:cNvSpPr/>
            <p:nvPr/>
          </p:nvSpPr>
          <p:spPr>
            <a:xfrm flipV="1">
              <a:off x="879864" y="10096"/>
              <a:ext cx="1326094" cy="1326095"/>
            </a:xfrm>
            <a:prstGeom prst="line">
              <a:avLst/>
            </a:prstGeom>
            <a:noFill/>
            <a:ln w="25400" cap="flat">
              <a:solidFill>
                <a:srgbClr val="0433FF"/>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19" name="Line"/>
            <p:cNvSpPr/>
            <p:nvPr/>
          </p:nvSpPr>
          <p:spPr>
            <a:xfrm flipV="1">
              <a:off x="859030" y="-1"/>
              <a:ext cx="1760921" cy="1760922"/>
            </a:xfrm>
            <a:prstGeom prst="line">
              <a:avLst/>
            </a:prstGeom>
            <a:noFill/>
            <a:ln w="25400" cap="flat">
              <a:solidFill>
                <a:srgbClr val="FF2F92"/>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20" name="Line"/>
            <p:cNvSpPr/>
            <p:nvPr/>
          </p:nvSpPr>
          <p:spPr>
            <a:xfrm flipV="1">
              <a:off x="990201" y="11233"/>
              <a:ext cx="2022414" cy="2032865"/>
            </a:xfrm>
            <a:prstGeom prst="line">
              <a:avLst/>
            </a:prstGeom>
            <a:noFill/>
            <a:ln w="25400" cap="flat">
              <a:solidFill>
                <a:srgbClr val="FF9300"/>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21" name="Line"/>
            <p:cNvSpPr/>
            <p:nvPr/>
          </p:nvSpPr>
          <p:spPr>
            <a:xfrm flipV="1">
              <a:off x="1083573" y="4399"/>
              <a:ext cx="2339772" cy="2339773"/>
            </a:xfrm>
            <a:prstGeom prst="line">
              <a:avLst/>
            </a:prstGeom>
            <a:noFill/>
            <a:ln w="25400" cap="flat">
              <a:solidFill>
                <a:srgbClr val="000000"/>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22" name="Line"/>
            <p:cNvSpPr/>
            <p:nvPr/>
          </p:nvSpPr>
          <p:spPr>
            <a:xfrm flipV="1">
              <a:off x="1013834" y="51550"/>
              <a:ext cx="2826841" cy="2826841"/>
            </a:xfrm>
            <a:prstGeom prst="line">
              <a:avLst/>
            </a:prstGeom>
            <a:noFill/>
            <a:ln w="25400" cap="flat">
              <a:solidFill>
                <a:srgbClr val="0433FF"/>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23" name="Line"/>
            <p:cNvSpPr/>
            <p:nvPr/>
          </p:nvSpPr>
          <p:spPr>
            <a:xfrm flipV="1">
              <a:off x="1387557" y="658067"/>
              <a:ext cx="2270693" cy="2270692"/>
            </a:xfrm>
            <a:prstGeom prst="line">
              <a:avLst/>
            </a:prstGeom>
            <a:noFill/>
            <a:ln w="25400" cap="flat">
              <a:solidFill>
                <a:srgbClr val="FF2F92"/>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24" name="Line"/>
            <p:cNvSpPr/>
            <p:nvPr/>
          </p:nvSpPr>
          <p:spPr>
            <a:xfrm flipV="1">
              <a:off x="1866315" y="1057133"/>
              <a:ext cx="1837154" cy="1837155"/>
            </a:xfrm>
            <a:prstGeom prst="line">
              <a:avLst/>
            </a:prstGeom>
            <a:noFill/>
            <a:ln w="25400" cap="flat">
              <a:solidFill>
                <a:srgbClr val="FF9300"/>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25" name="Line"/>
            <p:cNvSpPr/>
            <p:nvPr/>
          </p:nvSpPr>
          <p:spPr>
            <a:xfrm flipV="1">
              <a:off x="2159038" y="1446672"/>
              <a:ext cx="1599180" cy="1599179"/>
            </a:xfrm>
            <a:prstGeom prst="line">
              <a:avLst/>
            </a:prstGeom>
            <a:noFill/>
            <a:ln w="25400" cap="flat">
              <a:solidFill>
                <a:srgbClr val="000000"/>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26" name="Line"/>
            <p:cNvSpPr/>
            <p:nvPr/>
          </p:nvSpPr>
          <p:spPr>
            <a:xfrm flipV="1">
              <a:off x="2588063" y="1778881"/>
              <a:ext cx="1262037" cy="1262037"/>
            </a:xfrm>
            <a:prstGeom prst="line">
              <a:avLst/>
            </a:prstGeom>
            <a:noFill/>
            <a:ln w="25400" cap="flat">
              <a:solidFill>
                <a:srgbClr val="0433FF"/>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27" name="Bank 0"/>
            <p:cNvSpPr txBox="1"/>
            <p:nvPr/>
          </p:nvSpPr>
          <p:spPr>
            <a:xfrm>
              <a:off x="0" y="1194004"/>
              <a:ext cx="729553"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433FF"/>
                  </a:solidFill>
                  <a:latin typeface="+mn-lt"/>
                  <a:ea typeface="+mn-ea"/>
                  <a:cs typeface="+mn-cs"/>
                  <a:sym typeface="Calibri"/>
                </a:defRPr>
              </a:lvl1pPr>
            </a:lstStyle>
            <a:p>
              <a:pPr/>
              <a:r>
                <a:t>Bank 0</a:t>
              </a:r>
            </a:p>
          </p:txBody>
        </p:sp>
        <p:sp>
          <p:nvSpPr>
            <p:cNvPr id="3928" name="Bank 1"/>
            <p:cNvSpPr txBox="1"/>
            <p:nvPr/>
          </p:nvSpPr>
          <p:spPr>
            <a:xfrm>
              <a:off x="0" y="1616740"/>
              <a:ext cx="729553"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40FF"/>
                  </a:solidFill>
                  <a:latin typeface="+mn-lt"/>
                  <a:ea typeface="+mn-ea"/>
                  <a:cs typeface="+mn-cs"/>
                  <a:sym typeface="Calibri"/>
                </a:defRPr>
              </a:lvl1pPr>
            </a:lstStyle>
            <a:p>
              <a:pPr/>
              <a:r>
                <a:t>Bank 1</a:t>
              </a:r>
            </a:p>
          </p:txBody>
        </p:sp>
        <p:sp>
          <p:nvSpPr>
            <p:cNvPr id="3929" name="Bank 2"/>
            <p:cNvSpPr txBox="1"/>
            <p:nvPr/>
          </p:nvSpPr>
          <p:spPr>
            <a:xfrm>
              <a:off x="0" y="2019851"/>
              <a:ext cx="729553"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9300"/>
                  </a:solidFill>
                  <a:latin typeface="+mn-lt"/>
                  <a:ea typeface="+mn-ea"/>
                  <a:cs typeface="+mn-cs"/>
                  <a:sym typeface="Calibri"/>
                </a:defRPr>
              </a:lvl1pPr>
            </a:lstStyle>
            <a:p>
              <a:pPr/>
              <a:r>
                <a:t>Bank 2</a:t>
              </a:r>
            </a:p>
          </p:txBody>
        </p:sp>
        <p:sp>
          <p:nvSpPr>
            <p:cNvPr id="3930" name="Bank 3"/>
            <p:cNvSpPr txBox="1"/>
            <p:nvPr/>
          </p:nvSpPr>
          <p:spPr>
            <a:xfrm>
              <a:off x="270933" y="2353937"/>
              <a:ext cx="729554"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Bank 3</a:t>
              </a:r>
            </a:p>
          </p:txBody>
        </p:sp>
        <p:sp>
          <p:nvSpPr>
            <p:cNvPr id="3931" name="Bank 0"/>
            <p:cNvSpPr txBox="1"/>
            <p:nvPr/>
          </p:nvSpPr>
          <p:spPr>
            <a:xfrm>
              <a:off x="270933" y="2845698"/>
              <a:ext cx="729554"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433FF"/>
                  </a:solidFill>
                  <a:latin typeface="+mn-lt"/>
                  <a:ea typeface="+mn-ea"/>
                  <a:cs typeface="+mn-cs"/>
                  <a:sym typeface="Calibri"/>
                </a:defRPr>
              </a:lvl1pPr>
            </a:lstStyle>
            <a:p>
              <a:pPr/>
              <a:r>
                <a:t>Bank 0</a:t>
              </a:r>
            </a:p>
          </p:txBody>
        </p:sp>
        <p:sp>
          <p:nvSpPr>
            <p:cNvPr id="3932" name="Bank 1"/>
            <p:cNvSpPr txBox="1"/>
            <p:nvPr/>
          </p:nvSpPr>
          <p:spPr>
            <a:xfrm>
              <a:off x="3826933" y="448340"/>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40FF"/>
                  </a:solidFill>
                  <a:latin typeface="+mn-lt"/>
                  <a:ea typeface="+mn-ea"/>
                  <a:cs typeface="+mn-cs"/>
                  <a:sym typeface="Calibri"/>
                </a:defRPr>
              </a:lvl1pPr>
            </a:lstStyle>
            <a:p>
              <a:pPr/>
              <a:r>
                <a:t>Bank 1</a:t>
              </a:r>
            </a:p>
          </p:txBody>
        </p:sp>
        <p:sp>
          <p:nvSpPr>
            <p:cNvPr id="3933" name="Bank 2"/>
            <p:cNvSpPr txBox="1"/>
            <p:nvPr/>
          </p:nvSpPr>
          <p:spPr>
            <a:xfrm>
              <a:off x="3826933" y="842087"/>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9300"/>
                  </a:solidFill>
                  <a:latin typeface="+mn-lt"/>
                  <a:ea typeface="+mn-ea"/>
                  <a:cs typeface="+mn-cs"/>
                  <a:sym typeface="Calibri"/>
                </a:defRPr>
              </a:lvl1pPr>
            </a:lstStyle>
            <a:p>
              <a:pPr/>
              <a:r>
                <a:t>Bank 2</a:t>
              </a:r>
            </a:p>
          </p:txBody>
        </p:sp>
        <p:sp>
          <p:nvSpPr>
            <p:cNvPr id="3934" name="Bank 3"/>
            <p:cNvSpPr txBox="1"/>
            <p:nvPr/>
          </p:nvSpPr>
          <p:spPr>
            <a:xfrm>
              <a:off x="3826933" y="1235834"/>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Bank 3</a:t>
              </a:r>
            </a:p>
          </p:txBody>
        </p:sp>
        <p:sp>
          <p:nvSpPr>
            <p:cNvPr id="3935" name="Bank 0"/>
            <p:cNvSpPr txBox="1"/>
            <p:nvPr/>
          </p:nvSpPr>
          <p:spPr>
            <a:xfrm>
              <a:off x="3826933" y="1616740"/>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433FF"/>
                  </a:solidFill>
                  <a:latin typeface="+mn-lt"/>
                  <a:ea typeface="+mn-ea"/>
                  <a:cs typeface="+mn-cs"/>
                  <a:sym typeface="Calibri"/>
                </a:defRPr>
              </a:lvl1pPr>
            </a:lstStyle>
            <a:p>
              <a:pPr/>
              <a:r>
                <a:t>Bank 0</a:t>
              </a:r>
            </a:p>
          </p:txBody>
        </p:sp>
      </p:grpSp>
      <p:grpSp>
        <p:nvGrpSpPr>
          <p:cNvPr id="3962" name="Group"/>
          <p:cNvGrpSpPr/>
          <p:nvPr/>
        </p:nvGrpSpPr>
        <p:grpSpPr>
          <a:xfrm>
            <a:off x="8073840" y="3946804"/>
            <a:ext cx="2160597" cy="2168169"/>
            <a:chOff x="0" y="0"/>
            <a:chExt cx="2160595" cy="2168168"/>
          </a:xfrm>
        </p:grpSpPr>
        <p:sp>
          <p:nvSpPr>
            <p:cNvPr id="3937" name="x"/>
            <p:cNvSpPr/>
            <p:nvPr/>
          </p:nvSpPr>
          <p:spPr>
            <a:xfrm>
              <a:off x="2524" y="0"/>
              <a:ext cx="431413" cy="431413"/>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x</a:t>
              </a:r>
            </a:p>
          </p:txBody>
        </p:sp>
        <p:sp>
          <p:nvSpPr>
            <p:cNvPr id="3938" name="x"/>
            <p:cNvSpPr/>
            <p:nvPr/>
          </p:nvSpPr>
          <p:spPr>
            <a:xfrm>
              <a:off x="431664" y="0"/>
              <a:ext cx="431413" cy="431413"/>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x</a:t>
              </a:r>
            </a:p>
          </p:txBody>
        </p:sp>
        <p:sp>
          <p:nvSpPr>
            <p:cNvPr id="3939" name="x"/>
            <p:cNvSpPr/>
            <p:nvPr/>
          </p:nvSpPr>
          <p:spPr>
            <a:xfrm>
              <a:off x="865854" y="0"/>
              <a:ext cx="431413" cy="431413"/>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x</a:t>
              </a:r>
            </a:p>
          </p:txBody>
        </p:sp>
        <p:sp>
          <p:nvSpPr>
            <p:cNvPr id="3940" name="x"/>
            <p:cNvSpPr/>
            <p:nvPr/>
          </p:nvSpPr>
          <p:spPr>
            <a:xfrm>
              <a:off x="1294994" y="0"/>
              <a:ext cx="431413" cy="431413"/>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x</a:t>
              </a:r>
            </a:p>
          </p:txBody>
        </p:sp>
        <p:sp>
          <p:nvSpPr>
            <p:cNvPr id="3941" name="Square"/>
            <p:cNvSpPr/>
            <p:nvPr/>
          </p:nvSpPr>
          <p:spPr>
            <a:xfrm>
              <a:off x="1729183"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42" name="Square"/>
            <p:cNvSpPr/>
            <p:nvPr/>
          </p:nvSpPr>
          <p:spPr>
            <a:xfrm>
              <a:off x="252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43" name="Square"/>
            <p:cNvSpPr/>
            <p:nvPr/>
          </p:nvSpPr>
          <p:spPr>
            <a:xfrm>
              <a:off x="43166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44" name="Square"/>
            <p:cNvSpPr/>
            <p:nvPr/>
          </p:nvSpPr>
          <p:spPr>
            <a:xfrm>
              <a:off x="86585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45" name="Square"/>
            <p:cNvSpPr/>
            <p:nvPr/>
          </p:nvSpPr>
          <p:spPr>
            <a:xfrm>
              <a:off x="129499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46" name="Square"/>
            <p:cNvSpPr/>
            <p:nvPr/>
          </p:nvSpPr>
          <p:spPr>
            <a:xfrm>
              <a:off x="1729183"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47" name="Square"/>
            <p:cNvSpPr/>
            <p:nvPr/>
          </p:nvSpPr>
          <p:spPr>
            <a:xfrm>
              <a:off x="252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48" name="Square"/>
            <p:cNvSpPr/>
            <p:nvPr/>
          </p:nvSpPr>
          <p:spPr>
            <a:xfrm>
              <a:off x="43166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49" name="Square"/>
            <p:cNvSpPr/>
            <p:nvPr/>
          </p:nvSpPr>
          <p:spPr>
            <a:xfrm>
              <a:off x="86585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0" name="Square"/>
            <p:cNvSpPr/>
            <p:nvPr/>
          </p:nvSpPr>
          <p:spPr>
            <a:xfrm>
              <a:off x="129499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1" name="Square"/>
            <p:cNvSpPr/>
            <p:nvPr/>
          </p:nvSpPr>
          <p:spPr>
            <a:xfrm>
              <a:off x="1729183"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2" name="Square"/>
            <p:cNvSpPr/>
            <p:nvPr/>
          </p:nvSpPr>
          <p:spPr>
            <a:xfrm>
              <a:off x="252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3" name="Square"/>
            <p:cNvSpPr/>
            <p:nvPr/>
          </p:nvSpPr>
          <p:spPr>
            <a:xfrm>
              <a:off x="43166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4" name="Square"/>
            <p:cNvSpPr/>
            <p:nvPr/>
          </p:nvSpPr>
          <p:spPr>
            <a:xfrm>
              <a:off x="86585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5" name="Square"/>
            <p:cNvSpPr/>
            <p:nvPr/>
          </p:nvSpPr>
          <p:spPr>
            <a:xfrm>
              <a:off x="129499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6" name="Square"/>
            <p:cNvSpPr/>
            <p:nvPr/>
          </p:nvSpPr>
          <p:spPr>
            <a:xfrm>
              <a:off x="1729183"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7" name="Square"/>
            <p:cNvSpPr/>
            <p:nvPr/>
          </p:nvSpPr>
          <p:spPr>
            <a:xfrm>
              <a:off x="0" y="1736756"/>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8" name="Square"/>
            <p:cNvSpPr/>
            <p:nvPr/>
          </p:nvSpPr>
          <p:spPr>
            <a:xfrm>
              <a:off x="429140" y="1736756"/>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59" name="Square"/>
            <p:cNvSpPr/>
            <p:nvPr/>
          </p:nvSpPr>
          <p:spPr>
            <a:xfrm>
              <a:off x="863329" y="1736756"/>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60" name="Square"/>
            <p:cNvSpPr/>
            <p:nvPr/>
          </p:nvSpPr>
          <p:spPr>
            <a:xfrm>
              <a:off x="1292469" y="1736756"/>
              <a:ext cx="431414"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3961" name="Square"/>
            <p:cNvSpPr/>
            <p:nvPr/>
          </p:nvSpPr>
          <p:spPr>
            <a:xfrm>
              <a:off x="1726658" y="1736756"/>
              <a:ext cx="431414"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grpSp>
      <p:grpSp>
        <p:nvGrpSpPr>
          <p:cNvPr id="3983" name="Group"/>
          <p:cNvGrpSpPr/>
          <p:nvPr/>
        </p:nvGrpSpPr>
        <p:grpSpPr>
          <a:xfrm>
            <a:off x="7988300" y="3861286"/>
            <a:ext cx="3628232" cy="2303861"/>
            <a:chOff x="-50800" y="-50800"/>
            <a:chExt cx="3628231" cy="2303859"/>
          </a:xfrm>
        </p:grpSpPr>
        <p:pic>
          <p:nvPicPr>
            <p:cNvPr id="3963" name="Rectangle Rectangle" descr="Rectangle Rectangle"/>
            <p:cNvPicPr>
              <a:picLocks noChangeAspect="0"/>
            </p:cNvPicPr>
            <p:nvPr/>
          </p:nvPicPr>
          <p:blipFill>
            <a:blip r:embed="rId2">
              <a:extLst/>
            </a:blip>
            <a:stretch>
              <a:fillRect/>
            </a:stretch>
          </p:blipFill>
          <p:spPr>
            <a:xfrm>
              <a:off x="-50800" y="-50800"/>
              <a:ext cx="1862932" cy="566440"/>
            </a:xfrm>
            <a:prstGeom prst="rect">
              <a:avLst/>
            </a:prstGeom>
            <a:effectLst/>
          </p:spPr>
        </p:pic>
        <p:pic>
          <p:nvPicPr>
            <p:cNvPr id="3965" name="Rectangle Rectangle" descr="Rectangle Rectangle"/>
            <p:cNvPicPr>
              <a:picLocks noChangeAspect="0"/>
            </p:cNvPicPr>
            <p:nvPr/>
          </p:nvPicPr>
          <p:blipFill>
            <a:blip r:embed="rId2">
              <a:extLst/>
            </a:blip>
            <a:stretch>
              <a:fillRect/>
            </a:stretch>
          </p:blipFill>
          <p:spPr>
            <a:xfrm>
              <a:off x="-50800" y="406400"/>
              <a:ext cx="1862932" cy="566440"/>
            </a:xfrm>
            <a:prstGeom prst="rect">
              <a:avLst/>
            </a:prstGeom>
            <a:effectLst/>
          </p:spPr>
        </p:pic>
        <p:pic>
          <p:nvPicPr>
            <p:cNvPr id="3967" name="Rectangle Rectangle" descr="Rectangle Rectangle"/>
            <p:cNvPicPr>
              <a:picLocks noChangeAspect="0"/>
            </p:cNvPicPr>
            <p:nvPr/>
          </p:nvPicPr>
          <p:blipFill>
            <a:blip r:embed="rId2">
              <a:extLst/>
            </a:blip>
            <a:stretch>
              <a:fillRect/>
            </a:stretch>
          </p:blipFill>
          <p:spPr>
            <a:xfrm>
              <a:off x="-50800" y="838200"/>
              <a:ext cx="1862932" cy="566440"/>
            </a:xfrm>
            <a:prstGeom prst="rect">
              <a:avLst/>
            </a:prstGeom>
            <a:effectLst/>
          </p:spPr>
        </p:pic>
        <p:pic>
          <p:nvPicPr>
            <p:cNvPr id="3969" name="Rectangle Rectangle" descr="Rectangle Rectangle"/>
            <p:cNvPicPr>
              <a:picLocks noChangeAspect="0"/>
            </p:cNvPicPr>
            <p:nvPr/>
          </p:nvPicPr>
          <p:blipFill>
            <a:blip r:embed="rId3">
              <a:extLst/>
            </a:blip>
            <a:stretch>
              <a:fillRect/>
            </a:stretch>
          </p:blipFill>
          <p:spPr>
            <a:xfrm>
              <a:off x="-50800" y="1295400"/>
              <a:ext cx="1862932" cy="525860"/>
            </a:xfrm>
            <a:prstGeom prst="rect">
              <a:avLst/>
            </a:prstGeom>
            <a:effectLst/>
          </p:spPr>
        </p:pic>
        <p:pic>
          <p:nvPicPr>
            <p:cNvPr id="3971" name="Rectangle Rectangle" descr="Rectangle Rectangle"/>
            <p:cNvPicPr>
              <a:picLocks noChangeAspect="0"/>
            </p:cNvPicPr>
            <p:nvPr/>
          </p:nvPicPr>
          <p:blipFill>
            <a:blip r:embed="rId3">
              <a:extLst/>
            </a:blip>
            <a:stretch>
              <a:fillRect/>
            </a:stretch>
          </p:blipFill>
          <p:spPr>
            <a:xfrm>
              <a:off x="-50800" y="1727200"/>
              <a:ext cx="1862932" cy="525860"/>
            </a:xfrm>
            <a:prstGeom prst="rect">
              <a:avLst/>
            </a:prstGeom>
            <a:effectLst/>
          </p:spPr>
        </p:pic>
        <p:pic>
          <p:nvPicPr>
            <p:cNvPr id="3973" name="Rectangle Rectangle" descr="Rectangle Rectangle"/>
            <p:cNvPicPr>
              <a:picLocks noChangeAspect="0"/>
            </p:cNvPicPr>
            <p:nvPr/>
          </p:nvPicPr>
          <p:blipFill>
            <a:blip r:embed="rId2">
              <a:extLst/>
            </a:blip>
            <a:stretch>
              <a:fillRect/>
            </a:stretch>
          </p:blipFill>
          <p:spPr>
            <a:xfrm>
              <a:off x="1714500" y="-50800"/>
              <a:ext cx="1862932" cy="566440"/>
            </a:xfrm>
            <a:prstGeom prst="rect">
              <a:avLst/>
            </a:prstGeom>
            <a:effectLst/>
          </p:spPr>
        </p:pic>
        <p:pic>
          <p:nvPicPr>
            <p:cNvPr id="3975" name="Rectangle Rectangle" descr="Rectangle Rectangle"/>
            <p:cNvPicPr>
              <a:picLocks noChangeAspect="0"/>
            </p:cNvPicPr>
            <p:nvPr/>
          </p:nvPicPr>
          <p:blipFill>
            <a:blip r:embed="rId2">
              <a:extLst/>
            </a:blip>
            <a:stretch>
              <a:fillRect/>
            </a:stretch>
          </p:blipFill>
          <p:spPr>
            <a:xfrm>
              <a:off x="1714500" y="406400"/>
              <a:ext cx="1862932" cy="566440"/>
            </a:xfrm>
            <a:prstGeom prst="rect">
              <a:avLst/>
            </a:prstGeom>
            <a:effectLst/>
          </p:spPr>
        </p:pic>
        <p:pic>
          <p:nvPicPr>
            <p:cNvPr id="3977" name="Rectangle Rectangle" descr="Rectangle Rectangle"/>
            <p:cNvPicPr>
              <a:picLocks noChangeAspect="0"/>
            </p:cNvPicPr>
            <p:nvPr/>
          </p:nvPicPr>
          <p:blipFill>
            <a:blip r:embed="rId2">
              <a:extLst/>
            </a:blip>
            <a:stretch>
              <a:fillRect/>
            </a:stretch>
          </p:blipFill>
          <p:spPr>
            <a:xfrm>
              <a:off x="1714500" y="838200"/>
              <a:ext cx="1862932" cy="566440"/>
            </a:xfrm>
            <a:prstGeom prst="rect">
              <a:avLst/>
            </a:prstGeom>
            <a:effectLst/>
          </p:spPr>
        </p:pic>
        <p:pic>
          <p:nvPicPr>
            <p:cNvPr id="3979" name="Rectangle Rectangle" descr="Rectangle Rectangle"/>
            <p:cNvPicPr>
              <a:picLocks noChangeAspect="0"/>
            </p:cNvPicPr>
            <p:nvPr/>
          </p:nvPicPr>
          <p:blipFill>
            <a:blip r:embed="rId3">
              <a:extLst/>
            </a:blip>
            <a:stretch>
              <a:fillRect/>
            </a:stretch>
          </p:blipFill>
          <p:spPr>
            <a:xfrm>
              <a:off x="1714500" y="1295400"/>
              <a:ext cx="1862932" cy="525860"/>
            </a:xfrm>
            <a:prstGeom prst="rect">
              <a:avLst/>
            </a:prstGeom>
            <a:effectLst/>
          </p:spPr>
        </p:pic>
        <p:pic>
          <p:nvPicPr>
            <p:cNvPr id="3981" name="Rectangle Rectangle" descr="Rectangle Rectangle"/>
            <p:cNvPicPr>
              <a:picLocks noChangeAspect="0"/>
            </p:cNvPicPr>
            <p:nvPr/>
          </p:nvPicPr>
          <p:blipFill>
            <a:blip r:embed="rId3">
              <a:extLst/>
            </a:blip>
            <a:stretch>
              <a:fillRect/>
            </a:stretch>
          </p:blipFill>
          <p:spPr>
            <a:xfrm>
              <a:off x="1714500" y="1727200"/>
              <a:ext cx="1862932" cy="525860"/>
            </a:xfrm>
            <a:prstGeom prst="rect">
              <a:avLst/>
            </a:prstGeom>
            <a:effectLst/>
          </p:spPr>
        </p:pic>
      </p:grpSp>
      <p:grpSp>
        <p:nvGrpSpPr>
          <p:cNvPr id="4000" name="Group"/>
          <p:cNvGrpSpPr/>
          <p:nvPr/>
        </p:nvGrpSpPr>
        <p:grpSpPr>
          <a:xfrm>
            <a:off x="5450941" y="3831913"/>
            <a:ext cx="2317491" cy="2082948"/>
            <a:chOff x="0" y="0"/>
            <a:chExt cx="2317489" cy="2082947"/>
          </a:xfrm>
        </p:grpSpPr>
        <p:grpSp>
          <p:nvGrpSpPr>
            <p:cNvPr id="3988" name="Group"/>
            <p:cNvGrpSpPr/>
            <p:nvPr/>
          </p:nvGrpSpPr>
          <p:grpSpPr>
            <a:xfrm>
              <a:off x="524082" y="731887"/>
              <a:ext cx="1723883" cy="431413"/>
              <a:chOff x="0" y="0"/>
              <a:chExt cx="1723882" cy="431412"/>
            </a:xfrm>
          </p:grpSpPr>
          <p:sp>
            <p:nvSpPr>
              <p:cNvPr id="3984" name="Square"/>
              <p:cNvSpPr/>
              <p:nvPr/>
            </p:nvSpPr>
            <p:spPr>
              <a:xfrm>
                <a:off x="0"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p>
            </p:txBody>
          </p:sp>
          <p:sp>
            <p:nvSpPr>
              <p:cNvPr id="3985" name="Square"/>
              <p:cNvSpPr/>
              <p:nvPr/>
            </p:nvSpPr>
            <p:spPr>
              <a:xfrm>
                <a:off x="429139"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p>
            </p:txBody>
          </p:sp>
          <p:sp>
            <p:nvSpPr>
              <p:cNvPr id="3986" name="Square"/>
              <p:cNvSpPr/>
              <p:nvPr/>
            </p:nvSpPr>
            <p:spPr>
              <a:xfrm>
                <a:off x="863329"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p>
            </p:txBody>
          </p:sp>
          <p:sp>
            <p:nvSpPr>
              <p:cNvPr id="3987" name="Square"/>
              <p:cNvSpPr/>
              <p:nvPr/>
            </p:nvSpPr>
            <p:spPr>
              <a:xfrm>
                <a:off x="1292469" y="0"/>
                <a:ext cx="431414"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p>
            </p:txBody>
          </p:sp>
        </p:grpSp>
        <p:pic>
          <p:nvPicPr>
            <p:cNvPr id="3989" name="Rectangle Rectangle" descr="Rectangle Rectangle"/>
            <p:cNvPicPr>
              <a:picLocks noChangeAspect="0"/>
            </p:cNvPicPr>
            <p:nvPr/>
          </p:nvPicPr>
          <p:blipFill>
            <a:blip r:embed="rId2">
              <a:extLst/>
            </a:blip>
            <a:stretch>
              <a:fillRect/>
            </a:stretch>
          </p:blipFill>
          <p:spPr>
            <a:xfrm>
              <a:off x="454558" y="664373"/>
              <a:ext cx="1862932" cy="566441"/>
            </a:xfrm>
            <a:prstGeom prst="rect">
              <a:avLst/>
            </a:prstGeom>
            <a:effectLst/>
          </p:spPr>
        </p:pic>
        <p:sp>
          <p:nvSpPr>
            <p:cNvPr id="3991" name="Fundamental…"/>
            <p:cNvSpPr txBox="1"/>
            <p:nvPr/>
          </p:nvSpPr>
          <p:spPr>
            <a:xfrm>
              <a:off x="671203" y="0"/>
              <a:ext cx="1429642" cy="625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a:solidFill>
                    <a:srgbClr val="0433FF"/>
                  </a:solidFill>
                  <a:latin typeface="+mn-lt"/>
                  <a:ea typeface="+mn-ea"/>
                  <a:cs typeface="+mn-cs"/>
                  <a:sym typeface="Calibri"/>
                </a:defRPr>
              </a:pPr>
              <a:r>
                <a:t>Fundamental </a:t>
              </a:r>
            </a:p>
            <a:p>
              <a:pPr>
                <a:defRPr>
                  <a:solidFill>
                    <a:srgbClr val="0433FF"/>
                  </a:solidFill>
                  <a:latin typeface="+mn-lt"/>
                  <a:ea typeface="+mn-ea"/>
                  <a:cs typeface="+mn-cs"/>
                  <a:sym typeface="Calibri"/>
                </a:defRPr>
              </a:pPr>
              <a:r>
                <a:t>parallelepiped</a:t>
              </a:r>
            </a:p>
          </p:txBody>
        </p:sp>
        <p:sp>
          <p:nvSpPr>
            <p:cNvPr id="3992" name="Bank 0"/>
            <p:cNvSpPr txBox="1"/>
            <p:nvPr/>
          </p:nvSpPr>
          <p:spPr>
            <a:xfrm>
              <a:off x="0" y="1387913"/>
              <a:ext cx="729553"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433FF"/>
                  </a:solidFill>
                  <a:latin typeface="+mn-lt"/>
                  <a:ea typeface="+mn-ea"/>
                  <a:cs typeface="+mn-cs"/>
                  <a:sym typeface="Calibri"/>
                </a:defRPr>
              </a:lvl1pPr>
            </a:lstStyle>
            <a:p>
              <a:pPr/>
              <a:r>
                <a:t>Bank 0</a:t>
              </a:r>
            </a:p>
          </p:txBody>
        </p:sp>
        <p:sp>
          <p:nvSpPr>
            <p:cNvPr id="3993" name="Bank 1"/>
            <p:cNvSpPr txBox="1"/>
            <p:nvPr/>
          </p:nvSpPr>
          <p:spPr>
            <a:xfrm>
              <a:off x="524082" y="1749860"/>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40FF"/>
                  </a:solidFill>
                  <a:latin typeface="+mn-lt"/>
                  <a:ea typeface="+mn-ea"/>
                  <a:cs typeface="+mn-cs"/>
                  <a:sym typeface="Calibri"/>
                </a:defRPr>
              </a:lvl1pPr>
            </a:lstStyle>
            <a:p>
              <a:pPr/>
              <a:r>
                <a:t>Bank 1</a:t>
              </a:r>
            </a:p>
          </p:txBody>
        </p:sp>
        <p:sp>
          <p:nvSpPr>
            <p:cNvPr id="3994" name="Bank 2"/>
            <p:cNvSpPr txBox="1"/>
            <p:nvPr/>
          </p:nvSpPr>
          <p:spPr>
            <a:xfrm>
              <a:off x="1021247" y="1387913"/>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9300"/>
                  </a:solidFill>
                  <a:latin typeface="+mn-lt"/>
                  <a:ea typeface="+mn-ea"/>
                  <a:cs typeface="+mn-cs"/>
                  <a:sym typeface="Calibri"/>
                </a:defRPr>
              </a:lvl1pPr>
            </a:lstStyle>
            <a:p>
              <a:pPr/>
              <a:r>
                <a:t>Bank 2</a:t>
              </a:r>
            </a:p>
          </p:txBody>
        </p:sp>
        <p:sp>
          <p:nvSpPr>
            <p:cNvPr id="3995" name="Bank 3"/>
            <p:cNvSpPr txBox="1"/>
            <p:nvPr/>
          </p:nvSpPr>
          <p:spPr>
            <a:xfrm>
              <a:off x="1573490" y="1749860"/>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Bank 3</a:t>
              </a:r>
            </a:p>
          </p:txBody>
        </p:sp>
        <p:sp>
          <p:nvSpPr>
            <p:cNvPr id="3996" name="Line"/>
            <p:cNvSpPr/>
            <p:nvPr/>
          </p:nvSpPr>
          <p:spPr>
            <a:xfrm flipV="1">
              <a:off x="425586" y="931579"/>
              <a:ext cx="331838" cy="492969"/>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97" name="Line"/>
            <p:cNvSpPr/>
            <p:nvPr/>
          </p:nvSpPr>
          <p:spPr>
            <a:xfrm flipV="1">
              <a:off x="880653" y="959410"/>
              <a:ext cx="261343" cy="805458"/>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98" name="Line"/>
            <p:cNvSpPr/>
            <p:nvPr/>
          </p:nvSpPr>
          <p:spPr>
            <a:xfrm flipV="1">
              <a:off x="1405967" y="950281"/>
              <a:ext cx="208460" cy="503487"/>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3999" name="Line"/>
            <p:cNvSpPr/>
            <p:nvPr/>
          </p:nvSpPr>
          <p:spPr>
            <a:xfrm flipV="1">
              <a:off x="1950975" y="941054"/>
              <a:ext cx="70050" cy="836961"/>
            </a:xfrm>
            <a:prstGeom prst="line">
              <a:avLst/>
            </a:prstGeom>
            <a:noFill/>
            <a:ln w="25400" cap="flat">
              <a:solidFill>
                <a:srgbClr val="000000"/>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sp>
        <p:nvSpPr>
          <p:cNvPr id="4001" name="Hyperplane partitioning[7]  separation by parallel hyperplanes"/>
          <p:cNvSpPr txBox="1"/>
          <p:nvPr/>
        </p:nvSpPr>
        <p:spPr>
          <a:xfrm>
            <a:off x="-1191946" y="2441614"/>
            <a:ext cx="7792052" cy="76077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1" indent="228600" algn="ctr">
              <a:spcBef>
                <a:spcPts val="700"/>
              </a:spcBef>
              <a:defRPr sz="2400">
                <a:solidFill>
                  <a:srgbClr val="8F0000"/>
                </a:solidFill>
                <a:latin typeface="+mn-lt"/>
                <a:ea typeface="+mn-ea"/>
                <a:cs typeface="+mn-cs"/>
                <a:sym typeface="Calibri"/>
              </a:defRPr>
            </a:pPr>
            <a:r>
              <a:rPr b="1"/>
              <a:t>Hyperplane partitioning</a:t>
            </a:r>
            <a:r>
              <a:rPr baseline="31999"/>
              <a:t>[7]</a:t>
            </a:r>
            <a:br>
              <a:rPr baseline="31999"/>
            </a:br>
            <a:r>
              <a:rPr i="1"/>
              <a:t> separation by parallel hyperplanes</a:t>
            </a:r>
          </a:p>
        </p:txBody>
      </p:sp>
      <p:sp>
        <p:nvSpPr>
          <p:cNvPr id="4002" name="Lattice partitioning[8] separation by tessellated parallelepipeds"/>
          <p:cNvSpPr txBox="1"/>
          <p:nvPr/>
        </p:nvSpPr>
        <p:spPr>
          <a:xfrm>
            <a:off x="6116450" y="2441614"/>
            <a:ext cx="5359708" cy="7607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1" indent="228600" algn="ctr">
              <a:spcBef>
                <a:spcPts val="700"/>
              </a:spcBef>
              <a:defRPr sz="2400">
                <a:solidFill>
                  <a:srgbClr val="8F0000"/>
                </a:solidFill>
                <a:latin typeface="+mn-lt"/>
                <a:ea typeface="+mn-ea"/>
                <a:cs typeface="+mn-cs"/>
                <a:sym typeface="Calibri"/>
              </a:defRPr>
            </a:pPr>
            <a:r>
              <a:rPr b="1"/>
              <a:t>Lattice partitioning</a:t>
            </a:r>
            <a:r>
              <a:rPr baseline="31999"/>
              <a:t>[8]</a:t>
            </a:r>
            <a:br>
              <a:rPr baseline="31999"/>
            </a:br>
            <a:r>
              <a:rPr i="1"/>
              <a:t>separation by tessellated parallelepipeds</a:t>
            </a:r>
          </a:p>
        </p:txBody>
      </p:sp>
      <p:sp>
        <p:nvSpPr>
          <p:cNvPr id="4003" name="Line"/>
          <p:cNvSpPr/>
          <p:nvPr/>
        </p:nvSpPr>
        <p:spPr>
          <a:xfrm flipV="1">
            <a:off x="5321299" y="2133817"/>
            <a:ext cx="1" cy="4182275"/>
          </a:xfrm>
          <a:prstGeom prst="line">
            <a:avLst/>
          </a:prstGeom>
          <a:ln w="25400">
            <a:solidFill>
              <a:srgbClr val="000000"/>
            </a:solidFill>
          </a:ln>
          <a:effectLst>
            <a:outerShdw sx="100000" sy="100000" kx="0" ky="0" algn="b" rotWithShape="0" blurRad="38100" dist="20000" dir="5400000">
              <a:srgbClr val="000000">
                <a:alpha val="38000"/>
              </a:srgbClr>
            </a:outerShdw>
          </a:effectLst>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0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89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91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393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4003"/>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400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396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8" fill="hold">
                                  <p:stCondLst>
                                    <p:cond delay="0"/>
                                  </p:stCondLst>
                                  <p:iterate type="el" backwards="0">
                                    <p:tmAbs val="0"/>
                                  </p:iterate>
                                  <p:childTnLst>
                                    <p:set>
                                      <p:cBhvr>
                                        <p:cTn id="33" fill="hold"/>
                                        <p:tgtEl>
                                          <p:spTgt spid="4000"/>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9" fill="hold">
                                  <p:stCondLst>
                                    <p:cond delay="0"/>
                                  </p:stCondLst>
                                  <p:iterate type="el" backwards="0">
                                    <p:tmAbs val="0"/>
                                  </p:iterate>
                                  <p:childTnLst>
                                    <p:set>
                                      <p:cBhvr>
                                        <p:cTn id="37" fill="hold"/>
                                        <p:tgtEl>
                                          <p:spTgt spid="39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01" grpId="1"/>
      <p:bldP build="whole" bldLvl="1" animBg="1" rev="0" advAuto="0" spid="3983" grpId="9"/>
      <p:bldP build="whole" bldLvl="1" animBg="1" rev="0" advAuto="0" spid="4002" grpId="6"/>
      <p:bldP build="whole" bldLvl="1" animBg="1" rev="0" advAuto="0" spid="3962" grpId="7"/>
      <p:bldP build="whole" bldLvl="1" animBg="1" rev="0" advAuto="0" spid="4000" grpId="8"/>
      <p:bldP build="whole" bldLvl="1" animBg="1" rev="0" advAuto="0" spid="4003" grpId="5"/>
      <p:bldP build="whole" bldLvl="1" animBg="1" rev="0" advAuto="0" spid="3936" grpId="4"/>
      <p:bldP build="whole" bldLvl="1" animBg="1" rev="0" advAuto="0" spid="3917" grpId="3"/>
      <p:bldP build="whole" bldLvl="1" animBg="1" rev="0" advAuto="0" spid="3891" grpId="2"/>
    </p:bldLst>
  </p:timing>
</p:sld>
</file>

<file path=ppt/slides/slide1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5" name="Memory Banking"/>
          <p:cNvSpPr txBox="1"/>
          <p:nvPr>
            <p:ph type="title"/>
          </p:nvPr>
        </p:nvSpPr>
        <p:spPr>
          <a:prstGeom prst="rect">
            <a:avLst/>
          </a:prstGeom>
        </p:spPr>
        <p:txBody>
          <a:bodyPr/>
          <a:lstStyle/>
          <a:p>
            <a:pPr/>
            <a:r>
              <a:t>Memory Banking</a:t>
            </a:r>
          </a:p>
        </p:txBody>
      </p:sp>
      <p:sp>
        <p:nvSpPr>
          <p:cNvPr id="4006" name="Spatial relies modified hyperplane partitioning, which captures all hyperplane geometries and a subset of lattice geometries (orthogonal parallelepipeds)"/>
          <p:cNvSpPr txBox="1"/>
          <p:nvPr>
            <p:ph type="body" sz="half" idx="1"/>
          </p:nvPr>
        </p:nvSpPr>
        <p:spPr>
          <a:xfrm>
            <a:off x="475487" y="1143000"/>
            <a:ext cx="11176001" cy="2885440"/>
          </a:xfrm>
          <a:prstGeom prst="rect">
            <a:avLst/>
          </a:prstGeom>
        </p:spPr>
        <p:txBody>
          <a:bodyPr/>
          <a:lstStyle/>
          <a:p>
            <a:pPr/>
            <a:r>
              <a:t>Spatial relies </a:t>
            </a:r>
            <a:r>
              <a:rPr b="1"/>
              <a:t>modified hyperplane partitioning</a:t>
            </a:r>
            <a:r>
              <a:t>, which captures </a:t>
            </a:r>
            <a:r>
              <a:rPr i="1"/>
              <a:t>all </a:t>
            </a:r>
            <a:r>
              <a:t>hyperplane geometries and a </a:t>
            </a:r>
            <a:r>
              <a:rPr i="1"/>
              <a:t>subset</a:t>
            </a:r>
            <a:r>
              <a:t> of lattice geometries (orthogonal parallelepipeds)</a:t>
            </a:r>
          </a:p>
        </p:txBody>
      </p:sp>
      <p:sp>
        <p:nvSpPr>
          <p:cNvPr id="4007"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06">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4006">
                                            <p:txEl>
                                              <p:pRg st="0" end="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06" grpId="1"/>
    </p:bldLst>
  </p:timing>
</p:sld>
</file>

<file path=ppt/slides/slide1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9" name="Memory Banking"/>
          <p:cNvSpPr txBox="1"/>
          <p:nvPr>
            <p:ph type="title"/>
          </p:nvPr>
        </p:nvSpPr>
        <p:spPr>
          <a:prstGeom prst="rect">
            <a:avLst/>
          </a:prstGeom>
        </p:spPr>
        <p:txBody>
          <a:bodyPr/>
          <a:lstStyle/>
          <a:p>
            <a:pPr/>
            <a:r>
              <a:t>Memory Banking</a:t>
            </a:r>
          </a:p>
        </p:txBody>
      </p:sp>
      <p:sp>
        <p:nvSpPr>
          <p:cNvPr id="4010" name="How do you compute the bank (BA) and intra-bank offset (BO) of a a logical address,  , to a memory with dimensions  ?"/>
          <p:cNvSpPr txBox="1"/>
          <p:nvPr>
            <p:ph type="body" sz="half" idx="1"/>
          </p:nvPr>
        </p:nvSpPr>
        <p:spPr>
          <a:xfrm>
            <a:off x="475487" y="1143000"/>
            <a:ext cx="11176001" cy="2885440"/>
          </a:xfrm>
          <a:prstGeom prst="rect">
            <a:avLst/>
          </a:prstGeom>
        </p:spPr>
        <p:txBody>
          <a:bodyPr/>
          <a:lstStyle/>
          <a:p>
            <a:pPr/>
            <a:r>
              <a:t>How do you compute the bank (BA) and intra-bank offset (BO) of a a logical address, </a:t>
            </a:r>
            <a14:m>
              <m:oMath>
                <m:limUpp>
                  <m:e>
                    <m:r>
                      <a:rPr xmlns:a="http://schemas.openxmlformats.org/drawingml/2006/main" sz="3150" i="1">
                        <a:solidFill>
                          <a:srgbClr val="8F0000"/>
                        </a:solidFill>
                        <a:latin typeface="Cambria Math" panose="02040503050406030204" pitchFamily="18" charset="0"/>
                      </a:rPr>
                      <m:t>x</m:t>
                    </m:r>
                  </m:e>
                  <m:lim>
                    <m:r>
                      <a:rPr xmlns:a="http://schemas.openxmlformats.org/drawingml/2006/main" sz="3150" i="1">
                        <a:solidFill>
                          <a:srgbClr val="8F0000"/>
                        </a:solidFill>
                        <a:latin typeface="Cambria Math" panose="02040503050406030204" pitchFamily="18" charset="0"/>
                      </a:rPr>
                      <m:t>⃗</m:t>
                    </m:r>
                  </m:lim>
                </m:limUpp>
              </m:oMath>
            </a14:m>
            <a:r>
              <a:t>, to a memory with dimensions </a:t>
            </a:r>
            <a14:m>
              <m:oMath>
                <m:limUpp>
                  <m:e>
                    <m:r>
                      <a:rPr xmlns:a="http://schemas.openxmlformats.org/drawingml/2006/main" sz="3050" i="1">
                        <a:solidFill>
                          <a:srgbClr val="8F0000"/>
                        </a:solidFill>
                        <a:latin typeface="Cambria Math" panose="02040503050406030204" pitchFamily="18" charset="0"/>
                      </a:rPr>
                      <m:t>D</m:t>
                    </m:r>
                  </m:e>
                  <m:lim>
                    <m:r>
                      <a:rPr xmlns:a="http://schemas.openxmlformats.org/drawingml/2006/main" sz="3050" i="1">
                        <a:solidFill>
                          <a:srgbClr val="8F0000"/>
                        </a:solidFill>
                        <a:latin typeface="Cambria Math" panose="02040503050406030204" pitchFamily="18" charset="0"/>
                      </a:rPr>
                      <m:t>⃗</m:t>
                    </m:r>
                  </m:lim>
                </m:limUpp>
              </m:oMath>
            </a14:m>
            <a:r>
              <a:t>?</a:t>
            </a:r>
          </a:p>
        </p:txBody>
      </p:sp>
      <p:sp>
        <p:nvSpPr>
          <p:cNvPr id="4011"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037" name="Group"/>
          <p:cNvGrpSpPr/>
          <p:nvPr/>
        </p:nvGrpSpPr>
        <p:grpSpPr>
          <a:xfrm>
            <a:off x="3949024" y="3105636"/>
            <a:ext cx="2160596" cy="2168170"/>
            <a:chOff x="0" y="0"/>
            <a:chExt cx="2160595" cy="2168168"/>
          </a:xfrm>
        </p:grpSpPr>
        <p:sp>
          <p:nvSpPr>
            <p:cNvPr id="4012" name="Square"/>
            <p:cNvSpPr/>
            <p:nvPr/>
          </p:nvSpPr>
          <p:spPr>
            <a:xfrm>
              <a:off x="2524"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p>
          </p:txBody>
        </p:sp>
        <p:sp>
          <p:nvSpPr>
            <p:cNvPr id="4013" name="Square"/>
            <p:cNvSpPr/>
            <p:nvPr/>
          </p:nvSpPr>
          <p:spPr>
            <a:xfrm>
              <a:off x="431664"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p>
          </p:txBody>
        </p:sp>
        <p:sp>
          <p:nvSpPr>
            <p:cNvPr id="4014" name="Square"/>
            <p:cNvSpPr/>
            <p:nvPr/>
          </p:nvSpPr>
          <p:spPr>
            <a:xfrm>
              <a:off x="865854"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p>
          </p:txBody>
        </p:sp>
        <p:sp>
          <p:nvSpPr>
            <p:cNvPr id="4015" name="Square"/>
            <p:cNvSpPr/>
            <p:nvPr/>
          </p:nvSpPr>
          <p:spPr>
            <a:xfrm>
              <a:off x="1294994"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p>
          </p:txBody>
        </p:sp>
        <p:sp>
          <p:nvSpPr>
            <p:cNvPr id="4016" name="Square"/>
            <p:cNvSpPr/>
            <p:nvPr/>
          </p:nvSpPr>
          <p:spPr>
            <a:xfrm>
              <a:off x="1729183" y="0"/>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17" name="Square"/>
            <p:cNvSpPr/>
            <p:nvPr/>
          </p:nvSpPr>
          <p:spPr>
            <a:xfrm>
              <a:off x="252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18" name="Square"/>
            <p:cNvSpPr/>
            <p:nvPr/>
          </p:nvSpPr>
          <p:spPr>
            <a:xfrm>
              <a:off x="43166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19" name="Square"/>
            <p:cNvSpPr/>
            <p:nvPr/>
          </p:nvSpPr>
          <p:spPr>
            <a:xfrm>
              <a:off x="865854"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20" name="x"/>
            <p:cNvSpPr/>
            <p:nvPr/>
          </p:nvSpPr>
          <p:spPr>
            <a:xfrm>
              <a:off x="1294994" y="434189"/>
              <a:ext cx="431413" cy="431413"/>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x</a:t>
              </a:r>
            </a:p>
          </p:txBody>
        </p:sp>
        <p:sp>
          <p:nvSpPr>
            <p:cNvPr id="4021" name="Square"/>
            <p:cNvSpPr/>
            <p:nvPr/>
          </p:nvSpPr>
          <p:spPr>
            <a:xfrm>
              <a:off x="1729183" y="434189"/>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22" name="Square"/>
            <p:cNvSpPr/>
            <p:nvPr/>
          </p:nvSpPr>
          <p:spPr>
            <a:xfrm>
              <a:off x="252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23" name="Square"/>
            <p:cNvSpPr/>
            <p:nvPr/>
          </p:nvSpPr>
          <p:spPr>
            <a:xfrm>
              <a:off x="43166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24" name="Square"/>
            <p:cNvSpPr/>
            <p:nvPr/>
          </p:nvSpPr>
          <p:spPr>
            <a:xfrm>
              <a:off x="86585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25" name="Square"/>
            <p:cNvSpPr/>
            <p:nvPr/>
          </p:nvSpPr>
          <p:spPr>
            <a:xfrm>
              <a:off x="1294994"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26" name="Square"/>
            <p:cNvSpPr/>
            <p:nvPr/>
          </p:nvSpPr>
          <p:spPr>
            <a:xfrm>
              <a:off x="1729183" y="868378"/>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27" name="Square"/>
            <p:cNvSpPr/>
            <p:nvPr/>
          </p:nvSpPr>
          <p:spPr>
            <a:xfrm>
              <a:off x="252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28" name="Square"/>
            <p:cNvSpPr/>
            <p:nvPr/>
          </p:nvSpPr>
          <p:spPr>
            <a:xfrm>
              <a:off x="43166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29" name="Square"/>
            <p:cNvSpPr/>
            <p:nvPr/>
          </p:nvSpPr>
          <p:spPr>
            <a:xfrm>
              <a:off x="86585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30" name="Square"/>
            <p:cNvSpPr/>
            <p:nvPr/>
          </p:nvSpPr>
          <p:spPr>
            <a:xfrm>
              <a:off x="1294994"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31" name="Square"/>
            <p:cNvSpPr/>
            <p:nvPr/>
          </p:nvSpPr>
          <p:spPr>
            <a:xfrm>
              <a:off x="1729183" y="1302567"/>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32" name="Square"/>
            <p:cNvSpPr/>
            <p:nvPr/>
          </p:nvSpPr>
          <p:spPr>
            <a:xfrm>
              <a:off x="0" y="1736756"/>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33" name="Square"/>
            <p:cNvSpPr/>
            <p:nvPr/>
          </p:nvSpPr>
          <p:spPr>
            <a:xfrm>
              <a:off x="429140" y="1736756"/>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34" name="Square"/>
            <p:cNvSpPr/>
            <p:nvPr/>
          </p:nvSpPr>
          <p:spPr>
            <a:xfrm>
              <a:off x="863329" y="1736756"/>
              <a:ext cx="431413"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35" name="Square"/>
            <p:cNvSpPr/>
            <p:nvPr/>
          </p:nvSpPr>
          <p:spPr>
            <a:xfrm>
              <a:off x="1292469" y="1736756"/>
              <a:ext cx="431414"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sp>
          <p:nvSpPr>
            <p:cNvPr id="4036" name="Square"/>
            <p:cNvSpPr/>
            <p:nvPr/>
          </p:nvSpPr>
          <p:spPr>
            <a:xfrm>
              <a:off x="1726658" y="1736756"/>
              <a:ext cx="431414" cy="431413"/>
            </a:xfrm>
            <a:prstGeom prst="rect">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p>
          </p:txBody>
        </p:sp>
      </p:grpSp>
      <p:grpSp>
        <p:nvGrpSpPr>
          <p:cNvPr id="4056" name="Group"/>
          <p:cNvGrpSpPr/>
          <p:nvPr/>
        </p:nvGrpSpPr>
        <p:grpSpPr>
          <a:xfrm>
            <a:off x="2674756" y="2666795"/>
            <a:ext cx="4556488" cy="3178787"/>
            <a:chOff x="0" y="0"/>
            <a:chExt cx="4556486" cy="3178786"/>
          </a:xfrm>
        </p:grpSpPr>
        <p:sp>
          <p:nvSpPr>
            <p:cNvPr id="4038" name="Line"/>
            <p:cNvSpPr/>
            <p:nvPr/>
          </p:nvSpPr>
          <p:spPr>
            <a:xfrm flipV="1">
              <a:off x="879864" y="10096"/>
              <a:ext cx="1326094" cy="1326095"/>
            </a:xfrm>
            <a:prstGeom prst="line">
              <a:avLst/>
            </a:prstGeom>
            <a:noFill/>
            <a:ln w="25400" cap="flat">
              <a:solidFill>
                <a:srgbClr val="0433FF"/>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39" name="Line"/>
            <p:cNvSpPr/>
            <p:nvPr/>
          </p:nvSpPr>
          <p:spPr>
            <a:xfrm flipV="1">
              <a:off x="859030" y="-1"/>
              <a:ext cx="1760921" cy="1760922"/>
            </a:xfrm>
            <a:prstGeom prst="line">
              <a:avLst/>
            </a:prstGeom>
            <a:noFill/>
            <a:ln w="25400" cap="flat">
              <a:solidFill>
                <a:srgbClr val="FF2F92"/>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40" name="Line"/>
            <p:cNvSpPr/>
            <p:nvPr/>
          </p:nvSpPr>
          <p:spPr>
            <a:xfrm flipV="1">
              <a:off x="990201" y="11233"/>
              <a:ext cx="2022414" cy="2032865"/>
            </a:xfrm>
            <a:prstGeom prst="line">
              <a:avLst/>
            </a:prstGeom>
            <a:noFill/>
            <a:ln w="25400" cap="flat">
              <a:solidFill>
                <a:srgbClr val="FF9300"/>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41" name="Line"/>
            <p:cNvSpPr/>
            <p:nvPr/>
          </p:nvSpPr>
          <p:spPr>
            <a:xfrm flipV="1">
              <a:off x="1083573" y="4399"/>
              <a:ext cx="2339772" cy="2339773"/>
            </a:xfrm>
            <a:prstGeom prst="line">
              <a:avLst/>
            </a:prstGeom>
            <a:noFill/>
            <a:ln w="25400" cap="flat">
              <a:solidFill>
                <a:srgbClr val="000000"/>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42" name="Line"/>
            <p:cNvSpPr/>
            <p:nvPr/>
          </p:nvSpPr>
          <p:spPr>
            <a:xfrm flipV="1">
              <a:off x="1013834" y="51550"/>
              <a:ext cx="2826841" cy="2826841"/>
            </a:xfrm>
            <a:prstGeom prst="line">
              <a:avLst/>
            </a:prstGeom>
            <a:noFill/>
            <a:ln w="25400" cap="flat">
              <a:solidFill>
                <a:srgbClr val="0433FF"/>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43" name="Line"/>
            <p:cNvSpPr/>
            <p:nvPr/>
          </p:nvSpPr>
          <p:spPr>
            <a:xfrm flipV="1">
              <a:off x="1387557" y="658067"/>
              <a:ext cx="2270693" cy="2270692"/>
            </a:xfrm>
            <a:prstGeom prst="line">
              <a:avLst/>
            </a:prstGeom>
            <a:noFill/>
            <a:ln w="25400" cap="flat">
              <a:solidFill>
                <a:srgbClr val="FF2F92"/>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44" name="Line"/>
            <p:cNvSpPr/>
            <p:nvPr/>
          </p:nvSpPr>
          <p:spPr>
            <a:xfrm flipV="1">
              <a:off x="1866315" y="1057133"/>
              <a:ext cx="1837154" cy="1837155"/>
            </a:xfrm>
            <a:prstGeom prst="line">
              <a:avLst/>
            </a:prstGeom>
            <a:noFill/>
            <a:ln w="25400" cap="flat">
              <a:solidFill>
                <a:srgbClr val="FF9300"/>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45" name="Line"/>
            <p:cNvSpPr/>
            <p:nvPr/>
          </p:nvSpPr>
          <p:spPr>
            <a:xfrm flipV="1">
              <a:off x="2159038" y="1446672"/>
              <a:ext cx="1599180" cy="1599179"/>
            </a:xfrm>
            <a:prstGeom prst="line">
              <a:avLst/>
            </a:prstGeom>
            <a:noFill/>
            <a:ln w="25400" cap="flat">
              <a:solidFill>
                <a:srgbClr val="000000"/>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46" name="Line"/>
            <p:cNvSpPr/>
            <p:nvPr/>
          </p:nvSpPr>
          <p:spPr>
            <a:xfrm flipV="1">
              <a:off x="2588063" y="1778881"/>
              <a:ext cx="1262037" cy="1262037"/>
            </a:xfrm>
            <a:prstGeom prst="line">
              <a:avLst/>
            </a:prstGeom>
            <a:noFill/>
            <a:ln w="25400" cap="flat">
              <a:solidFill>
                <a:srgbClr val="0433FF"/>
              </a:solidFill>
              <a:custDash>
                <a:ds d="200000" sp="200000"/>
              </a:custDash>
              <a:miter lim="400000"/>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47" name="Bank 0"/>
            <p:cNvSpPr txBox="1"/>
            <p:nvPr/>
          </p:nvSpPr>
          <p:spPr>
            <a:xfrm>
              <a:off x="0" y="1194004"/>
              <a:ext cx="729553"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433FF"/>
                  </a:solidFill>
                  <a:latin typeface="+mn-lt"/>
                  <a:ea typeface="+mn-ea"/>
                  <a:cs typeface="+mn-cs"/>
                  <a:sym typeface="Calibri"/>
                </a:defRPr>
              </a:lvl1pPr>
            </a:lstStyle>
            <a:p>
              <a:pPr/>
              <a:r>
                <a:t>Bank 0</a:t>
              </a:r>
            </a:p>
          </p:txBody>
        </p:sp>
        <p:sp>
          <p:nvSpPr>
            <p:cNvPr id="4048" name="Bank 1"/>
            <p:cNvSpPr txBox="1"/>
            <p:nvPr/>
          </p:nvSpPr>
          <p:spPr>
            <a:xfrm>
              <a:off x="0" y="1616740"/>
              <a:ext cx="729553"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40FF"/>
                  </a:solidFill>
                  <a:latin typeface="+mn-lt"/>
                  <a:ea typeface="+mn-ea"/>
                  <a:cs typeface="+mn-cs"/>
                  <a:sym typeface="Calibri"/>
                </a:defRPr>
              </a:lvl1pPr>
            </a:lstStyle>
            <a:p>
              <a:pPr/>
              <a:r>
                <a:t>Bank 1</a:t>
              </a:r>
            </a:p>
          </p:txBody>
        </p:sp>
        <p:sp>
          <p:nvSpPr>
            <p:cNvPr id="4049" name="Bank 2"/>
            <p:cNvSpPr txBox="1"/>
            <p:nvPr/>
          </p:nvSpPr>
          <p:spPr>
            <a:xfrm>
              <a:off x="0" y="2019851"/>
              <a:ext cx="729553"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9300"/>
                  </a:solidFill>
                  <a:latin typeface="+mn-lt"/>
                  <a:ea typeface="+mn-ea"/>
                  <a:cs typeface="+mn-cs"/>
                  <a:sym typeface="Calibri"/>
                </a:defRPr>
              </a:lvl1pPr>
            </a:lstStyle>
            <a:p>
              <a:pPr/>
              <a:r>
                <a:t>Bank 2</a:t>
              </a:r>
            </a:p>
          </p:txBody>
        </p:sp>
        <p:sp>
          <p:nvSpPr>
            <p:cNvPr id="4050" name="Bank 3"/>
            <p:cNvSpPr txBox="1"/>
            <p:nvPr/>
          </p:nvSpPr>
          <p:spPr>
            <a:xfrm>
              <a:off x="270933" y="2353937"/>
              <a:ext cx="729554"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Bank 3</a:t>
              </a:r>
            </a:p>
          </p:txBody>
        </p:sp>
        <p:sp>
          <p:nvSpPr>
            <p:cNvPr id="4051" name="Bank 0"/>
            <p:cNvSpPr txBox="1"/>
            <p:nvPr/>
          </p:nvSpPr>
          <p:spPr>
            <a:xfrm>
              <a:off x="270933" y="2845698"/>
              <a:ext cx="729554" cy="3330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433FF"/>
                  </a:solidFill>
                  <a:latin typeface="+mn-lt"/>
                  <a:ea typeface="+mn-ea"/>
                  <a:cs typeface="+mn-cs"/>
                  <a:sym typeface="Calibri"/>
                </a:defRPr>
              </a:lvl1pPr>
            </a:lstStyle>
            <a:p>
              <a:pPr/>
              <a:r>
                <a:t>Bank 0</a:t>
              </a:r>
            </a:p>
          </p:txBody>
        </p:sp>
        <p:sp>
          <p:nvSpPr>
            <p:cNvPr id="4052" name="Bank 1"/>
            <p:cNvSpPr txBox="1"/>
            <p:nvPr/>
          </p:nvSpPr>
          <p:spPr>
            <a:xfrm>
              <a:off x="3826933" y="448340"/>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40FF"/>
                  </a:solidFill>
                  <a:latin typeface="+mn-lt"/>
                  <a:ea typeface="+mn-ea"/>
                  <a:cs typeface="+mn-cs"/>
                  <a:sym typeface="Calibri"/>
                </a:defRPr>
              </a:lvl1pPr>
            </a:lstStyle>
            <a:p>
              <a:pPr/>
              <a:r>
                <a:t>Bank 1</a:t>
              </a:r>
            </a:p>
          </p:txBody>
        </p:sp>
        <p:sp>
          <p:nvSpPr>
            <p:cNvPr id="4053" name="Bank 2"/>
            <p:cNvSpPr txBox="1"/>
            <p:nvPr/>
          </p:nvSpPr>
          <p:spPr>
            <a:xfrm>
              <a:off x="3826933" y="842087"/>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FF9300"/>
                  </a:solidFill>
                  <a:latin typeface="+mn-lt"/>
                  <a:ea typeface="+mn-ea"/>
                  <a:cs typeface="+mn-cs"/>
                  <a:sym typeface="Calibri"/>
                </a:defRPr>
              </a:lvl1pPr>
            </a:lstStyle>
            <a:p>
              <a:pPr/>
              <a:r>
                <a:t>Bank 2</a:t>
              </a:r>
            </a:p>
          </p:txBody>
        </p:sp>
        <p:sp>
          <p:nvSpPr>
            <p:cNvPr id="4054" name="Bank 3"/>
            <p:cNvSpPr txBox="1"/>
            <p:nvPr/>
          </p:nvSpPr>
          <p:spPr>
            <a:xfrm>
              <a:off x="3826933" y="1235834"/>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Bank 3</a:t>
              </a:r>
            </a:p>
          </p:txBody>
        </p:sp>
        <p:sp>
          <p:nvSpPr>
            <p:cNvPr id="4055" name="Bank 0"/>
            <p:cNvSpPr txBox="1"/>
            <p:nvPr/>
          </p:nvSpPr>
          <p:spPr>
            <a:xfrm>
              <a:off x="3826933" y="1616740"/>
              <a:ext cx="72955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433FF"/>
                  </a:solidFill>
                  <a:latin typeface="+mn-lt"/>
                  <a:ea typeface="+mn-ea"/>
                  <a:cs typeface="+mn-cs"/>
                  <a:sym typeface="Calibri"/>
                </a:defRPr>
              </a:lvl1pPr>
            </a:lstStyle>
            <a:p>
              <a:pPr/>
              <a:r>
                <a:t>Bank 0</a:t>
              </a:r>
            </a:p>
          </p:txBody>
        </p:sp>
      </p:grpSp>
      <p:grpSp>
        <p:nvGrpSpPr>
          <p:cNvPr id="4059" name="Group"/>
          <p:cNvGrpSpPr/>
          <p:nvPr/>
        </p:nvGrpSpPr>
        <p:grpSpPr>
          <a:xfrm>
            <a:off x="5633971" y="3151286"/>
            <a:ext cx="4556487" cy="523131"/>
            <a:chOff x="0" y="0"/>
            <a:chExt cx="4556486" cy="523129"/>
          </a:xfrm>
        </p:grpSpPr>
        <p:sp>
          <p:nvSpPr>
            <p:cNvPr id="4057" name="Logical address = &lt;1,4&gt;"/>
            <p:cNvSpPr/>
            <p:nvPr/>
          </p:nvSpPr>
          <p:spPr>
            <a:xfrm>
              <a:off x="1845711" y="0"/>
              <a:ext cx="2710776" cy="470159"/>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Logical address = &lt;1,4&gt;</a:t>
              </a:r>
            </a:p>
          </p:txBody>
        </p:sp>
        <p:sp>
          <p:nvSpPr>
            <p:cNvPr id="4068" name="Connection Line"/>
            <p:cNvSpPr/>
            <p:nvPr/>
          </p:nvSpPr>
          <p:spPr>
            <a:xfrm>
              <a:off x="0" y="238578"/>
              <a:ext cx="1859178" cy="2845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4062" name="Group"/>
          <p:cNvGrpSpPr/>
          <p:nvPr/>
        </p:nvGrpSpPr>
        <p:grpSpPr>
          <a:xfrm>
            <a:off x="3312903" y="5424586"/>
            <a:ext cx="4540711" cy="868802"/>
            <a:chOff x="0" y="0"/>
            <a:chExt cx="4540709" cy="868800"/>
          </a:xfrm>
        </p:grpSpPr>
        <p:sp>
          <p:nvSpPr>
            <p:cNvPr id="4060" name="BA = 0"/>
            <p:cNvSpPr/>
            <p:nvPr/>
          </p:nvSpPr>
          <p:spPr>
            <a:xfrm>
              <a:off x="3652147" y="0"/>
              <a:ext cx="888563" cy="470159"/>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BA = 0</a:t>
              </a:r>
            </a:p>
          </p:txBody>
        </p:sp>
        <p:sp>
          <p:nvSpPr>
            <p:cNvPr id="4069" name="Connection Line"/>
            <p:cNvSpPr/>
            <p:nvPr/>
          </p:nvSpPr>
          <p:spPr>
            <a:xfrm>
              <a:off x="-1" y="336483"/>
              <a:ext cx="3651345" cy="532318"/>
            </a:xfrm>
            <a:custGeom>
              <a:avLst/>
              <a:gdLst/>
              <a:ahLst/>
              <a:cxnLst>
                <a:cxn ang="0">
                  <a:pos x="wd2" y="hd2"/>
                </a:cxn>
                <a:cxn ang="5400000">
                  <a:pos x="wd2" y="hd2"/>
                </a:cxn>
                <a:cxn ang="10800000">
                  <a:pos x="wd2" y="hd2"/>
                </a:cxn>
                <a:cxn ang="16200000">
                  <a:pos x="wd2" y="hd2"/>
                </a:cxn>
              </a:cxnLst>
              <a:rect l="0" t="0" r="r" b="b"/>
              <a:pathLst>
                <a:path w="19266" h="16202" fill="norm" stroke="1" extrusionOk="0">
                  <a:moveTo>
                    <a:pt x="19266" y="0"/>
                  </a:moveTo>
                  <a:cubicBezTo>
                    <a:pt x="3826" y="21378"/>
                    <a:pt x="-2334" y="21600"/>
                    <a:pt x="787" y="667"/>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4067" name="Group"/>
          <p:cNvGrpSpPr/>
          <p:nvPr/>
        </p:nvGrpSpPr>
        <p:grpSpPr>
          <a:xfrm>
            <a:off x="4123167" y="2303892"/>
            <a:ext cx="4746248" cy="3002207"/>
            <a:chOff x="0" y="0"/>
            <a:chExt cx="4746247" cy="3002205"/>
          </a:xfrm>
        </p:grpSpPr>
        <p:sp>
          <p:nvSpPr>
            <p:cNvPr id="4063" name="BO = 2"/>
            <p:cNvSpPr/>
            <p:nvPr/>
          </p:nvSpPr>
          <p:spPr>
            <a:xfrm>
              <a:off x="3832483" y="2532047"/>
              <a:ext cx="913765" cy="470159"/>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BO = 2</a:t>
              </a:r>
            </a:p>
          </p:txBody>
        </p:sp>
        <p:sp>
          <p:nvSpPr>
            <p:cNvPr id="4070" name="Connection Line"/>
            <p:cNvSpPr/>
            <p:nvPr/>
          </p:nvSpPr>
          <p:spPr>
            <a:xfrm>
              <a:off x="0" y="-1"/>
              <a:ext cx="3831680" cy="2868533"/>
            </a:xfrm>
            <a:custGeom>
              <a:avLst/>
              <a:gdLst/>
              <a:ahLst/>
              <a:cxnLst>
                <a:cxn ang="0">
                  <a:pos x="wd2" y="hd2"/>
                </a:cxn>
                <a:cxn ang="5400000">
                  <a:pos x="wd2" y="hd2"/>
                </a:cxn>
                <a:cxn ang="10800000">
                  <a:pos x="wd2" y="hd2"/>
                </a:cxn>
                <a:cxn ang="16200000">
                  <a:pos x="wd2" y="hd2"/>
                </a:cxn>
              </a:cxnLst>
              <a:rect l="0" t="0" r="r" b="b"/>
              <a:pathLst>
                <a:path w="21600" h="16919" fill="norm" stroke="1" extrusionOk="0">
                  <a:moveTo>
                    <a:pt x="21600" y="16919"/>
                  </a:moveTo>
                  <a:cubicBezTo>
                    <a:pt x="13256" y="-989"/>
                    <a:pt x="6056" y="-4681"/>
                    <a:pt x="0" y="5842"/>
                  </a:cubicBezTo>
                </a:path>
              </a:pathLst>
            </a:custGeom>
            <a:noFill/>
            <a:ln w="25400" cap="flat">
              <a:solidFill>
                <a:schemeClr val="accent1">
                  <a:satOff val="-33333"/>
                  <a:lumOff val="29999"/>
                </a:schemeClr>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4071" name="Connection Line"/>
            <p:cNvSpPr/>
            <p:nvPr/>
          </p:nvSpPr>
          <p:spPr>
            <a:xfrm>
              <a:off x="1776263" y="594741"/>
              <a:ext cx="2055417" cy="2286491"/>
            </a:xfrm>
            <a:custGeom>
              <a:avLst/>
              <a:gdLst/>
              <a:ahLst/>
              <a:cxnLst>
                <a:cxn ang="0">
                  <a:pos x="wd2" y="hd2"/>
                </a:cxn>
                <a:cxn ang="5400000">
                  <a:pos x="wd2" y="hd2"/>
                </a:cxn>
                <a:cxn ang="10800000">
                  <a:pos x="wd2" y="hd2"/>
                </a:cxn>
                <a:cxn ang="16200000">
                  <a:pos x="wd2" y="hd2"/>
                </a:cxn>
              </a:cxnLst>
              <a:rect l="0" t="0" r="r" b="b"/>
              <a:pathLst>
                <a:path w="21600" h="17708" fill="norm" stroke="1" extrusionOk="0">
                  <a:moveTo>
                    <a:pt x="21600" y="17708"/>
                  </a:moveTo>
                  <a:cubicBezTo>
                    <a:pt x="8196" y="987"/>
                    <a:pt x="996" y="-3892"/>
                    <a:pt x="0" y="3070"/>
                  </a:cubicBezTo>
                </a:path>
              </a:pathLst>
            </a:custGeom>
            <a:noFill/>
            <a:ln w="25400" cap="flat">
              <a:solidFill>
                <a:schemeClr val="accent1">
                  <a:satOff val="-33333"/>
                  <a:lumOff val="29999"/>
                </a:schemeClr>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4072" name="Connection Line"/>
            <p:cNvSpPr/>
            <p:nvPr/>
          </p:nvSpPr>
          <p:spPr>
            <a:xfrm>
              <a:off x="1340643" y="1048975"/>
              <a:ext cx="2503737" cy="1832257"/>
            </a:xfrm>
            <a:custGeom>
              <a:avLst/>
              <a:gdLst/>
              <a:ahLst/>
              <a:cxnLst>
                <a:cxn ang="0">
                  <a:pos x="wd2" y="hd2"/>
                </a:cxn>
                <a:cxn ang="5400000">
                  <a:pos x="wd2" y="hd2"/>
                </a:cxn>
                <a:cxn ang="10800000">
                  <a:pos x="wd2" y="hd2"/>
                </a:cxn>
                <a:cxn ang="16200000">
                  <a:pos x="wd2" y="hd2"/>
                </a:cxn>
              </a:cxnLst>
              <a:rect l="0" t="0" r="r" b="b"/>
              <a:pathLst>
                <a:path w="21600" h="17600" fill="norm" stroke="1" extrusionOk="0">
                  <a:moveTo>
                    <a:pt x="21600" y="17600"/>
                  </a:moveTo>
                  <a:cubicBezTo>
                    <a:pt x="7459" y="751"/>
                    <a:pt x="259" y="-4000"/>
                    <a:pt x="0" y="3346"/>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3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05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05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06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40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37" grpId="1"/>
      <p:bldP build="whole" bldLvl="1" animBg="1" rev="0" advAuto="0" spid="4062" grpId="4"/>
      <p:bldP build="whole" bldLvl="1" animBg="1" rev="0" advAuto="0" spid="4056" grpId="2"/>
      <p:bldP build="whole" bldLvl="1" animBg="1" rev="0" advAuto="0" spid="4067" grpId="5"/>
      <p:bldP build="whole" bldLvl="1" animBg="1" rev="0" advAuto="0" spid="4059" grpId="3"/>
    </p:bldLst>
  </p:timing>
</p:sld>
</file>

<file path=ppt/slides/slide1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4" name="Banking Equations"/>
          <p:cNvSpPr txBox="1"/>
          <p:nvPr>
            <p:ph type="title"/>
          </p:nvPr>
        </p:nvSpPr>
        <p:spPr>
          <a:prstGeom prst="rect">
            <a:avLst/>
          </a:prstGeom>
        </p:spPr>
        <p:txBody>
          <a:bodyPr/>
          <a:lstStyle/>
          <a:p>
            <a:pPr/>
            <a:r>
              <a:t>Banking Equations</a:t>
            </a:r>
          </a:p>
        </p:txBody>
      </p:sp>
      <p:sp>
        <p:nvSpPr>
          <p:cNvPr id="407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76" name="Equation"/>
          <p:cNvSpPr txBox="1"/>
          <p:nvPr/>
        </p:nvSpPr>
        <p:spPr>
          <a:xfrm>
            <a:off x="1008270" y="2901887"/>
            <a:ext cx="4465010" cy="1020819"/>
          </a:xfrm>
          <a:prstGeom prst="rect">
            <a:avLst/>
          </a:prstGeom>
          <a:ln w="12700">
            <a:miter lim="400000"/>
          </a:ln>
        </p:spPr>
        <p:txBody>
          <a:bodyPr wrap="none" lIns="0" tIns="0" rIns="0" bIns="0">
            <a:spAutoFit/>
          </a:bodyPr>
          <a:lstStyle/>
          <a:p>
            <a:pPr latinLnBrk="1">
              <a:defRPr>
                <a:solidFill>
                  <a:srgbClr val="000000"/>
                </a:solidFill>
              </a:defRPr>
            </a:pPr>
            <a14:m>
              <m:oMathPara>
                <m:oMathParaPr>
                  <m:jc m:val="centerGroup"/>
                </m:oMathParaPr>
                <m:oMath>
                  <m:r>
                    <a:rPr xmlns:a="http://schemas.openxmlformats.org/drawingml/2006/main" sz="3600" i="1">
                      <a:solidFill>
                        <a:srgbClr val="8F0000"/>
                      </a:solidFill>
                      <a:latin typeface="Cambria Math" panose="02040503050406030204" pitchFamily="18" charset="0"/>
                    </a:rPr>
                    <m:t>B</m:t>
                  </m:r>
                  <m:r>
                    <a:rPr xmlns:a="http://schemas.openxmlformats.org/drawingml/2006/main" sz="3600" i="1">
                      <a:solidFill>
                        <a:srgbClr val="8F0000"/>
                      </a:solidFill>
                      <a:latin typeface="Cambria Math" panose="02040503050406030204" pitchFamily="18" charset="0"/>
                    </a:rPr>
                    <m:t>A</m:t>
                  </m:r>
                  <m:r>
                    <a:rPr xmlns:a="http://schemas.openxmlformats.org/drawingml/2006/main" sz="3600" i="1">
                      <a:solidFill>
                        <a:srgbClr val="8F0000"/>
                      </a:solidFill>
                      <a:latin typeface="Cambria Math" panose="02040503050406030204" pitchFamily="18" charset="0"/>
                    </a:rPr>
                    <m:t>=</m:t>
                  </m:r>
                  <m:r>
                    <a:rPr xmlns:a="http://schemas.openxmlformats.org/drawingml/2006/main" sz="3600" i="1">
                      <a:solidFill>
                        <a:srgbClr val="8F0000"/>
                      </a:solidFill>
                      <a:latin typeface="Cambria Math" panose="02040503050406030204" pitchFamily="18" charset="0"/>
                    </a:rPr>
                    <m:t>⌊</m:t>
                  </m:r>
                  <m:f>
                    <m:fPr>
                      <m:ctrlPr>
                        <a:rPr xmlns:a="http://schemas.openxmlformats.org/drawingml/2006/main" sz="3600" i="1">
                          <a:solidFill>
                            <a:srgbClr val="8F0000"/>
                          </a:solidFill>
                          <a:latin typeface="Cambria Math" panose="02040503050406030204" pitchFamily="18" charset="0"/>
                        </a:rPr>
                      </m:ctrlPr>
                      <m:type m:val="bar"/>
                    </m:fPr>
                    <m:num>
                      <m:limUpp>
                        <m:e>
                          <m:r>
                            <a:rPr xmlns:a="http://schemas.openxmlformats.org/drawingml/2006/main" sz="3600" i="1">
                              <a:solidFill>
                                <a:srgbClr val="8F0000"/>
                              </a:solidFill>
                              <a:latin typeface="Cambria Math" panose="02040503050406030204" pitchFamily="18" charset="0"/>
                            </a:rPr>
                            <m:t>x</m:t>
                          </m:r>
                        </m:e>
                        <m:lim>
                          <m:r>
                            <a:rPr xmlns:a="http://schemas.openxmlformats.org/drawingml/2006/main" sz="3600" i="1">
                              <a:solidFill>
                                <a:srgbClr val="8F0000"/>
                              </a:solidFill>
                              <a:latin typeface="Cambria Math" panose="02040503050406030204" pitchFamily="18" charset="0"/>
                            </a:rPr>
                            <m:t>⃗</m:t>
                          </m:r>
                        </m:lim>
                      </m:limUpp>
                      <m:r>
                        <a:rPr xmlns:a="http://schemas.openxmlformats.org/drawingml/2006/main" sz="3600" i="1">
                          <a:solidFill>
                            <a:srgbClr val="8F0000"/>
                          </a:solidFill>
                          <a:latin typeface="Cambria Math" panose="02040503050406030204" pitchFamily="18" charset="0"/>
                        </a:rPr>
                        <m:t>⋅</m:t>
                      </m:r>
                      <m:limUpp>
                        <m:e>
                          <m:r>
                            <a:rPr xmlns:a="http://schemas.openxmlformats.org/drawingml/2006/main" sz="3600" i="1">
                              <a:solidFill>
                                <a:srgbClr val="8F0000"/>
                              </a:solidFill>
                              <a:latin typeface="Cambria Math" panose="02040503050406030204" pitchFamily="18" charset="0"/>
                            </a:rPr>
                            <m:t>α</m:t>
                          </m:r>
                        </m:e>
                        <m:lim>
                          <m:r>
                            <a:rPr xmlns:a="http://schemas.openxmlformats.org/drawingml/2006/main" sz="3600" i="1">
                              <a:solidFill>
                                <a:srgbClr val="8F0000"/>
                              </a:solidFill>
                              <a:latin typeface="Cambria Math" panose="02040503050406030204" pitchFamily="18" charset="0"/>
                            </a:rPr>
                            <m:t>⃗</m:t>
                          </m:r>
                        </m:lim>
                      </m:limUpp>
                    </m:num>
                    <m:den>
                      <m:r>
                        <a:rPr xmlns:a="http://schemas.openxmlformats.org/drawingml/2006/main" sz="3600" i="1">
                          <a:solidFill>
                            <a:srgbClr val="8F0000"/>
                          </a:solidFill>
                          <a:latin typeface="Cambria Math" panose="02040503050406030204" pitchFamily="18" charset="0"/>
                        </a:rPr>
                        <m:t>B</m:t>
                      </m:r>
                    </m:den>
                  </m:f>
                  <m:r>
                    <a:rPr xmlns:a="http://schemas.openxmlformats.org/drawingml/2006/main" sz="3600" i="1">
                      <a:solidFill>
                        <a:srgbClr val="8F0000"/>
                      </a:solidFill>
                      <a:latin typeface="Cambria Math" panose="02040503050406030204" pitchFamily="18" charset="0"/>
                    </a:rPr>
                    <m:t>⌋</m:t>
                  </m:r>
                  <m:r>
                    <a:rPr xmlns:a="http://schemas.openxmlformats.org/drawingml/2006/main" sz="3600" i="1">
                      <a:solidFill>
                        <a:srgbClr val="8F0000"/>
                      </a:solidFill>
                      <a:latin typeface="Cambria Math" panose="02040503050406030204" pitchFamily="18" charset="0"/>
                    </a:rPr>
                    <m:t>mod</m:t>
                  </m:r>
                  <m:r>
                    <a:rPr xmlns:a="http://schemas.openxmlformats.org/drawingml/2006/main" sz="3600" i="1">
                      <a:solidFill>
                        <a:srgbClr val="8F0000"/>
                      </a:solidFill>
                      <a:latin typeface="Cambria Math" panose="02040503050406030204" pitchFamily="18" charset="0"/>
                    </a:rPr>
                    <m:t>N</m:t>
                  </m:r>
                </m:oMath>
              </m:oMathPara>
            </a14:m>
            <a:endParaRPr sz="3600">
              <a:solidFill>
                <a:srgbClr val="8F0000"/>
              </a:solidFill>
            </a:endParaRPr>
          </a:p>
        </p:txBody>
      </p:sp>
      <p:sp>
        <p:nvSpPr>
          <p:cNvPr id="4077" name="Text"/>
          <p:cNvSpPr txBox="1"/>
          <p:nvPr/>
        </p:nvSpPr>
        <p:spPr>
          <a:xfrm>
            <a:off x="7008651" y="1896520"/>
            <a:ext cx="4130485" cy="33338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2700" i="1">
                      <a:solidFill>
                        <a:srgbClr val="8F0000"/>
                      </a:solidFill>
                      <a:latin typeface="Cambria Math" panose="02040503050406030204" pitchFamily="18" charset="0"/>
                    </a:rPr>
                    <m:t>R</m:t>
                  </m:r>
                  <m:r>
                    <a:rPr xmlns:a="http://schemas.openxmlformats.org/drawingml/2006/main" sz="2700" i="1">
                      <a:solidFill>
                        <a:srgbClr val="8F0000"/>
                      </a:solidFill>
                      <a:latin typeface="Cambria Math" panose="02040503050406030204" pitchFamily="18" charset="0"/>
                    </a:rPr>
                    <m:t>=</m:t>
                  </m:r>
                  <m:limUpp>
                    <m:e>
                      <m:limLow>
                        <m:e>
                          <m:r>
                            <a:rPr xmlns:a="http://schemas.openxmlformats.org/drawingml/2006/main" sz="2700" i="1">
                              <a:solidFill>
                                <a:srgbClr val="8F0000"/>
                              </a:solidFill>
                              <a:latin typeface="Cambria Math" panose="02040503050406030204" pitchFamily="18" charset="0"/>
                            </a:rPr>
                            <m:t>∑</m:t>
                          </m:r>
                        </m:e>
                        <m:lim>
                          <m:r>
                            <a:rPr xmlns:a="http://schemas.openxmlformats.org/drawingml/2006/main" sz="2700" i="1">
                              <a:solidFill>
                                <a:srgbClr val="8F0000"/>
                              </a:solidFill>
                              <a:latin typeface="Cambria Math" panose="02040503050406030204" pitchFamily="18" charset="0"/>
                            </a:rPr>
                            <m:t>i</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0</m:t>
                          </m:r>
                        </m:lim>
                      </m:limLow>
                    </m:e>
                    <m:lim>
                      <m:r>
                        <a:rPr xmlns:a="http://schemas.openxmlformats.org/drawingml/2006/main" sz="2700" i="1">
                          <a:solidFill>
                            <a:srgbClr val="8F0000"/>
                          </a:solidFill>
                          <a:latin typeface="Cambria Math" panose="02040503050406030204" pitchFamily="18" charset="0"/>
                        </a:rPr>
                        <m:t>n</m:t>
                      </m:r>
                    </m:lim>
                  </m:limUpp>
                  <m:d>
                    <m:dPr>
                      <m:ctrlPr>
                        <a:rPr xmlns:a="http://schemas.openxmlformats.org/drawingml/2006/main" sz="2700" i="1">
                          <a:solidFill>
                            <a:srgbClr val="8F0000"/>
                          </a:solidFill>
                          <a:latin typeface="Cambria Math" panose="02040503050406030204" pitchFamily="18" charset="0"/>
                        </a:rPr>
                      </m:ctrlPr>
                    </m:dPr>
                    <m:e>
                      <m:r>
                        <a:rPr xmlns:a="http://schemas.openxmlformats.org/drawingml/2006/main" sz="2700" i="1">
                          <a:solidFill>
                            <a:srgbClr val="8F0000"/>
                          </a:solidFill>
                          <a:latin typeface="Cambria Math" panose="02040503050406030204" pitchFamily="18" charset="0"/>
                        </a:rPr>
                        <m:t>⌊</m:t>
                      </m:r>
                      <m:f>
                        <m:fPr>
                          <m:ctrlPr>
                            <a:rPr xmlns:a="http://schemas.openxmlformats.org/drawingml/2006/main" sz="2700" i="1">
                              <a:solidFill>
                                <a:srgbClr val="8F0000"/>
                              </a:solidFill>
                              <a:latin typeface="Cambria Math" panose="02040503050406030204" pitchFamily="18" charset="0"/>
                            </a:rPr>
                          </m:ctrlPr>
                          <m:type m:val="bar"/>
                        </m:fPr>
                        <m:num>
                          <m:sSub>
                            <m:e>
                              <m:limUpp>
                                <m:e>
                                  <m:r>
                                    <a:rPr xmlns:a="http://schemas.openxmlformats.org/drawingml/2006/main" sz="2700" i="1">
                                      <a:solidFill>
                                        <a:srgbClr val="8F0000"/>
                                      </a:solidFill>
                                      <a:latin typeface="Cambria Math" panose="02040503050406030204" pitchFamily="18" charset="0"/>
                                    </a:rPr>
                                    <m:t>x</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i</m:t>
                              </m:r>
                            </m:sub>
                          </m:sSub>
                        </m:num>
                        <m:den>
                          <m:sSub>
                            <m:e>
                              <m:limUpp>
                                <m:e>
                                  <m:r>
                                    <a:rPr xmlns:a="http://schemas.openxmlformats.org/drawingml/2006/main" sz="2700" i="1">
                                      <a:solidFill>
                                        <a:srgbClr val="8F0000"/>
                                      </a:solidFill>
                                      <a:latin typeface="Cambria Math" panose="02040503050406030204" pitchFamily="18" charset="0"/>
                                    </a:rPr>
                                    <m:t>P</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i</m:t>
                              </m:r>
                            </m:sub>
                          </m:sSub>
                        </m:den>
                      </m:f>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m:t>
                      </m:r>
                      <m:limUpp>
                        <m:e>
                          <m:limLow>
                            <m:e>
                              <m:r>
                                <a:rPr xmlns:a="http://schemas.openxmlformats.org/drawingml/2006/main" sz="2700" i="1">
                                  <a:solidFill>
                                    <a:srgbClr val="8F0000"/>
                                  </a:solidFill>
                                  <a:latin typeface="Cambria Math" panose="02040503050406030204" pitchFamily="18" charset="0"/>
                                </a:rPr>
                                <m:t>∏</m:t>
                              </m:r>
                            </m:e>
                            <m:lim>
                              <m:r>
                                <a:rPr xmlns:a="http://schemas.openxmlformats.org/drawingml/2006/main" sz="2700" i="1">
                                  <a:solidFill>
                                    <a:srgbClr val="8F0000"/>
                                  </a:solidFill>
                                  <a:latin typeface="Cambria Math" panose="02040503050406030204" pitchFamily="18" charset="0"/>
                                </a:rPr>
                                <m:t>j</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i</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1</m:t>
                              </m:r>
                            </m:lim>
                          </m:limLow>
                        </m:e>
                        <m:lim>
                          <m:r>
                            <a:rPr xmlns:a="http://schemas.openxmlformats.org/drawingml/2006/main" sz="2700" i="1">
                              <a:solidFill>
                                <a:srgbClr val="8F0000"/>
                              </a:solidFill>
                              <a:latin typeface="Cambria Math" panose="02040503050406030204" pitchFamily="18" charset="0"/>
                            </a:rPr>
                            <m:t>n</m:t>
                          </m:r>
                        </m:lim>
                      </m:limUpp>
                      <m:r>
                        <a:rPr xmlns:a="http://schemas.openxmlformats.org/drawingml/2006/main" sz="2700" i="1">
                          <a:solidFill>
                            <a:srgbClr val="8F0000"/>
                          </a:solidFill>
                          <a:latin typeface="Cambria Math" panose="02040503050406030204" pitchFamily="18" charset="0"/>
                        </a:rPr>
                        <m:t>⌈</m:t>
                      </m:r>
                      <m:f>
                        <m:fPr>
                          <m:ctrlPr>
                            <a:rPr xmlns:a="http://schemas.openxmlformats.org/drawingml/2006/main" sz="2700" i="1">
                              <a:solidFill>
                                <a:srgbClr val="8F0000"/>
                              </a:solidFill>
                              <a:latin typeface="Cambria Math" panose="02040503050406030204" pitchFamily="18" charset="0"/>
                            </a:rPr>
                          </m:ctrlPr>
                          <m:type m:val="bar"/>
                        </m:fPr>
                        <m:num>
                          <m:sSub>
                            <m:e>
                              <m:limUpp>
                                <m:e>
                                  <m:r>
                                    <a:rPr xmlns:a="http://schemas.openxmlformats.org/drawingml/2006/main" sz="2700" i="1">
                                      <a:solidFill>
                                        <a:srgbClr val="8F0000"/>
                                      </a:solidFill>
                                      <a:latin typeface="Cambria Math" panose="02040503050406030204" pitchFamily="18" charset="0"/>
                                    </a:rPr>
                                    <m:t>D</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j</m:t>
                              </m:r>
                            </m:sub>
                          </m:sSub>
                        </m:num>
                        <m:den>
                          <m:sSub>
                            <m:e>
                              <m:limUpp>
                                <m:e>
                                  <m:r>
                                    <a:rPr xmlns:a="http://schemas.openxmlformats.org/drawingml/2006/main" sz="2700" i="1">
                                      <a:solidFill>
                                        <a:srgbClr val="8F0000"/>
                                      </a:solidFill>
                                      <a:latin typeface="Cambria Math" panose="02040503050406030204" pitchFamily="18" charset="0"/>
                                    </a:rPr>
                                    <m:t>P</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j</m:t>
                              </m:r>
                            </m:sub>
                          </m:sSub>
                        </m:den>
                      </m:f>
                      <m:r>
                        <a:rPr xmlns:a="http://schemas.openxmlformats.org/drawingml/2006/main" sz="2700" i="1">
                          <a:solidFill>
                            <a:srgbClr val="8F0000"/>
                          </a:solidFill>
                          <a:latin typeface="Cambria Math" panose="02040503050406030204" pitchFamily="18" charset="0"/>
                        </a:rPr>
                        <m:t>⌉</m:t>
                      </m:r>
                    </m:e>
                  </m:d>
                </m:oMath>
              </m:oMathPara>
            </a14:m>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400" i="1">
                      <a:solidFill>
                        <a:srgbClr val="8F0000"/>
                      </a:solidFill>
                      <a:latin typeface="Cambria Math" panose="02040503050406030204" pitchFamily="18" charset="0"/>
                    </a:rPr>
                    <m:t>C</m:t>
                  </m:r>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x</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α</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mod</m:t>
                  </m:r>
                  <m:r>
                    <a:rPr xmlns:a="http://schemas.openxmlformats.org/drawingml/2006/main" sz="3400" i="1">
                      <a:solidFill>
                        <a:srgbClr val="8F0000"/>
                      </a:solidFill>
                      <a:latin typeface="Cambria Math" panose="02040503050406030204" pitchFamily="18" charset="0"/>
                    </a:rPr>
                    <m:t>B</m:t>
                  </m:r>
                </m:oMath>
              </m:oMathPara>
            </a14:m>
          </a:p>
          <a:p>
            <a:pPr algn="ctr">
              <a:spcBef>
                <a:spcPts val="700"/>
              </a:spcBef>
              <a:defRPr sz="3100">
                <a:solidFill>
                  <a:srgbClr val="8F0000"/>
                </a:solidFill>
                <a:latin typeface="+mn-lt"/>
                <a:ea typeface="+mn-ea"/>
                <a:cs typeface="+mn-cs"/>
                <a:sym typeface="Calibri"/>
              </a:defRPr>
            </a:pPr>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O</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R</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B</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m:oMathPara>
            </a14:m>
          </a:p>
        </p:txBody>
      </p:sp>
      <p:sp>
        <p:nvSpPr>
          <p:cNvPr id="4078" name="The compiler chooses parameters  ,  ,  , and"/>
          <p:cNvSpPr txBox="1"/>
          <p:nvPr/>
        </p:nvSpPr>
        <p:spPr>
          <a:xfrm>
            <a:off x="475487" y="5545666"/>
            <a:ext cx="11176001" cy="14353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700"/>
              </a:spcBef>
              <a:buClr>
                <a:schemeClr val="accent2"/>
              </a:buClr>
              <a:buSzPct val="75000"/>
              <a:buChar char="■"/>
              <a:defRPr sz="3100">
                <a:solidFill>
                  <a:srgbClr val="8F0000"/>
                </a:solidFill>
                <a:latin typeface="+mn-lt"/>
                <a:ea typeface="+mn-ea"/>
                <a:cs typeface="+mn-cs"/>
                <a:sym typeface="Calibri"/>
              </a:defRPr>
            </a:pPr>
            <a:r>
              <a:t>The compiler chooses parameters </a:t>
            </a:r>
            <a14:m>
              <m:oMath>
                <m:limUpp>
                  <m:e>
                    <m:r>
                      <a:rPr xmlns:a="http://schemas.openxmlformats.org/drawingml/2006/main" sz="3150" i="1">
                        <a:solidFill>
                          <a:srgbClr val="8F0000"/>
                        </a:solidFill>
                        <a:latin typeface="Cambria Math" panose="02040503050406030204" pitchFamily="18" charset="0"/>
                      </a:rPr>
                      <m:t>α</m:t>
                    </m:r>
                  </m:e>
                  <m:lim>
                    <m:r>
                      <a:rPr xmlns:a="http://schemas.openxmlformats.org/drawingml/2006/main" sz="3150" i="1">
                        <a:solidFill>
                          <a:srgbClr val="8F0000"/>
                        </a:solidFill>
                        <a:latin typeface="Cambria Math" panose="02040503050406030204" pitchFamily="18" charset="0"/>
                      </a:rPr>
                      <m:t>⃗</m:t>
                    </m:r>
                  </m:lim>
                </m:limUpp>
              </m:oMath>
            </a14:m>
            <a:r>
              <a:t>, </a:t>
            </a:r>
            <a14:m>
              <m:oMath>
                <m:r>
                  <a:rPr xmlns:a="http://schemas.openxmlformats.org/drawingml/2006/main" sz="3400" i="1">
                    <a:solidFill>
                      <a:srgbClr val="8F0000"/>
                    </a:solidFill>
                    <a:latin typeface="Cambria Math" panose="02040503050406030204" pitchFamily="18" charset="0"/>
                  </a:rPr>
                  <m:t>B</m:t>
                </m:r>
              </m:oMath>
            </a14:m>
            <a:r>
              <a:t>, </a:t>
            </a:r>
            <a14:m>
              <m:oMath>
                <m:r>
                  <a:rPr xmlns:a="http://schemas.openxmlformats.org/drawingml/2006/main" sz="2950" i="1">
                    <a:solidFill>
                      <a:srgbClr val="8F0000"/>
                    </a:solidFill>
                    <a:latin typeface="Cambria Math" panose="02040503050406030204" pitchFamily="18" charset="0"/>
                  </a:rPr>
                  <m:t>N</m:t>
                </m:r>
              </m:oMath>
            </a14:m>
            <a:r>
              <a:t>, and </a:t>
            </a:r>
            <a14:m>
              <m:oMath>
                <m:limUpp>
                  <m:e>
                    <m:r>
                      <a:rPr xmlns:a="http://schemas.openxmlformats.org/drawingml/2006/main" sz="3050" i="1">
                        <a:solidFill>
                          <a:srgbClr val="8F0000"/>
                        </a:solidFill>
                        <a:latin typeface="Cambria Math" panose="02040503050406030204" pitchFamily="18" charset="0"/>
                      </a:rPr>
                      <m:t>P</m:t>
                    </m:r>
                  </m:e>
                  <m:lim>
                    <m:r>
                      <a:rPr xmlns:a="http://schemas.openxmlformats.org/drawingml/2006/main" sz="3050" i="1">
                        <a:solidFill>
                          <a:srgbClr val="8F0000"/>
                        </a:solidFill>
                        <a:latin typeface="Cambria Math" panose="02040503050406030204" pitchFamily="18" charset="0"/>
                      </a:rPr>
                      <m:t>⃗</m:t>
                    </m:r>
                  </m:lim>
                </m:limUpp>
              </m:oMath>
            </a14:m>
          </a:p>
        </p:txBody>
      </p:sp>
      <p:grpSp>
        <p:nvGrpSpPr>
          <p:cNvPr id="4081" name="Group"/>
          <p:cNvGrpSpPr/>
          <p:nvPr/>
        </p:nvGrpSpPr>
        <p:grpSpPr>
          <a:xfrm>
            <a:off x="3493888" y="3221516"/>
            <a:ext cx="5434758" cy="2437823"/>
            <a:chOff x="0" y="0"/>
            <a:chExt cx="5434756" cy="2437821"/>
          </a:xfrm>
        </p:grpSpPr>
        <p:sp>
          <p:nvSpPr>
            <p:cNvPr id="4079" name="Line"/>
            <p:cNvSpPr/>
            <p:nvPr/>
          </p:nvSpPr>
          <p:spPr>
            <a:xfrm flipH="1" flipV="1">
              <a:off x="-1" y="-1"/>
              <a:ext cx="3071764" cy="2437823"/>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80" name="Line"/>
            <p:cNvSpPr/>
            <p:nvPr/>
          </p:nvSpPr>
          <p:spPr>
            <a:xfrm flipV="1">
              <a:off x="3071763" y="684658"/>
              <a:ext cx="2362994" cy="1753164"/>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4085" name="Group"/>
          <p:cNvGrpSpPr/>
          <p:nvPr/>
        </p:nvGrpSpPr>
        <p:grpSpPr>
          <a:xfrm>
            <a:off x="3137776" y="3811339"/>
            <a:ext cx="7315615" cy="1873400"/>
            <a:chOff x="0" y="0"/>
            <a:chExt cx="7315613" cy="1873398"/>
          </a:xfrm>
        </p:grpSpPr>
        <p:sp>
          <p:nvSpPr>
            <p:cNvPr id="4082" name="Line"/>
            <p:cNvSpPr/>
            <p:nvPr/>
          </p:nvSpPr>
          <p:spPr>
            <a:xfrm flipH="1" flipV="1">
              <a:off x="-1" y="-1"/>
              <a:ext cx="3910477" cy="1860700"/>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83" name="Line"/>
            <p:cNvSpPr/>
            <p:nvPr/>
          </p:nvSpPr>
          <p:spPr>
            <a:xfrm flipV="1">
              <a:off x="3910475" y="83459"/>
              <a:ext cx="3405139" cy="1789940"/>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84" name="Line"/>
            <p:cNvSpPr/>
            <p:nvPr/>
          </p:nvSpPr>
          <p:spPr>
            <a:xfrm flipV="1">
              <a:off x="3910476" y="1279524"/>
              <a:ext cx="2229810" cy="593875"/>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sp>
        <p:nvSpPr>
          <p:cNvPr id="4086" name="Group"/>
          <p:cNvSpPr/>
          <p:nvPr/>
        </p:nvSpPr>
        <p:spPr>
          <a:xfrm flipH="1" flipV="1">
            <a:off x="5386685" y="3638913"/>
            <a:ext cx="2118767" cy="2033126"/>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grpSp>
        <p:nvGrpSpPr>
          <p:cNvPr id="4089" name="Group"/>
          <p:cNvGrpSpPr/>
          <p:nvPr/>
        </p:nvGrpSpPr>
        <p:grpSpPr>
          <a:xfrm>
            <a:off x="8711951" y="3088811"/>
            <a:ext cx="1669340" cy="2545128"/>
            <a:chOff x="0" y="0"/>
            <a:chExt cx="1669338" cy="2545126"/>
          </a:xfrm>
        </p:grpSpPr>
        <p:sp>
          <p:nvSpPr>
            <p:cNvPr id="4087" name="Line"/>
            <p:cNvSpPr/>
            <p:nvPr/>
          </p:nvSpPr>
          <p:spPr>
            <a:xfrm flipV="1">
              <a:off x="-1" y="13278"/>
              <a:ext cx="43873" cy="253184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4088" name="Line"/>
            <p:cNvSpPr/>
            <p:nvPr/>
          </p:nvSpPr>
          <p:spPr>
            <a:xfrm flipV="1">
              <a:off x="12699" y="0"/>
              <a:ext cx="1656640" cy="2545127"/>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7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07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07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408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408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408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40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89" grpId="7"/>
      <p:bldP build="whole" bldLvl="1" animBg="1" rev="0" advAuto="0" spid="4077" grpId="2"/>
      <p:bldP build="whole" bldLvl="1" animBg="1" rev="0" advAuto="0" spid="4076" grpId="1"/>
      <p:bldP build="whole" bldLvl="1" animBg="1" rev="0" advAuto="0" spid="4078" grpId="3"/>
      <p:bldP build="whole" bldLvl="1" animBg="1" rev="0" advAuto="0" spid="4085" grpId="5"/>
      <p:bldP build="whole" bldLvl="1" animBg="1" rev="0" advAuto="0" spid="4081" grpId="4"/>
      <p:bldP build="whole" bldLvl="1" animBg="1" rev="0" advAuto="0" spid="4086" grpId="6"/>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4" name="FPGA Crash Course"/>
          <p:cNvSpPr txBox="1"/>
          <p:nvPr>
            <p:ph type="title"/>
          </p:nvPr>
        </p:nvSpPr>
        <p:spPr>
          <a:prstGeom prst="rect">
            <a:avLst/>
          </a:prstGeom>
        </p:spPr>
        <p:txBody>
          <a:bodyPr/>
          <a:lstStyle/>
          <a:p>
            <a:pPr/>
            <a:r>
              <a:t>FPGA Crash Course</a:t>
            </a:r>
          </a:p>
        </p:txBody>
      </p:sp>
      <p:pic>
        <p:nvPicPr>
          <p:cNvPr id="465" name="Image" descr="Image"/>
          <p:cNvPicPr>
            <a:picLocks noChangeAspect="1"/>
          </p:cNvPicPr>
          <p:nvPr/>
        </p:nvPicPr>
        <p:blipFill>
          <a:blip r:embed="rId2">
            <a:extLst/>
          </a:blip>
          <a:stretch>
            <a:fillRect/>
          </a:stretch>
        </p:blipFill>
        <p:spPr>
          <a:xfrm>
            <a:off x="1524633" y="1052068"/>
            <a:ext cx="9077710" cy="5107991"/>
          </a:xfrm>
          <a:prstGeom prst="rect">
            <a:avLst/>
          </a:prstGeom>
          <a:ln w="12700">
            <a:miter lim="400000"/>
          </a:ln>
        </p:spPr>
      </p:pic>
      <p:sp>
        <p:nvSpPr>
          <p:cNvPr id="4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1" name="Equation"/>
          <p:cNvSpPr txBox="1"/>
          <p:nvPr/>
        </p:nvSpPr>
        <p:spPr>
          <a:xfrm>
            <a:off x="1008270" y="2901887"/>
            <a:ext cx="4465010" cy="1020819"/>
          </a:xfrm>
          <a:prstGeom prst="rect">
            <a:avLst/>
          </a:prstGeom>
          <a:ln w="12700">
            <a:miter lim="400000"/>
          </a:ln>
        </p:spPr>
        <p:txBody>
          <a:bodyPr wrap="none" lIns="0" tIns="0" rIns="0" bIns="0">
            <a:spAutoFit/>
          </a:bodyPr>
          <a:lstStyle/>
          <a:p>
            <a:pPr latinLnBrk="1">
              <a:defRPr>
                <a:solidFill>
                  <a:srgbClr val="000000"/>
                </a:solidFill>
              </a:defRPr>
            </a:pPr>
            <a14:m>
              <m:oMathPara>
                <m:oMathParaPr>
                  <m:jc m:val="centerGroup"/>
                </m:oMathParaPr>
                <m:oMath>
                  <m:r>
                    <a:rPr xmlns:a="http://schemas.openxmlformats.org/drawingml/2006/main" sz="3600" i="1">
                      <a:solidFill>
                        <a:srgbClr val="8F0000"/>
                      </a:solidFill>
                      <a:latin typeface="Cambria Math" panose="02040503050406030204" pitchFamily="18" charset="0"/>
                    </a:rPr>
                    <m:t>B</m:t>
                  </m:r>
                  <m:r>
                    <a:rPr xmlns:a="http://schemas.openxmlformats.org/drawingml/2006/main" sz="3600" i="1">
                      <a:solidFill>
                        <a:srgbClr val="8F0000"/>
                      </a:solidFill>
                      <a:latin typeface="Cambria Math" panose="02040503050406030204" pitchFamily="18" charset="0"/>
                    </a:rPr>
                    <m:t>A</m:t>
                  </m:r>
                  <m:r>
                    <a:rPr xmlns:a="http://schemas.openxmlformats.org/drawingml/2006/main" sz="3600" i="1">
                      <a:solidFill>
                        <a:srgbClr val="8F0000"/>
                      </a:solidFill>
                      <a:latin typeface="Cambria Math" panose="02040503050406030204" pitchFamily="18" charset="0"/>
                    </a:rPr>
                    <m:t>=</m:t>
                  </m:r>
                  <m:r>
                    <a:rPr xmlns:a="http://schemas.openxmlformats.org/drawingml/2006/main" sz="3600" i="1">
                      <a:solidFill>
                        <a:srgbClr val="8F0000"/>
                      </a:solidFill>
                      <a:latin typeface="Cambria Math" panose="02040503050406030204" pitchFamily="18" charset="0"/>
                    </a:rPr>
                    <m:t>⌊</m:t>
                  </m:r>
                  <m:f>
                    <m:fPr>
                      <m:ctrlPr>
                        <a:rPr xmlns:a="http://schemas.openxmlformats.org/drawingml/2006/main" sz="3600" i="1">
                          <a:solidFill>
                            <a:srgbClr val="8F0000"/>
                          </a:solidFill>
                          <a:latin typeface="Cambria Math" panose="02040503050406030204" pitchFamily="18" charset="0"/>
                        </a:rPr>
                      </m:ctrlPr>
                      <m:type m:val="bar"/>
                    </m:fPr>
                    <m:num>
                      <m:limUpp>
                        <m:e>
                          <m:r>
                            <a:rPr xmlns:a="http://schemas.openxmlformats.org/drawingml/2006/main" sz="3600" i="1">
                              <a:solidFill>
                                <a:srgbClr val="8F0000"/>
                              </a:solidFill>
                              <a:latin typeface="Cambria Math" panose="02040503050406030204" pitchFamily="18" charset="0"/>
                            </a:rPr>
                            <m:t>x</m:t>
                          </m:r>
                        </m:e>
                        <m:lim>
                          <m:r>
                            <a:rPr xmlns:a="http://schemas.openxmlformats.org/drawingml/2006/main" sz="3600" i="1">
                              <a:solidFill>
                                <a:srgbClr val="8F0000"/>
                              </a:solidFill>
                              <a:latin typeface="Cambria Math" panose="02040503050406030204" pitchFamily="18" charset="0"/>
                            </a:rPr>
                            <m:t>⃗</m:t>
                          </m:r>
                        </m:lim>
                      </m:limUpp>
                      <m:r>
                        <a:rPr xmlns:a="http://schemas.openxmlformats.org/drawingml/2006/main" sz="3600" i="1">
                          <a:solidFill>
                            <a:srgbClr val="8F0000"/>
                          </a:solidFill>
                          <a:latin typeface="Cambria Math" panose="02040503050406030204" pitchFamily="18" charset="0"/>
                        </a:rPr>
                        <m:t>⋅</m:t>
                      </m:r>
                      <m:limUpp>
                        <m:e>
                          <m:r>
                            <a:rPr xmlns:a="http://schemas.openxmlformats.org/drawingml/2006/main" sz="3600" i="1">
                              <a:solidFill>
                                <a:srgbClr val="8F0000"/>
                              </a:solidFill>
                              <a:latin typeface="Cambria Math" panose="02040503050406030204" pitchFamily="18" charset="0"/>
                            </a:rPr>
                            <m:t>α</m:t>
                          </m:r>
                        </m:e>
                        <m:lim>
                          <m:r>
                            <a:rPr xmlns:a="http://schemas.openxmlformats.org/drawingml/2006/main" sz="3600" i="1">
                              <a:solidFill>
                                <a:srgbClr val="8F0000"/>
                              </a:solidFill>
                              <a:latin typeface="Cambria Math" panose="02040503050406030204" pitchFamily="18" charset="0"/>
                            </a:rPr>
                            <m:t>⃗</m:t>
                          </m:r>
                        </m:lim>
                      </m:limUpp>
                    </m:num>
                    <m:den>
                      <m:r>
                        <a:rPr xmlns:a="http://schemas.openxmlformats.org/drawingml/2006/main" sz="3600" i="1">
                          <a:solidFill>
                            <a:srgbClr val="8F0000"/>
                          </a:solidFill>
                          <a:latin typeface="Cambria Math" panose="02040503050406030204" pitchFamily="18" charset="0"/>
                        </a:rPr>
                        <m:t>B</m:t>
                      </m:r>
                    </m:den>
                  </m:f>
                  <m:r>
                    <a:rPr xmlns:a="http://schemas.openxmlformats.org/drawingml/2006/main" sz="3600" i="1">
                      <a:solidFill>
                        <a:srgbClr val="8F0000"/>
                      </a:solidFill>
                      <a:latin typeface="Cambria Math" panose="02040503050406030204" pitchFamily="18" charset="0"/>
                    </a:rPr>
                    <m:t>⌋</m:t>
                  </m:r>
                  <m:r>
                    <a:rPr xmlns:a="http://schemas.openxmlformats.org/drawingml/2006/main" sz="3600" i="1">
                      <a:solidFill>
                        <a:srgbClr val="8F0000"/>
                      </a:solidFill>
                      <a:latin typeface="Cambria Math" panose="02040503050406030204" pitchFamily="18" charset="0"/>
                    </a:rPr>
                    <m:t>mod</m:t>
                  </m:r>
                  <m:r>
                    <a:rPr xmlns:a="http://schemas.openxmlformats.org/drawingml/2006/main" sz="3600" i="1">
                      <a:solidFill>
                        <a:srgbClr val="8F0000"/>
                      </a:solidFill>
                      <a:latin typeface="Cambria Math" panose="02040503050406030204" pitchFamily="18" charset="0"/>
                    </a:rPr>
                    <m:t>N</m:t>
                  </m:r>
                </m:oMath>
              </m:oMathPara>
            </a14:m>
            <a:endParaRPr sz="3600">
              <a:solidFill>
                <a:srgbClr val="8F0000"/>
              </a:solidFill>
            </a:endParaRPr>
          </a:p>
        </p:txBody>
      </p:sp>
      <p:sp>
        <p:nvSpPr>
          <p:cNvPr id="4092" name="Text"/>
          <p:cNvSpPr txBox="1"/>
          <p:nvPr/>
        </p:nvSpPr>
        <p:spPr>
          <a:xfrm>
            <a:off x="7008652" y="1896520"/>
            <a:ext cx="4130484" cy="33338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2700" i="1">
                      <a:solidFill>
                        <a:srgbClr val="8F0000"/>
                      </a:solidFill>
                      <a:latin typeface="Cambria Math" panose="02040503050406030204" pitchFamily="18" charset="0"/>
                    </a:rPr>
                    <m:t>R</m:t>
                  </m:r>
                  <m:r>
                    <a:rPr xmlns:a="http://schemas.openxmlformats.org/drawingml/2006/main" sz="2700" i="1">
                      <a:solidFill>
                        <a:srgbClr val="8F0000"/>
                      </a:solidFill>
                      <a:latin typeface="Cambria Math" panose="02040503050406030204" pitchFamily="18" charset="0"/>
                    </a:rPr>
                    <m:t>=</m:t>
                  </m:r>
                  <m:limUpp>
                    <m:e>
                      <m:limLow>
                        <m:e>
                          <m:r>
                            <a:rPr xmlns:a="http://schemas.openxmlformats.org/drawingml/2006/main" sz="2700" i="1">
                              <a:solidFill>
                                <a:srgbClr val="8F0000"/>
                              </a:solidFill>
                              <a:latin typeface="Cambria Math" panose="02040503050406030204" pitchFamily="18" charset="0"/>
                            </a:rPr>
                            <m:t>∑</m:t>
                          </m:r>
                        </m:e>
                        <m:lim>
                          <m:r>
                            <a:rPr xmlns:a="http://schemas.openxmlformats.org/drawingml/2006/main" sz="2700" i="1">
                              <a:solidFill>
                                <a:srgbClr val="8F0000"/>
                              </a:solidFill>
                              <a:latin typeface="Cambria Math" panose="02040503050406030204" pitchFamily="18" charset="0"/>
                            </a:rPr>
                            <m:t>i</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0</m:t>
                          </m:r>
                        </m:lim>
                      </m:limLow>
                    </m:e>
                    <m:lim>
                      <m:r>
                        <a:rPr xmlns:a="http://schemas.openxmlformats.org/drawingml/2006/main" sz="2700" i="1">
                          <a:solidFill>
                            <a:srgbClr val="8F0000"/>
                          </a:solidFill>
                          <a:latin typeface="Cambria Math" panose="02040503050406030204" pitchFamily="18" charset="0"/>
                        </a:rPr>
                        <m:t>n</m:t>
                      </m:r>
                    </m:lim>
                  </m:limUpp>
                  <m:d>
                    <m:dPr>
                      <m:ctrlPr>
                        <a:rPr xmlns:a="http://schemas.openxmlformats.org/drawingml/2006/main" sz="2700" i="1">
                          <a:solidFill>
                            <a:srgbClr val="8F0000"/>
                          </a:solidFill>
                          <a:latin typeface="Cambria Math" panose="02040503050406030204" pitchFamily="18" charset="0"/>
                        </a:rPr>
                      </m:ctrlPr>
                    </m:dPr>
                    <m:e>
                      <m:r>
                        <a:rPr xmlns:a="http://schemas.openxmlformats.org/drawingml/2006/main" sz="2700" i="1">
                          <a:solidFill>
                            <a:srgbClr val="8F0000"/>
                          </a:solidFill>
                          <a:latin typeface="Cambria Math" panose="02040503050406030204" pitchFamily="18" charset="0"/>
                        </a:rPr>
                        <m:t>⌊</m:t>
                      </m:r>
                      <m:f>
                        <m:fPr>
                          <m:ctrlPr>
                            <a:rPr xmlns:a="http://schemas.openxmlformats.org/drawingml/2006/main" sz="2700" i="1">
                              <a:solidFill>
                                <a:srgbClr val="8F0000"/>
                              </a:solidFill>
                              <a:latin typeface="Cambria Math" panose="02040503050406030204" pitchFamily="18" charset="0"/>
                            </a:rPr>
                          </m:ctrlPr>
                          <m:type m:val="bar"/>
                        </m:fPr>
                        <m:num>
                          <m:sSub>
                            <m:e>
                              <m:limUpp>
                                <m:e>
                                  <m:r>
                                    <a:rPr xmlns:a="http://schemas.openxmlformats.org/drawingml/2006/main" sz="2700" i="1">
                                      <a:solidFill>
                                        <a:srgbClr val="8F0000"/>
                                      </a:solidFill>
                                      <a:latin typeface="Cambria Math" panose="02040503050406030204" pitchFamily="18" charset="0"/>
                                    </a:rPr>
                                    <m:t>x</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i</m:t>
                              </m:r>
                            </m:sub>
                          </m:sSub>
                        </m:num>
                        <m:den>
                          <m:sSub>
                            <m:e>
                              <m:limUpp>
                                <m:e>
                                  <m:r>
                                    <a:rPr xmlns:a="http://schemas.openxmlformats.org/drawingml/2006/main" sz="2700" i="1">
                                      <a:solidFill>
                                        <a:srgbClr val="8F0000"/>
                                      </a:solidFill>
                                      <a:latin typeface="Cambria Math" panose="02040503050406030204" pitchFamily="18" charset="0"/>
                                    </a:rPr>
                                    <m:t>P</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i</m:t>
                              </m:r>
                            </m:sub>
                          </m:sSub>
                        </m:den>
                      </m:f>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m:t>
                      </m:r>
                      <m:limUpp>
                        <m:e>
                          <m:limLow>
                            <m:e>
                              <m:r>
                                <a:rPr xmlns:a="http://schemas.openxmlformats.org/drawingml/2006/main" sz="2700" i="1">
                                  <a:solidFill>
                                    <a:srgbClr val="8F0000"/>
                                  </a:solidFill>
                                  <a:latin typeface="Cambria Math" panose="02040503050406030204" pitchFamily="18" charset="0"/>
                                </a:rPr>
                                <m:t>∏</m:t>
                              </m:r>
                            </m:e>
                            <m:lim>
                              <m:r>
                                <a:rPr xmlns:a="http://schemas.openxmlformats.org/drawingml/2006/main" sz="2700" i="1">
                                  <a:solidFill>
                                    <a:srgbClr val="8F0000"/>
                                  </a:solidFill>
                                  <a:latin typeface="Cambria Math" panose="02040503050406030204" pitchFamily="18" charset="0"/>
                                </a:rPr>
                                <m:t>j</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i</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1</m:t>
                              </m:r>
                            </m:lim>
                          </m:limLow>
                        </m:e>
                        <m:lim>
                          <m:r>
                            <a:rPr xmlns:a="http://schemas.openxmlformats.org/drawingml/2006/main" sz="2700" i="1">
                              <a:solidFill>
                                <a:srgbClr val="8F0000"/>
                              </a:solidFill>
                              <a:latin typeface="Cambria Math" panose="02040503050406030204" pitchFamily="18" charset="0"/>
                            </a:rPr>
                            <m:t>n</m:t>
                          </m:r>
                        </m:lim>
                      </m:limUpp>
                      <m:r>
                        <a:rPr xmlns:a="http://schemas.openxmlformats.org/drawingml/2006/main" sz="2700" i="1">
                          <a:solidFill>
                            <a:srgbClr val="8F0000"/>
                          </a:solidFill>
                          <a:latin typeface="Cambria Math" panose="02040503050406030204" pitchFamily="18" charset="0"/>
                        </a:rPr>
                        <m:t>⌈</m:t>
                      </m:r>
                      <m:f>
                        <m:fPr>
                          <m:ctrlPr>
                            <a:rPr xmlns:a="http://schemas.openxmlformats.org/drawingml/2006/main" sz="2700" i="1">
                              <a:solidFill>
                                <a:srgbClr val="8F0000"/>
                              </a:solidFill>
                              <a:latin typeface="Cambria Math" panose="02040503050406030204" pitchFamily="18" charset="0"/>
                            </a:rPr>
                          </m:ctrlPr>
                          <m:type m:val="bar"/>
                        </m:fPr>
                        <m:num>
                          <m:sSub>
                            <m:e>
                              <m:limUpp>
                                <m:e>
                                  <m:r>
                                    <a:rPr xmlns:a="http://schemas.openxmlformats.org/drawingml/2006/main" sz="2700" i="1">
                                      <a:solidFill>
                                        <a:srgbClr val="8F0000"/>
                                      </a:solidFill>
                                      <a:latin typeface="Cambria Math" panose="02040503050406030204" pitchFamily="18" charset="0"/>
                                    </a:rPr>
                                    <m:t>D</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j</m:t>
                              </m:r>
                            </m:sub>
                          </m:sSub>
                        </m:num>
                        <m:den>
                          <m:sSub>
                            <m:e>
                              <m:limUpp>
                                <m:e>
                                  <m:r>
                                    <a:rPr xmlns:a="http://schemas.openxmlformats.org/drawingml/2006/main" sz="2700" i="1">
                                      <a:solidFill>
                                        <a:srgbClr val="8F0000"/>
                                      </a:solidFill>
                                      <a:latin typeface="Cambria Math" panose="02040503050406030204" pitchFamily="18" charset="0"/>
                                    </a:rPr>
                                    <m:t>P</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j</m:t>
                              </m:r>
                            </m:sub>
                          </m:sSub>
                        </m:den>
                      </m:f>
                      <m:r>
                        <a:rPr xmlns:a="http://schemas.openxmlformats.org/drawingml/2006/main" sz="2700" i="1">
                          <a:solidFill>
                            <a:srgbClr val="8F0000"/>
                          </a:solidFill>
                          <a:latin typeface="Cambria Math" panose="02040503050406030204" pitchFamily="18" charset="0"/>
                        </a:rPr>
                        <m:t>⌉</m:t>
                      </m:r>
                    </m:e>
                  </m:d>
                </m:oMath>
              </m:oMathPara>
            </a14:m>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400" i="1">
                      <a:solidFill>
                        <a:srgbClr val="8F0000"/>
                      </a:solidFill>
                      <a:latin typeface="Cambria Math" panose="02040503050406030204" pitchFamily="18" charset="0"/>
                    </a:rPr>
                    <m:t>C</m:t>
                  </m:r>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x</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α</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mod</m:t>
                  </m:r>
                  <m:r>
                    <a:rPr xmlns:a="http://schemas.openxmlformats.org/drawingml/2006/main" sz="3400" i="1">
                      <a:solidFill>
                        <a:srgbClr val="8F0000"/>
                      </a:solidFill>
                      <a:latin typeface="Cambria Math" panose="02040503050406030204" pitchFamily="18" charset="0"/>
                    </a:rPr>
                    <m:t>B</m:t>
                  </m:r>
                </m:oMath>
              </m:oMathPara>
            </a14:m>
          </a:p>
          <a:p>
            <a:pPr algn="ctr">
              <a:spcBef>
                <a:spcPts val="700"/>
              </a:spcBef>
              <a:defRPr sz="3100">
                <a:solidFill>
                  <a:srgbClr val="8F0000"/>
                </a:solidFill>
                <a:latin typeface="+mn-lt"/>
                <a:ea typeface="+mn-ea"/>
                <a:cs typeface="+mn-cs"/>
                <a:sym typeface="Calibri"/>
              </a:defRPr>
            </a:pPr>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O</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R</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B</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m:oMathPara>
            </a14:m>
          </a:p>
        </p:txBody>
      </p:sp>
      <p:sp>
        <p:nvSpPr>
          <p:cNvPr id="4093" name="Banking Equations"/>
          <p:cNvSpPr txBox="1"/>
          <p:nvPr>
            <p:ph type="title"/>
          </p:nvPr>
        </p:nvSpPr>
        <p:spPr>
          <a:prstGeom prst="rect">
            <a:avLst/>
          </a:prstGeom>
        </p:spPr>
        <p:txBody>
          <a:bodyPr/>
          <a:lstStyle/>
          <a:p>
            <a:pPr/>
            <a:r>
              <a:t>Banking Equations</a:t>
            </a:r>
          </a:p>
        </p:txBody>
      </p:sp>
      <p:sp>
        <p:nvSpPr>
          <p:cNvPr id="4094" name="Problem: Expensive computations are pervasive in these equations…"/>
          <p:cNvSpPr txBox="1"/>
          <p:nvPr>
            <p:ph type="body" sz="quarter" idx="1"/>
          </p:nvPr>
        </p:nvSpPr>
        <p:spPr>
          <a:xfrm>
            <a:off x="475487" y="1143000"/>
            <a:ext cx="11176001" cy="804507"/>
          </a:xfrm>
          <a:prstGeom prst="rect">
            <a:avLst/>
          </a:prstGeom>
        </p:spPr>
        <p:txBody>
          <a:bodyPr/>
          <a:lstStyle/>
          <a:p>
            <a:pPr marL="332613" indent="-332613" defTabSz="886968">
              <a:defRPr sz="3007"/>
            </a:pPr>
            <a:r>
              <a:rPr b="1"/>
              <a:t>Problem</a:t>
            </a:r>
            <a:r>
              <a:t>: Expensive computations are pervasive in these equations…</a:t>
            </a:r>
          </a:p>
        </p:txBody>
      </p:sp>
      <p:sp>
        <p:nvSpPr>
          <p:cNvPr id="4095"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096" name="Rectangle"/>
          <p:cNvSpPr/>
          <p:nvPr/>
        </p:nvSpPr>
        <p:spPr>
          <a:xfrm>
            <a:off x="565422" y="2671391"/>
            <a:ext cx="3569546" cy="2776116"/>
          </a:xfrm>
          <a:prstGeom prst="rect">
            <a:avLst/>
          </a:prstGeom>
          <a:solidFill>
            <a:srgbClr val="FFFFFF">
              <a:alpha val="88682"/>
            </a:srgbClr>
          </a:solidFill>
          <a:ln w="12700">
            <a:miter lim="400000"/>
          </a:ln>
        </p:spPr>
        <p:txBody>
          <a:bodyPr lIns="45719" rIns="45719"/>
          <a:lstStyle/>
          <a:p>
            <a:pPr/>
          </a:p>
        </p:txBody>
      </p:sp>
      <p:sp>
        <p:nvSpPr>
          <p:cNvPr id="4097" name="Rectangle"/>
          <p:cNvSpPr/>
          <p:nvPr/>
        </p:nvSpPr>
        <p:spPr>
          <a:xfrm>
            <a:off x="6624640" y="3515340"/>
            <a:ext cx="2776061" cy="1088218"/>
          </a:xfrm>
          <a:prstGeom prst="rect">
            <a:avLst/>
          </a:prstGeom>
          <a:solidFill>
            <a:srgbClr val="FFFFFF">
              <a:alpha val="88682"/>
            </a:srgbClr>
          </a:solidFill>
          <a:ln w="12700">
            <a:miter lim="400000"/>
          </a:ln>
        </p:spPr>
        <p:txBody>
          <a:bodyPr lIns="45719" rIns="45719"/>
          <a:lstStyle/>
          <a:p>
            <a:pPr/>
          </a:p>
        </p:txBody>
      </p:sp>
      <p:sp>
        <p:nvSpPr>
          <p:cNvPr id="4098" name="Rectangle"/>
          <p:cNvSpPr/>
          <p:nvPr/>
        </p:nvSpPr>
        <p:spPr>
          <a:xfrm>
            <a:off x="5737192" y="1758948"/>
            <a:ext cx="5357396" cy="1784362"/>
          </a:xfrm>
          <a:prstGeom prst="rect">
            <a:avLst/>
          </a:prstGeom>
          <a:solidFill>
            <a:srgbClr val="FFFFFF">
              <a:alpha val="88682"/>
            </a:srgbClr>
          </a:solidFill>
          <a:ln w="12700">
            <a:miter lim="400000"/>
          </a:ln>
        </p:spPr>
        <p:txBody>
          <a:bodyPr lIns="45719" rIns="45719"/>
          <a:lstStyle/>
          <a:p>
            <a:pPr/>
          </a:p>
        </p:txBody>
      </p:sp>
      <p:sp>
        <p:nvSpPr>
          <p:cNvPr id="4099" name="Rectangle"/>
          <p:cNvSpPr/>
          <p:nvPr/>
        </p:nvSpPr>
        <p:spPr>
          <a:xfrm>
            <a:off x="6603906" y="4773144"/>
            <a:ext cx="4296357" cy="804507"/>
          </a:xfrm>
          <a:prstGeom prst="rect">
            <a:avLst/>
          </a:prstGeom>
          <a:solidFill>
            <a:srgbClr val="FFFFFF">
              <a:alpha val="88682"/>
            </a:srgbClr>
          </a:solidFill>
          <a:ln w="12700">
            <a:miter lim="400000"/>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09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09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09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0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99" grpId="4"/>
      <p:bldP build="whole" bldLvl="1" animBg="1" rev="0" advAuto="0" spid="4098" grpId="1"/>
      <p:bldP build="whole" bldLvl="1" animBg="1" rev="0" advAuto="0" spid="4096" grpId="2"/>
      <p:bldP build="whole" bldLvl="1" animBg="1" rev="0" advAuto="0" spid="4097" grpId="3"/>
    </p:bldLst>
  </p:timing>
</p:sld>
</file>

<file path=ppt/slides/slide1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1" name="Equation"/>
          <p:cNvSpPr txBox="1"/>
          <p:nvPr/>
        </p:nvSpPr>
        <p:spPr>
          <a:xfrm>
            <a:off x="1008270" y="2901887"/>
            <a:ext cx="4465010" cy="1020819"/>
          </a:xfrm>
          <a:prstGeom prst="rect">
            <a:avLst/>
          </a:prstGeom>
          <a:ln w="12700">
            <a:miter lim="400000"/>
          </a:ln>
        </p:spPr>
        <p:txBody>
          <a:bodyPr wrap="none" lIns="0" tIns="0" rIns="0" bIns="0">
            <a:spAutoFit/>
          </a:bodyPr>
          <a:lstStyle/>
          <a:p>
            <a:pPr latinLnBrk="1">
              <a:defRPr>
                <a:solidFill>
                  <a:srgbClr val="000000"/>
                </a:solidFill>
              </a:defRPr>
            </a:pPr>
            <a14:m>
              <m:oMathPara>
                <m:oMathParaPr>
                  <m:jc m:val="centerGroup"/>
                </m:oMathParaPr>
                <m:oMath>
                  <m:r>
                    <a:rPr xmlns:a="http://schemas.openxmlformats.org/drawingml/2006/main" sz="3600" i="1">
                      <a:solidFill>
                        <a:srgbClr val="8F0000"/>
                      </a:solidFill>
                      <a:latin typeface="Cambria Math" panose="02040503050406030204" pitchFamily="18" charset="0"/>
                    </a:rPr>
                    <m:t>B</m:t>
                  </m:r>
                  <m:r>
                    <a:rPr xmlns:a="http://schemas.openxmlformats.org/drawingml/2006/main" sz="3600" i="1">
                      <a:solidFill>
                        <a:srgbClr val="8F0000"/>
                      </a:solidFill>
                      <a:latin typeface="Cambria Math" panose="02040503050406030204" pitchFamily="18" charset="0"/>
                    </a:rPr>
                    <m:t>A</m:t>
                  </m:r>
                  <m:r>
                    <a:rPr xmlns:a="http://schemas.openxmlformats.org/drawingml/2006/main" sz="3600" i="1">
                      <a:solidFill>
                        <a:srgbClr val="8F0000"/>
                      </a:solidFill>
                      <a:latin typeface="Cambria Math" panose="02040503050406030204" pitchFamily="18" charset="0"/>
                    </a:rPr>
                    <m:t>=</m:t>
                  </m:r>
                  <m:r>
                    <a:rPr xmlns:a="http://schemas.openxmlformats.org/drawingml/2006/main" sz="3600" i="1">
                      <a:solidFill>
                        <a:srgbClr val="8F0000"/>
                      </a:solidFill>
                      <a:latin typeface="Cambria Math" panose="02040503050406030204" pitchFamily="18" charset="0"/>
                    </a:rPr>
                    <m:t>⌊</m:t>
                  </m:r>
                  <m:f>
                    <m:fPr>
                      <m:ctrlPr>
                        <a:rPr xmlns:a="http://schemas.openxmlformats.org/drawingml/2006/main" sz="3600" i="1">
                          <a:solidFill>
                            <a:srgbClr val="8F0000"/>
                          </a:solidFill>
                          <a:latin typeface="Cambria Math" panose="02040503050406030204" pitchFamily="18" charset="0"/>
                        </a:rPr>
                      </m:ctrlPr>
                      <m:type m:val="bar"/>
                    </m:fPr>
                    <m:num>
                      <m:limUpp>
                        <m:e>
                          <m:r>
                            <a:rPr xmlns:a="http://schemas.openxmlformats.org/drawingml/2006/main" sz="3600" i="1">
                              <a:solidFill>
                                <a:srgbClr val="8F0000"/>
                              </a:solidFill>
                              <a:latin typeface="Cambria Math" panose="02040503050406030204" pitchFamily="18" charset="0"/>
                            </a:rPr>
                            <m:t>x</m:t>
                          </m:r>
                        </m:e>
                        <m:lim>
                          <m:r>
                            <a:rPr xmlns:a="http://schemas.openxmlformats.org/drawingml/2006/main" sz="3600" i="1">
                              <a:solidFill>
                                <a:srgbClr val="8F0000"/>
                              </a:solidFill>
                              <a:latin typeface="Cambria Math" panose="02040503050406030204" pitchFamily="18" charset="0"/>
                            </a:rPr>
                            <m:t>⃗</m:t>
                          </m:r>
                        </m:lim>
                      </m:limUpp>
                      <m:r>
                        <a:rPr xmlns:a="http://schemas.openxmlformats.org/drawingml/2006/main" sz="3600" i="1">
                          <a:solidFill>
                            <a:srgbClr val="8F0000"/>
                          </a:solidFill>
                          <a:latin typeface="Cambria Math" panose="02040503050406030204" pitchFamily="18" charset="0"/>
                        </a:rPr>
                        <m:t>⋅</m:t>
                      </m:r>
                      <m:limUpp>
                        <m:e>
                          <m:r>
                            <a:rPr xmlns:a="http://schemas.openxmlformats.org/drawingml/2006/main" sz="3600" i="1">
                              <a:solidFill>
                                <a:srgbClr val="8F0000"/>
                              </a:solidFill>
                              <a:latin typeface="Cambria Math" panose="02040503050406030204" pitchFamily="18" charset="0"/>
                            </a:rPr>
                            <m:t>α</m:t>
                          </m:r>
                        </m:e>
                        <m:lim>
                          <m:r>
                            <a:rPr xmlns:a="http://schemas.openxmlformats.org/drawingml/2006/main" sz="3600" i="1">
                              <a:solidFill>
                                <a:srgbClr val="8F0000"/>
                              </a:solidFill>
                              <a:latin typeface="Cambria Math" panose="02040503050406030204" pitchFamily="18" charset="0"/>
                            </a:rPr>
                            <m:t>⃗</m:t>
                          </m:r>
                        </m:lim>
                      </m:limUpp>
                    </m:num>
                    <m:den>
                      <m:r>
                        <a:rPr xmlns:a="http://schemas.openxmlformats.org/drawingml/2006/main" sz="3600" i="1">
                          <a:solidFill>
                            <a:srgbClr val="8F0000"/>
                          </a:solidFill>
                          <a:latin typeface="Cambria Math" panose="02040503050406030204" pitchFamily="18" charset="0"/>
                        </a:rPr>
                        <m:t>B</m:t>
                      </m:r>
                    </m:den>
                  </m:f>
                  <m:r>
                    <a:rPr xmlns:a="http://schemas.openxmlformats.org/drawingml/2006/main" sz="3600" i="1">
                      <a:solidFill>
                        <a:srgbClr val="8F0000"/>
                      </a:solidFill>
                      <a:latin typeface="Cambria Math" panose="02040503050406030204" pitchFamily="18" charset="0"/>
                    </a:rPr>
                    <m:t>⌋</m:t>
                  </m:r>
                  <m:r>
                    <a:rPr xmlns:a="http://schemas.openxmlformats.org/drawingml/2006/main" sz="3600" i="1">
                      <a:solidFill>
                        <a:srgbClr val="8F0000"/>
                      </a:solidFill>
                      <a:latin typeface="Cambria Math" panose="02040503050406030204" pitchFamily="18" charset="0"/>
                    </a:rPr>
                    <m:t>mod</m:t>
                  </m:r>
                  <m:r>
                    <a:rPr xmlns:a="http://schemas.openxmlformats.org/drawingml/2006/main" sz="3600" i="1">
                      <a:solidFill>
                        <a:srgbClr val="8F0000"/>
                      </a:solidFill>
                      <a:latin typeface="Cambria Math" panose="02040503050406030204" pitchFamily="18" charset="0"/>
                    </a:rPr>
                    <m:t>N</m:t>
                  </m:r>
                </m:oMath>
              </m:oMathPara>
            </a14:m>
            <a:endParaRPr sz="3600">
              <a:solidFill>
                <a:srgbClr val="8F0000"/>
              </a:solidFill>
            </a:endParaRPr>
          </a:p>
        </p:txBody>
      </p:sp>
      <p:sp>
        <p:nvSpPr>
          <p:cNvPr id="4102" name="Text"/>
          <p:cNvSpPr txBox="1"/>
          <p:nvPr/>
        </p:nvSpPr>
        <p:spPr>
          <a:xfrm>
            <a:off x="7008652" y="1896520"/>
            <a:ext cx="4130484" cy="33338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2700" i="1">
                      <a:solidFill>
                        <a:srgbClr val="8F0000"/>
                      </a:solidFill>
                      <a:latin typeface="Cambria Math" panose="02040503050406030204" pitchFamily="18" charset="0"/>
                    </a:rPr>
                    <m:t>R</m:t>
                  </m:r>
                  <m:r>
                    <a:rPr xmlns:a="http://schemas.openxmlformats.org/drawingml/2006/main" sz="2700" i="1">
                      <a:solidFill>
                        <a:srgbClr val="8F0000"/>
                      </a:solidFill>
                      <a:latin typeface="Cambria Math" panose="02040503050406030204" pitchFamily="18" charset="0"/>
                    </a:rPr>
                    <m:t>=</m:t>
                  </m:r>
                  <m:limUpp>
                    <m:e>
                      <m:limLow>
                        <m:e>
                          <m:r>
                            <a:rPr xmlns:a="http://schemas.openxmlformats.org/drawingml/2006/main" sz="2700" i="1">
                              <a:solidFill>
                                <a:srgbClr val="8F0000"/>
                              </a:solidFill>
                              <a:latin typeface="Cambria Math" panose="02040503050406030204" pitchFamily="18" charset="0"/>
                            </a:rPr>
                            <m:t>∑</m:t>
                          </m:r>
                        </m:e>
                        <m:lim>
                          <m:r>
                            <a:rPr xmlns:a="http://schemas.openxmlformats.org/drawingml/2006/main" sz="2700" i="1">
                              <a:solidFill>
                                <a:srgbClr val="8F0000"/>
                              </a:solidFill>
                              <a:latin typeface="Cambria Math" panose="02040503050406030204" pitchFamily="18" charset="0"/>
                            </a:rPr>
                            <m:t>i</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0</m:t>
                          </m:r>
                        </m:lim>
                      </m:limLow>
                    </m:e>
                    <m:lim>
                      <m:r>
                        <a:rPr xmlns:a="http://schemas.openxmlformats.org/drawingml/2006/main" sz="2700" i="1">
                          <a:solidFill>
                            <a:srgbClr val="8F0000"/>
                          </a:solidFill>
                          <a:latin typeface="Cambria Math" panose="02040503050406030204" pitchFamily="18" charset="0"/>
                        </a:rPr>
                        <m:t>n</m:t>
                      </m:r>
                    </m:lim>
                  </m:limUpp>
                  <m:d>
                    <m:dPr>
                      <m:ctrlPr>
                        <a:rPr xmlns:a="http://schemas.openxmlformats.org/drawingml/2006/main" sz="2700" i="1">
                          <a:solidFill>
                            <a:srgbClr val="8F0000"/>
                          </a:solidFill>
                          <a:latin typeface="Cambria Math" panose="02040503050406030204" pitchFamily="18" charset="0"/>
                        </a:rPr>
                      </m:ctrlPr>
                    </m:dPr>
                    <m:e>
                      <m:r>
                        <a:rPr xmlns:a="http://schemas.openxmlformats.org/drawingml/2006/main" sz="2700" i="1">
                          <a:solidFill>
                            <a:srgbClr val="8F0000"/>
                          </a:solidFill>
                          <a:latin typeface="Cambria Math" panose="02040503050406030204" pitchFamily="18" charset="0"/>
                        </a:rPr>
                        <m:t>⌊</m:t>
                      </m:r>
                      <m:f>
                        <m:fPr>
                          <m:ctrlPr>
                            <a:rPr xmlns:a="http://schemas.openxmlformats.org/drawingml/2006/main" sz="2700" i="1">
                              <a:solidFill>
                                <a:srgbClr val="8F0000"/>
                              </a:solidFill>
                              <a:latin typeface="Cambria Math" panose="02040503050406030204" pitchFamily="18" charset="0"/>
                            </a:rPr>
                          </m:ctrlPr>
                          <m:type m:val="bar"/>
                        </m:fPr>
                        <m:num>
                          <m:sSub>
                            <m:e>
                              <m:limUpp>
                                <m:e>
                                  <m:r>
                                    <a:rPr xmlns:a="http://schemas.openxmlformats.org/drawingml/2006/main" sz="2700" i="1">
                                      <a:solidFill>
                                        <a:srgbClr val="8F0000"/>
                                      </a:solidFill>
                                      <a:latin typeface="Cambria Math" panose="02040503050406030204" pitchFamily="18" charset="0"/>
                                    </a:rPr>
                                    <m:t>x</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i</m:t>
                              </m:r>
                            </m:sub>
                          </m:sSub>
                        </m:num>
                        <m:den>
                          <m:sSub>
                            <m:e>
                              <m:limUpp>
                                <m:e>
                                  <m:r>
                                    <a:rPr xmlns:a="http://schemas.openxmlformats.org/drawingml/2006/main" sz="2700" i="1">
                                      <a:solidFill>
                                        <a:srgbClr val="8F0000"/>
                                      </a:solidFill>
                                      <a:latin typeface="Cambria Math" panose="02040503050406030204" pitchFamily="18" charset="0"/>
                                    </a:rPr>
                                    <m:t>P</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i</m:t>
                              </m:r>
                            </m:sub>
                          </m:sSub>
                        </m:den>
                      </m:f>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m:t>
                      </m:r>
                      <m:limUpp>
                        <m:e>
                          <m:limLow>
                            <m:e>
                              <m:r>
                                <a:rPr xmlns:a="http://schemas.openxmlformats.org/drawingml/2006/main" sz="2700" i="1">
                                  <a:solidFill>
                                    <a:srgbClr val="8F0000"/>
                                  </a:solidFill>
                                  <a:latin typeface="Cambria Math" panose="02040503050406030204" pitchFamily="18" charset="0"/>
                                </a:rPr>
                                <m:t>∏</m:t>
                              </m:r>
                            </m:e>
                            <m:lim>
                              <m:r>
                                <a:rPr xmlns:a="http://schemas.openxmlformats.org/drawingml/2006/main" sz="2700" i="1">
                                  <a:solidFill>
                                    <a:srgbClr val="8F0000"/>
                                  </a:solidFill>
                                  <a:latin typeface="Cambria Math" panose="02040503050406030204" pitchFamily="18" charset="0"/>
                                </a:rPr>
                                <m:t>j</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i</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1</m:t>
                              </m:r>
                            </m:lim>
                          </m:limLow>
                        </m:e>
                        <m:lim>
                          <m:r>
                            <a:rPr xmlns:a="http://schemas.openxmlformats.org/drawingml/2006/main" sz="2700" i="1">
                              <a:solidFill>
                                <a:srgbClr val="8F0000"/>
                              </a:solidFill>
                              <a:latin typeface="Cambria Math" panose="02040503050406030204" pitchFamily="18" charset="0"/>
                            </a:rPr>
                            <m:t>n</m:t>
                          </m:r>
                        </m:lim>
                      </m:limUpp>
                      <m:r>
                        <a:rPr xmlns:a="http://schemas.openxmlformats.org/drawingml/2006/main" sz="2700" i="1">
                          <a:solidFill>
                            <a:srgbClr val="8F0000"/>
                          </a:solidFill>
                          <a:latin typeface="Cambria Math" panose="02040503050406030204" pitchFamily="18" charset="0"/>
                        </a:rPr>
                        <m:t>⌈</m:t>
                      </m:r>
                      <m:f>
                        <m:fPr>
                          <m:ctrlPr>
                            <a:rPr xmlns:a="http://schemas.openxmlformats.org/drawingml/2006/main" sz="2700" i="1">
                              <a:solidFill>
                                <a:srgbClr val="8F0000"/>
                              </a:solidFill>
                              <a:latin typeface="Cambria Math" panose="02040503050406030204" pitchFamily="18" charset="0"/>
                            </a:rPr>
                          </m:ctrlPr>
                          <m:type m:val="bar"/>
                        </m:fPr>
                        <m:num>
                          <m:sSub>
                            <m:e>
                              <m:limUpp>
                                <m:e>
                                  <m:r>
                                    <a:rPr xmlns:a="http://schemas.openxmlformats.org/drawingml/2006/main" sz="2700" i="1">
                                      <a:solidFill>
                                        <a:srgbClr val="8F0000"/>
                                      </a:solidFill>
                                      <a:latin typeface="Cambria Math" panose="02040503050406030204" pitchFamily="18" charset="0"/>
                                    </a:rPr>
                                    <m:t>D</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j</m:t>
                              </m:r>
                            </m:sub>
                          </m:sSub>
                        </m:num>
                        <m:den>
                          <m:sSub>
                            <m:e>
                              <m:limUpp>
                                <m:e>
                                  <m:r>
                                    <a:rPr xmlns:a="http://schemas.openxmlformats.org/drawingml/2006/main" sz="2700" i="1">
                                      <a:solidFill>
                                        <a:srgbClr val="8F0000"/>
                                      </a:solidFill>
                                      <a:latin typeface="Cambria Math" panose="02040503050406030204" pitchFamily="18" charset="0"/>
                                    </a:rPr>
                                    <m:t>P</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j</m:t>
                              </m:r>
                            </m:sub>
                          </m:sSub>
                        </m:den>
                      </m:f>
                      <m:r>
                        <a:rPr xmlns:a="http://schemas.openxmlformats.org/drawingml/2006/main" sz="2700" i="1">
                          <a:solidFill>
                            <a:srgbClr val="8F0000"/>
                          </a:solidFill>
                          <a:latin typeface="Cambria Math" panose="02040503050406030204" pitchFamily="18" charset="0"/>
                        </a:rPr>
                        <m:t>⌉</m:t>
                      </m:r>
                    </m:e>
                  </m:d>
                </m:oMath>
              </m:oMathPara>
            </a14:m>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400" i="1">
                      <a:solidFill>
                        <a:srgbClr val="8F0000"/>
                      </a:solidFill>
                      <a:latin typeface="Cambria Math" panose="02040503050406030204" pitchFamily="18" charset="0"/>
                    </a:rPr>
                    <m:t>C</m:t>
                  </m:r>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x</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α</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mod</m:t>
                  </m:r>
                  <m:r>
                    <a:rPr xmlns:a="http://schemas.openxmlformats.org/drawingml/2006/main" sz="3400" i="1">
                      <a:solidFill>
                        <a:srgbClr val="8F0000"/>
                      </a:solidFill>
                      <a:latin typeface="Cambria Math" panose="02040503050406030204" pitchFamily="18" charset="0"/>
                    </a:rPr>
                    <m:t>B</m:t>
                  </m:r>
                </m:oMath>
              </m:oMathPara>
            </a14:m>
          </a:p>
          <a:p>
            <a:pPr algn="ctr">
              <a:spcBef>
                <a:spcPts val="700"/>
              </a:spcBef>
              <a:defRPr sz="3100">
                <a:solidFill>
                  <a:srgbClr val="8F0000"/>
                </a:solidFill>
                <a:latin typeface="+mn-lt"/>
                <a:ea typeface="+mn-ea"/>
                <a:cs typeface="+mn-cs"/>
                <a:sym typeface="Calibri"/>
              </a:defRPr>
            </a:pPr>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O</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R</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B</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m:oMathPara>
            </a14:m>
          </a:p>
        </p:txBody>
      </p:sp>
      <p:sp>
        <p:nvSpPr>
          <p:cNvPr id="4103" name="Banking Equations"/>
          <p:cNvSpPr txBox="1"/>
          <p:nvPr>
            <p:ph type="title"/>
          </p:nvPr>
        </p:nvSpPr>
        <p:spPr>
          <a:prstGeom prst="rect">
            <a:avLst/>
          </a:prstGeom>
        </p:spPr>
        <p:txBody>
          <a:bodyPr/>
          <a:lstStyle/>
          <a:p>
            <a:pPr/>
            <a:r>
              <a:t>Banking Equations</a:t>
            </a:r>
          </a:p>
        </p:txBody>
      </p:sp>
      <p:sp>
        <p:nvSpPr>
          <p:cNvPr id="4104"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5" name="Rectangle"/>
          <p:cNvSpPr/>
          <p:nvPr/>
        </p:nvSpPr>
        <p:spPr>
          <a:xfrm>
            <a:off x="599289" y="2914944"/>
            <a:ext cx="1573099" cy="1485312"/>
          </a:xfrm>
          <a:prstGeom prst="rect">
            <a:avLst/>
          </a:prstGeom>
          <a:solidFill>
            <a:srgbClr val="FFFFFF">
              <a:alpha val="88682"/>
            </a:srgbClr>
          </a:solidFill>
          <a:ln w="12700">
            <a:miter lim="400000"/>
          </a:ln>
        </p:spPr>
        <p:txBody>
          <a:bodyPr lIns="45719" rIns="45719"/>
          <a:lstStyle/>
          <a:p>
            <a:pPr/>
          </a:p>
        </p:txBody>
      </p:sp>
      <p:sp>
        <p:nvSpPr>
          <p:cNvPr id="4106" name="Rectangle"/>
          <p:cNvSpPr/>
          <p:nvPr/>
        </p:nvSpPr>
        <p:spPr>
          <a:xfrm>
            <a:off x="7035406" y="3487261"/>
            <a:ext cx="5382273" cy="946964"/>
          </a:xfrm>
          <a:prstGeom prst="rect">
            <a:avLst/>
          </a:prstGeom>
          <a:solidFill>
            <a:srgbClr val="FFFFFF">
              <a:alpha val="88682"/>
            </a:srgbClr>
          </a:solidFill>
          <a:ln w="12700">
            <a:miter lim="400000"/>
          </a:ln>
        </p:spPr>
        <p:txBody>
          <a:bodyPr lIns="45719" rIns="45719"/>
          <a:lstStyle/>
          <a:p>
            <a:pPr/>
          </a:p>
        </p:txBody>
      </p:sp>
      <p:sp>
        <p:nvSpPr>
          <p:cNvPr id="4107" name="Rectangle"/>
          <p:cNvSpPr/>
          <p:nvPr/>
        </p:nvSpPr>
        <p:spPr>
          <a:xfrm>
            <a:off x="9232900" y="1919815"/>
            <a:ext cx="2632154" cy="1379252"/>
          </a:xfrm>
          <a:prstGeom prst="rect">
            <a:avLst/>
          </a:prstGeom>
          <a:solidFill>
            <a:srgbClr val="FFFFFF">
              <a:alpha val="88682"/>
            </a:srgbClr>
          </a:solidFill>
          <a:ln w="12700">
            <a:miter lim="400000"/>
          </a:ln>
        </p:spPr>
        <p:txBody>
          <a:bodyPr lIns="45719" rIns="45719"/>
          <a:lstStyle/>
          <a:p>
            <a:pPr/>
          </a:p>
        </p:txBody>
      </p:sp>
      <p:sp>
        <p:nvSpPr>
          <p:cNvPr id="4108" name="Rectangle"/>
          <p:cNvSpPr/>
          <p:nvPr/>
        </p:nvSpPr>
        <p:spPr>
          <a:xfrm>
            <a:off x="6603906" y="4773144"/>
            <a:ext cx="4465010" cy="804507"/>
          </a:xfrm>
          <a:prstGeom prst="rect">
            <a:avLst/>
          </a:prstGeom>
          <a:solidFill>
            <a:srgbClr val="FFFFFF">
              <a:alpha val="88682"/>
            </a:srgbClr>
          </a:solidFill>
          <a:ln w="12700">
            <a:miter lim="400000"/>
          </a:ln>
        </p:spPr>
        <p:txBody>
          <a:bodyPr lIns="45719" rIns="45719"/>
          <a:lstStyle/>
          <a:p>
            <a:pPr/>
          </a:p>
        </p:txBody>
      </p:sp>
      <p:sp>
        <p:nvSpPr>
          <p:cNvPr id="4109" name="Rectangle"/>
          <p:cNvSpPr/>
          <p:nvPr/>
        </p:nvSpPr>
        <p:spPr>
          <a:xfrm>
            <a:off x="4035069" y="2820791"/>
            <a:ext cx="1573099" cy="1485313"/>
          </a:xfrm>
          <a:prstGeom prst="rect">
            <a:avLst/>
          </a:prstGeom>
          <a:solidFill>
            <a:srgbClr val="FFFFFF">
              <a:alpha val="88682"/>
            </a:srgbClr>
          </a:solidFill>
          <a:ln w="12700">
            <a:miter lim="400000"/>
          </a:ln>
        </p:spPr>
        <p:txBody>
          <a:bodyPr lIns="45719" rIns="45719"/>
          <a:lstStyle/>
          <a:p>
            <a:pPr/>
          </a:p>
        </p:txBody>
      </p:sp>
      <p:sp>
        <p:nvSpPr>
          <p:cNvPr id="4110" name="Rectangle"/>
          <p:cNvSpPr/>
          <p:nvPr/>
        </p:nvSpPr>
        <p:spPr>
          <a:xfrm>
            <a:off x="6837555" y="1826843"/>
            <a:ext cx="1573099" cy="1784362"/>
          </a:xfrm>
          <a:prstGeom prst="rect">
            <a:avLst/>
          </a:prstGeom>
          <a:solidFill>
            <a:srgbClr val="FFFFFF">
              <a:alpha val="88682"/>
            </a:srgbClr>
          </a:solidFill>
          <a:ln w="12700">
            <a:miter lim="400000"/>
          </a:ln>
        </p:spPr>
        <p:txBody>
          <a:bodyPr lIns="45719" rIns="45719"/>
          <a:lstStyle/>
          <a:p>
            <a:pPr/>
          </a:p>
        </p:txBody>
      </p:sp>
      <p:sp>
        <p:nvSpPr>
          <p:cNvPr id="4111" name="Problem: Expensive computations are pervasive in these equations…"/>
          <p:cNvSpPr txBox="1"/>
          <p:nvPr>
            <p:ph type="body" sz="quarter" idx="1"/>
          </p:nvPr>
        </p:nvSpPr>
        <p:spPr>
          <a:xfrm>
            <a:off x="475487" y="1143000"/>
            <a:ext cx="11176001" cy="804507"/>
          </a:xfrm>
          <a:prstGeom prst="rect">
            <a:avLst/>
          </a:prstGeom>
        </p:spPr>
        <p:txBody>
          <a:bodyPr/>
          <a:lstStyle/>
          <a:p>
            <a:pPr marL="332613" indent="-332613" defTabSz="886968">
              <a:defRPr sz="3007"/>
            </a:pPr>
            <a:r>
              <a:rPr b="1"/>
              <a:t>Problem</a:t>
            </a:r>
            <a:r>
              <a:t>: Expensive computations are pervasive in these equations…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10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10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106"/>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10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4109"/>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4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6" grpId="3"/>
      <p:bldP build="whole" bldLvl="1" animBg="1" rev="0" advAuto="0" spid="4105" grpId="2"/>
      <p:bldP build="whole" bldLvl="1" animBg="1" rev="0" advAuto="0" spid="4108" grpId="4"/>
      <p:bldP build="whole" bldLvl="1" animBg="1" rev="0" advAuto="0" spid="4109" grpId="5"/>
      <p:bldP build="whole" bldLvl="1" animBg="1" rev="0" advAuto="0" spid="4107" grpId="1"/>
      <p:bldP build="whole" bldLvl="1" animBg="1" rev="0" advAuto="0" spid="4110" grpId="6"/>
    </p:bldLst>
  </p:timing>
</p:sld>
</file>

<file path=ppt/slides/slide1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3" name="Equation"/>
          <p:cNvSpPr txBox="1"/>
          <p:nvPr/>
        </p:nvSpPr>
        <p:spPr>
          <a:xfrm>
            <a:off x="1008270" y="2901887"/>
            <a:ext cx="4465010" cy="1020819"/>
          </a:xfrm>
          <a:prstGeom prst="rect">
            <a:avLst/>
          </a:prstGeom>
          <a:ln w="12700">
            <a:miter lim="400000"/>
          </a:ln>
        </p:spPr>
        <p:txBody>
          <a:bodyPr wrap="none" lIns="0" tIns="0" rIns="0" bIns="0">
            <a:spAutoFit/>
          </a:bodyPr>
          <a:lstStyle/>
          <a:p>
            <a:pPr latinLnBrk="1">
              <a:defRPr>
                <a:solidFill>
                  <a:srgbClr val="000000"/>
                </a:solidFill>
              </a:defRPr>
            </a:pPr>
            <a14:m>
              <m:oMathPara>
                <m:oMathParaPr>
                  <m:jc m:val="centerGroup"/>
                </m:oMathParaPr>
                <m:oMath>
                  <m:r>
                    <a:rPr xmlns:a="http://schemas.openxmlformats.org/drawingml/2006/main" sz="3600" i="1">
                      <a:solidFill>
                        <a:srgbClr val="8F0000"/>
                      </a:solidFill>
                      <a:latin typeface="Cambria Math" panose="02040503050406030204" pitchFamily="18" charset="0"/>
                    </a:rPr>
                    <m:t>B</m:t>
                  </m:r>
                  <m:r>
                    <a:rPr xmlns:a="http://schemas.openxmlformats.org/drawingml/2006/main" sz="3600" i="1">
                      <a:solidFill>
                        <a:srgbClr val="8F0000"/>
                      </a:solidFill>
                      <a:latin typeface="Cambria Math" panose="02040503050406030204" pitchFamily="18" charset="0"/>
                    </a:rPr>
                    <m:t>A</m:t>
                  </m:r>
                  <m:r>
                    <a:rPr xmlns:a="http://schemas.openxmlformats.org/drawingml/2006/main" sz="3600" i="1">
                      <a:solidFill>
                        <a:srgbClr val="8F0000"/>
                      </a:solidFill>
                      <a:latin typeface="Cambria Math" panose="02040503050406030204" pitchFamily="18" charset="0"/>
                    </a:rPr>
                    <m:t>=</m:t>
                  </m:r>
                  <m:r>
                    <a:rPr xmlns:a="http://schemas.openxmlformats.org/drawingml/2006/main" sz="3600" i="1">
                      <a:solidFill>
                        <a:srgbClr val="8F0000"/>
                      </a:solidFill>
                      <a:latin typeface="Cambria Math" panose="02040503050406030204" pitchFamily="18" charset="0"/>
                    </a:rPr>
                    <m:t>⌊</m:t>
                  </m:r>
                  <m:f>
                    <m:fPr>
                      <m:ctrlPr>
                        <a:rPr xmlns:a="http://schemas.openxmlformats.org/drawingml/2006/main" sz="3600" i="1">
                          <a:solidFill>
                            <a:srgbClr val="8F0000"/>
                          </a:solidFill>
                          <a:latin typeface="Cambria Math" panose="02040503050406030204" pitchFamily="18" charset="0"/>
                        </a:rPr>
                      </m:ctrlPr>
                      <m:type m:val="bar"/>
                    </m:fPr>
                    <m:num>
                      <m:limUpp>
                        <m:e>
                          <m:r>
                            <a:rPr xmlns:a="http://schemas.openxmlformats.org/drawingml/2006/main" sz="3600" i="1">
                              <a:solidFill>
                                <a:srgbClr val="8F0000"/>
                              </a:solidFill>
                              <a:latin typeface="Cambria Math" panose="02040503050406030204" pitchFamily="18" charset="0"/>
                            </a:rPr>
                            <m:t>x</m:t>
                          </m:r>
                        </m:e>
                        <m:lim>
                          <m:r>
                            <a:rPr xmlns:a="http://schemas.openxmlformats.org/drawingml/2006/main" sz="3600" i="1">
                              <a:solidFill>
                                <a:srgbClr val="8F0000"/>
                              </a:solidFill>
                              <a:latin typeface="Cambria Math" panose="02040503050406030204" pitchFamily="18" charset="0"/>
                            </a:rPr>
                            <m:t>⃗</m:t>
                          </m:r>
                        </m:lim>
                      </m:limUpp>
                      <m:r>
                        <a:rPr xmlns:a="http://schemas.openxmlformats.org/drawingml/2006/main" sz="3600" i="1">
                          <a:solidFill>
                            <a:srgbClr val="8F0000"/>
                          </a:solidFill>
                          <a:latin typeface="Cambria Math" panose="02040503050406030204" pitchFamily="18" charset="0"/>
                        </a:rPr>
                        <m:t>⋅</m:t>
                      </m:r>
                      <m:limUpp>
                        <m:e>
                          <m:r>
                            <a:rPr xmlns:a="http://schemas.openxmlformats.org/drawingml/2006/main" sz="3600" i="1">
                              <a:solidFill>
                                <a:srgbClr val="8F0000"/>
                              </a:solidFill>
                              <a:latin typeface="Cambria Math" panose="02040503050406030204" pitchFamily="18" charset="0"/>
                            </a:rPr>
                            <m:t>α</m:t>
                          </m:r>
                        </m:e>
                        <m:lim>
                          <m:r>
                            <a:rPr xmlns:a="http://schemas.openxmlformats.org/drawingml/2006/main" sz="3600" i="1">
                              <a:solidFill>
                                <a:srgbClr val="8F0000"/>
                              </a:solidFill>
                              <a:latin typeface="Cambria Math" panose="02040503050406030204" pitchFamily="18" charset="0"/>
                            </a:rPr>
                            <m:t>⃗</m:t>
                          </m:r>
                        </m:lim>
                      </m:limUpp>
                    </m:num>
                    <m:den>
                      <m:r>
                        <a:rPr xmlns:a="http://schemas.openxmlformats.org/drawingml/2006/main" sz="3600" i="1">
                          <a:solidFill>
                            <a:srgbClr val="8F0000"/>
                          </a:solidFill>
                          <a:latin typeface="Cambria Math" panose="02040503050406030204" pitchFamily="18" charset="0"/>
                        </a:rPr>
                        <m:t>B</m:t>
                      </m:r>
                    </m:den>
                  </m:f>
                  <m:r>
                    <a:rPr xmlns:a="http://schemas.openxmlformats.org/drawingml/2006/main" sz="3600" i="1">
                      <a:solidFill>
                        <a:srgbClr val="8F0000"/>
                      </a:solidFill>
                      <a:latin typeface="Cambria Math" panose="02040503050406030204" pitchFamily="18" charset="0"/>
                    </a:rPr>
                    <m:t>⌋</m:t>
                  </m:r>
                  <m:r>
                    <a:rPr xmlns:a="http://schemas.openxmlformats.org/drawingml/2006/main" sz="3600" i="1">
                      <a:solidFill>
                        <a:srgbClr val="8F0000"/>
                      </a:solidFill>
                      <a:latin typeface="Cambria Math" panose="02040503050406030204" pitchFamily="18" charset="0"/>
                    </a:rPr>
                    <m:t>mod</m:t>
                  </m:r>
                  <m:r>
                    <a:rPr xmlns:a="http://schemas.openxmlformats.org/drawingml/2006/main" sz="3600" i="1">
                      <a:solidFill>
                        <a:srgbClr val="8F0000"/>
                      </a:solidFill>
                      <a:latin typeface="Cambria Math" panose="02040503050406030204" pitchFamily="18" charset="0"/>
                    </a:rPr>
                    <m:t>N</m:t>
                  </m:r>
                </m:oMath>
              </m:oMathPara>
            </a14:m>
            <a:endParaRPr sz="3600">
              <a:solidFill>
                <a:srgbClr val="8F0000"/>
              </a:solidFill>
            </a:endParaRPr>
          </a:p>
        </p:txBody>
      </p:sp>
      <p:sp>
        <p:nvSpPr>
          <p:cNvPr id="4114" name="Text"/>
          <p:cNvSpPr txBox="1"/>
          <p:nvPr/>
        </p:nvSpPr>
        <p:spPr>
          <a:xfrm>
            <a:off x="7008652" y="1896520"/>
            <a:ext cx="4130484" cy="333385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2700" i="1">
                      <a:solidFill>
                        <a:srgbClr val="8F0000"/>
                      </a:solidFill>
                      <a:latin typeface="Cambria Math" panose="02040503050406030204" pitchFamily="18" charset="0"/>
                    </a:rPr>
                    <m:t>R</m:t>
                  </m:r>
                  <m:r>
                    <a:rPr xmlns:a="http://schemas.openxmlformats.org/drawingml/2006/main" sz="2700" i="1">
                      <a:solidFill>
                        <a:srgbClr val="8F0000"/>
                      </a:solidFill>
                      <a:latin typeface="Cambria Math" panose="02040503050406030204" pitchFamily="18" charset="0"/>
                    </a:rPr>
                    <m:t>=</m:t>
                  </m:r>
                  <m:limUpp>
                    <m:e>
                      <m:limLow>
                        <m:e>
                          <m:r>
                            <a:rPr xmlns:a="http://schemas.openxmlformats.org/drawingml/2006/main" sz="2700" i="1">
                              <a:solidFill>
                                <a:srgbClr val="8F0000"/>
                              </a:solidFill>
                              <a:latin typeface="Cambria Math" panose="02040503050406030204" pitchFamily="18" charset="0"/>
                            </a:rPr>
                            <m:t>∑</m:t>
                          </m:r>
                        </m:e>
                        <m:lim>
                          <m:r>
                            <a:rPr xmlns:a="http://schemas.openxmlformats.org/drawingml/2006/main" sz="2700" i="1">
                              <a:solidFill>
                                <a:srgbClr val="8F0000"/>
                              </a:solidFill>
                              <a:latin typeface="Cambria Math" panose="02040503050406030204" pitchFamily="18" charset="0"/>
                            </a:rPr>
                            <m:t>i</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0</m:t>
                          </m:r>
                        </m:lim>
                      </m:limLow>
                    </m:e>
                    <m:lim>
                      <m:r>
                        <a:rPr xmlns:a="http://schemas.openxmlformats.org/drawingml/2006/main" sz="2700" i="1">
                          <a:solidFill>
                            <a:srgbClr val="8F0000"/>
                          </a:solidFill>
                          <a:latin typeface="Cambria Math" panose="02040503050406030204" pitchFamily="18" charset="0"/>
                        </a:rPr>
                        <m:t>n</m:t>
                      </m:r>
                    </m:lim>
                  </m:limUpp>
                  <m:d>
                    <m:dPr>
                      <m:ctrlPr>
                        <a:rPr xmlns:a="http://schemas.openxmlformats.org/drawingml/2006/main" sz="2700" i="1">
                          <a:solidFill>
                            <a:srgbClr val="8F0000"/>
                          </a:solidFill>
                          <a:latin typeface="Cambria Math" panose="02040503050406030204" pitchFamily="18" charset="0"/>
                        </a:rPr>
                      </m:ctrlPr>
                    </m:dPr>
                    <m:e>
                      <m:r>
                        <a:rPr xmlns:a="http://schemas.openxmlformats.org/drawingml/2006/main" sz="2700" i="1">
                          <a:solidFill>
                            <a:srgbClr val="8F0000"/>
                          </a:solidFill>
                          <a:latin typeface="Cambria Math" panose="02040503050406030204" pitchFamily="18" charset="0"/>
                        </a:rPr>
                        <m:t>⌊</m:t>
                      </m:r>
                      <m:f>
                        <m:fPr>
                          <m:ctrlPr>
                            <a:rPr xmlns:a="http://schemas.openxmlformats.org/drawingml/2006/main" sz="2700" i="1">
                              <a:solidFill>
                                <a:srgbClr val="8F0000"/>
                              </a:solidFill>
                              <a:latin typeface="Cambria Math" panose="02040503050406030204" pitchFamily="18" charset="0"/>
                            </a:rPr>
                          </m:ctrlPr>
                          <m:type m:val="bar"/>
                        </m:fPr>
                        <m:num>
                          <m:sSub>
                            <m:e>
                              <m:limUpp>
                                <m:e>
                                  <m:r>
                                    <a:rPr xmlns:a="http://schemas.openxmlformats.org/drawingml/2006/main" sz="2700" i="1">
                                      <a:solidFill>
                                        <a:srgbClr val="8F0000"/>
                                      </a:solidFill>
                                      <a:latin typeface="Cambria Math" panose="02040503050406030204" pitchFamily="18" charset="0"/>
                                    </a:rPr>
                                    <m:t>x</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i</m:t>
                              </m:r>
                            </m:sub>
                          </m:sSub>
                        </m:num>
                        <m:den>
                          <m:sSub>
                            <m:e>
                              <m:limUpp>
                                <m:e>
                                  <m:r>
                                    <a:rPr xmlns:a="http://schemas.openxmlformats.org/drawingml/2006/main" sz="2700" i="1">
                                      <a:solidFill>
                                        <a:srgbClr val="8F0000"/>
                                      </a:solidFill>
                                      <a:latin typeface="Cambria Math" panose="02040503050406030204" pitchFamily="18" charset="0"/>
                                    </a:rPr>
                                    <m:t>P</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i</m:t>
                              </m:r>
                            </m:sub>
                          </m:sSub>
                        </m:den>
                      </m:f>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m:t>
                      </m:r>
                      <m:limUpp>
                        <m:e>
                          <m:limLow>
                            <m:e>
                              <m:r>
                                <a:rPr xmlns:a="http://schemas.openxmlformats.org/drawingml/2006/main" sz="2700" i="1">
                                  <a:solidFill>
                                    <a:srgbClr val="8F0000"/>
                                  </a:solidFill>
                                  <a:latin typeface="Cambria Math" panose="02040503050406030204" pitchFamily="18" charset="0"/>
                                </a:rPr>
                                <m:t>∏</m:t>
                              </m:r>
                            </m:e>
                            <m:lim>
                              <m:r>
                                <a:rPr xmlns:a="http://schemas.openxmlformats.org/drawingml/2006/main" sz="2700" i="1">
                                  <a:solidFill>
                                    <a:srgbClr val="8F0000"/>
                                  </a:solidFill>
                                  <a:latin typeface="Cambria Math" panose="02040503050406030204" pitchFamily="18" charset="0"/>
                                </a:rPr>
                                <m:t>j</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i</m:t>
                              </m:r>
                              <m:r>
                                <a:rPr xmlns:a="http://schemas.openxmlformats.org/drawingml/2006/main" sz="2700" i="1">
                                  <a:solidFill>
                                    <a:srgbClr val="8F0000"/>
                                  </a:solidFill>
                                  <a:latin typeface="Cambria Math" panose="02040503050406030204" pitchFamily="18" charset="0"/>
                                </a:rPr>
                                <m:t>+</m:t>
                              </m:r>
                              <m:r>
                                <a:rPr xmlns:a="http://schemas.openxmlformats.org/drawingml/2006/main" sz="2700" i="1">
                                  <a:solidFill>
                                    <a:srgbClr val="8F0000"/>
                                  </a:solidFill>
                                  <a:latin typeface="Cambria Math" panose="02040503050406030204" pitchFamily="18" charset="0"/>
                                </a:rPr>
                                <m:t>1</m:t>
                              </m:r>
                            </m:lim>
                          </m:limLow>
                        </m:e>
                        <m:lim>
                          <m:r>
                            <a:rPr xmlns:a="http://schemas.openxmlformats.org/drawingml/2006/main" sz="2700" i="1">
                              <a:solidFill>
                                <a:srgbClr val="8F0000"/>
                              </a:solidFill>
                              <a:latin typeface="Cambria Math" panose="02040503050406030204" pitchFamily="18" charset="0"/>
                            </a:rPr>
                            <m:t>n</m:t>
                          </m:r>
                        </m:lim>
                      </m:limUpp>
                      <m:r>
                        <a:rPr xmlns:a="http://schemas.openxmlformats.org/drawingml/2006/main" sz="2700" i="1">
                          <a:solidFill>
                            <a:srgbClr val="8F0000"/>
                          </a:solidFill>
                          <a:latin typeface="Cambria Math" panose="02040503050406030204" pitchFamily="18" charset="0"/>
                        </a:rPr>
                        <m:t>⌈</m:t>
                      </m:r>
                      <m:f>
                        <m:fPr>
                          <m:ctrlPr>
                            <a:rPr xmlns:a="http://schemas.openxmlformats.org/drawingml/2006/main" sz="2700" i="1">
                              <a:solidFill>
                                <a:srgbClr val="8F0000"/>
                              </a:solidFill>
                              <a:latin typeface="Cambria Math" panose="02040503050406030204" pitchFamily="18" charset="0"/>
                            </a:rPr>
                          </m:ctrlPr>
                          <m:type m:val="bar"/>
                        </m:fPr>
                        <m:num>
                          <m:sSub>
                            <m:e>
                              <m:limUpp>
                                <m:e>
                                  <m:r>
                                    <a:rPr xmlns:a="http://schemas.openxmlformats.org/drawingml/2006/main" sz="2700" i="1">
                                      <a:solidFill>
                                        <a:srgbClr val="8F0000"/>
                                      </a:solidFill>
                                      <a:latin typeface="Cambria Math" panose="02040503050406030204" pitchFamily="18" charset="0"/>
                                    </a:rPr>
                                    <m:t>D</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j</m:t>
                              </m:r>
                            </m:sub>
                          </m:sSub>
                        </m:num>
                        <m:den>
                          <m:sSub>
                            <m:e>
                              <m:limUpp>
                                <m:e>
                                  <m:r>
                                    <a:rPr xmlns:a="http://schemas.openxmlformats.org/drawingml/2006/main" sz="2700" i="1">
                                      <a:solidFill>
                                        <a:srgbClr val="8F0000"/>
                                      </a:solidFill>
                                      <a:latin typeface="Cambria Math" panose="02040503050406030204" pitchFamily="18" charset="0"/>
                                    </a:rPr>
                                    <m:t>P</m:t>
                                  </m:r>
                                </m:e>
                                <m:lim>
                                  <m:r>
                                    <a:rPr xmlns:a="http://schemas.openxmlformats.org/drawingml/2006/main" sz="2700" i="1">
                                      <a:solidFill>
                                        <a:srgbClr val="8F0000"/>
                                      </a:solidFill>
                                      <a:latin typeface="Cambria Math" panose="02040503050406030204" pitchFamily="18" charset="0"/>
                                    </a:rPr>
                                    <m:t>⃗</m:t>
                                  </m:r>
                                </m:lim>
                              </m:limUpp>
                            </m:e>
                            <m:sub>
                              <m:r>
                                <a:rPr xmlns:a="http://schemas.openxmlformats.org/drawingml/2006/main" sz="2700" i="1">
                                  <a:solidFill>
                                    <a:srgbClr val="8F0000"/>
                                  </a:solidFill>
                                  <a:latin typeface="Cambria Math" panose="02040503050406030204" pitchFamily="18" charset="0"/>
                                </a:rPr>
                                <m:t>j</m:t>
                              </m:r>
                            </m:sub>
                          </m:sSub>
                        </m:den>
                      </m:f>
                      <m:r>
                        <a:rPr xmlns:a="http://schemas.openxmlformats.org/drawingml/2006/main" sz="2700" i="1">
                          <a:solidFill>
                            <a:srgbClr val="8F0000"/>
                          </a:solidFill>
                          <a:latin typeface="Cambria Math" panose="02040503050406030204" pitchFamily="18" charset="0"/>
                        </a:rPr>
                        <m:t>⌉</m:t>
                      </m:r>
                    </m:e>
                  </m:d>
                </m:oMath>
              </m:oMathPara>
            </a14:m>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400" i="1">
                      <a:solidFill>
                        <a:srgbClr val="8F0000"/>
                      </a:solidFill>
                      <a:latin typeface="Cambria Math" panose="02040503050406030204" pitchFamily="18" charset="0"/>
                    </a:rPr>
                    <m:t>C</m:t>
                  </m:r>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x</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α</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mod</m:t>
                  </m:r>
                  <m:r>
                    <a:rPr xmlns:a="http://schemas.openxmlformats.org/drawingml/2006/main" sz="3400" i="1">
                      <a:solidFill>
                        <a:srgbClr val="8F0000"/>
                      </a:solidFill>
                      <a:latin typeface="Cambria Math" panose="02040503050406030204" pitchFamily="18" charset="0"/>
                    </a:rPr>
                    <m:t>B</m:t>
                  </m:r>
                </m:oMath>
              </m:oMathPara>
            </a14:m>
          </a:p>
          <a:p>
            <a:pPr algn="ctr">
              <a:spcBef>
                <a:spcPts val="700"/>
              </a:spcBef>
              <a:defRPr sz="3100">
                <a:solidFill>
                  <a:srgbClr val="8F0000"/>
                </a:solidFill>
                <a:latin typeface="+mn-lt"/>
                <a:ea typeface="+mn-ea"/>
                <a:cs typeface="+mn-cs"/>
                <a:sym typeface="Calibri"/>
              </a:defRPr>
            </a:pPr>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O</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R</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B</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m:oMathPara>
            </a14:m>
          </a:p>
        </p:txBody>
      </p:sp>
      <p:sp>
        <p:nvSpPr>
          <p:cNvPr id="4115" name="Banking Equations"/>
          <p:cNvSpPr txBox="1"/>
          <p:nvPr>
            <p:ph type="title"/>
          </p:nvPr>
        </p:nvSpPr>
        <p:spPr>
          <a:prstGeom prst="rect">
            <a:avLst/>
          </a:prstGeom>
        </p:spPr>
        <p:txBody>
          <a:bodyPr/>
          <a:lstStyle/>
          <a:p>
            <a:pPr/>
            <a:r>
              <a:t>Banking Equations</a:t>
            </a:r>
          </a:p>
        </p:txBody>
      </p:sp>
      <p:sp>
        <p:nvSpPr>
          <p:cNvPr id="4116"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17" name="Rectangle"/>
          <p:cNvSpPr/>
          <p:nvPr/>
        </p:nvSpPr>
        <p:spPr>
          <a:xfrm>
            <a:off x="-1237978" y="2914944"/>
            <a:ext cx="3587538" cy="1485312"/>
          </a:xfrm>
          <a:prstGeom prst="rect">
            <a:avLst/>
          </a:prstGeom>
          <a:solidFill>
            <a:srgbClr val="FFFFFF">
              <a:alpha val="88682"/>
            </a:srgbClr>
          </a:solidFill>
          <a:ln w="12700">
            <a:miter lim="400000"/>
          </a:ln>
        </p:spPr>
        <p:txBody>
          <a:bodyPr lIns="45719" rIns="45719"/>
          <a:lstStyle/>
          <a:p>
            <a:pPr/>
          </a:p>
        </p:txBody>
      </p:sp>
      <p:sp>
        <p:nvSpPr>
          <p:cNvPr id="4118" name="Rectangle"/>
          <p:cNvSpPr/>
          <p:nvPr/>
        </p:nvSpPr>
        <p:spPr>
          <a:xfrm>
            <a:off x="9518476" y="3385661"/>
            <a:ext cx="1925536" cy="946964"/>
          </a:xfrm>
          <a:prstGeom prst="rect">
            <a:avLst/>
          </a:prstGeom>
          <a:solidFill>
            <a:srgbClr val="FFFFFF">
              <a:alpha val="88682"/>
            </a:srgbClr>
          </a:solidFill>
          <a:ln w="12700">
            <a:miter lim="400000"/>
          </a:ln>
        </p:spPr>
        <p:txBody>
          <a:bodyPr lIns="45719" rIns="45719"/>
          <a:lstStyle/>
          <a:p>
            <a:pPr/>
          </a:p>
        </p:txBody>
      </p:sp>
      <p:sp>
        <p:nvSpPr>
          <p:cNvPr id="4119" name="Rectangle"/>
          <p:cNvSpPr/>
          <p:nvPr/>
        </p:nvSpPr>
        <p:spPr>
          <a:xfrm>
            <a:off x="10853103" y="1803758"/>
            <a:ext cx="1122018" cy="1784362"/>
          </a:xfrm>
          <a:prstGeom prst="rect">
            <a:avLst/>
          </a:prstGeom>
          <a:solidFill>
            <a:srgbClr val="FFFFFF">
              <a:alpha val="88682"/>
            </a:srgbClr>
          </a:solidFill>
          <a:ln w="12700">
            <a:miter lim="400000"/>
          </a:ln>
        </p:spPr>
        <p:txBody>
          <a:bodyPr lIns="45719" rIns="45719"/>
          <a:lstStyle/>
          <a:p>
            <a:pPr/>
          </a:p>
        </p:txBody>
      </p:sp>
      <p:sp>
        <p:nvSpPr>
          <p:cNvPr id="4120" name="Rectangle"/>
          <p:cNvSpPr/>
          <p:nvPr/>
        </p:nvSpPr>
        <p:spPr>
          <a:xfrm>
            <a:off x="9781503" y="4773144"/>
            <a:ext cx="1145482" cy="804507"/>
          </a:xfrm>
          <a:prstGeom prst="rect">
            <a:avLst/>
          </a:prstGeom>
          <a:solidFill>
            <a:srgbClr val="FFFFFF">
              <a:alpha val="88682"/>
            </a:srgbClr>
          </a:solidFill>
          <a:ln w="12700">
            <a:miter lim="400000"/>
          </a:ln>
        </p:spPr>
        <p:txBody>
          <a:bodyPr lIns="45719" rIns="45719"/>
          <a:lstStyle/>
          <a:p>
            <a:pPr/>
          </a:p>
        </p:txBody>
      </p:sp>
      <p:sp>
        <p:nvSpPr>
          <p:cNvPr id="4121" name="Rectangle"/>
          <p:cNvSpPr/>
          <p:nvPr/>
        </p:nvSpPr>
        <p:spPr>
          <a:xfrm>
            <a:off x="3645437" y="2686344"/>
            <a:ext cx="1925536" cy="1485312"/>
          </a:xfrm>
          <a:prstGeom prst="rect">
            <a:avLst/>
          </a:prstGeom>
          <a:solidFill>
            <a:srgbClr val="FFFFFF">
              <a:alpha val="88682"/>
            </a:srgbClr>
          </a:solidFill>
          <a:ln w="12700">
            <a:miter lim="400000"/>
          </a:ln>
        </p:spPr>
        <p:txBody>
          <a:bodyPr lIns="45719" rIns="45719"/>
          <a:lstStyle/>
          <a:p>
            <a:pPr/>
          </a:p>
        </p:txBody>
      </p:sp>
      <p:sp>
        <p:nvSpPr>
          <p:cNvPr id="4122" name="Rectangle"/>
          <p:cNvSpPr/>
          <p:nvPr/>
        </p:nvSpPr>
        <p:spPr>
          <a:xfrm>
            <a:off x="5994909" y="1759110"/>
            <a:ext cx="2368670" cy="1784362"/>
          </a:xfrm>
          <a:prstGeom prst="rect">
            <a:avLst/>
          </a:prstGeom>
          <a:solidFill>
            <a:srgbClr val="FFFFFF">
              <a:alpha val="88682"/>
            </a:srgbClr>
          </a:solidFill>
          <a:ln w="12700">
            <a:miter lim="400000"/>
          </a:ln>
        </p:spPr>
        <p:txBody>
          <a:bodyPr lIns="45719" rIns="45719"/>
          <a:lstStyle/>
          <a:p>
            <a:pPr/>
          </a:p>
        </p:txBody>
      </p:sp>
      <p:sp>
        <p:nvSpPr>
          <p:cNvPr id="4123" name="Rectangle"/>
          <p:cNvSpPr/>
          <p:nvPr/>
        </p:nvSpPr>
        <p:spPr>
          <a:xfrm>
            <a:off x="2370667" y="3392549"/>
            <a:ext cx="1253662" cy="1485313"/>
          </a:xfrm>
          <a:prstGeom prst="rect">
            <a:avLst/>
          </a:prstGeom>
          <a:solidFill>
            <a:srgbClr val="FFFFFF">
              <a:alpha val="88682"/>
            </a:srgbClr>
          </a:solidFill>
          <a:ln w="12700">
            <a:miter lim="400000"/>
          </a:ln>
        </p:spPr>
        <p:txBody>
          <a:bodyPr lIns="45719" rIns="45719"/>
          <a:lstStyle/>
          <a:p>
            <a:pPr/>
          </a:p>
        </p:txBody>
      </p:sp>
      <p:sp>
        <p:nvSpPr>
          <p:cNvPr id="4124" name="Rectangle"/>
          <p:cNvSpPr/>
          <p:nvPr/>
        </p:nvSpPr>
        <p:spPr>
          <a:xfrm>
            <a:off x="6216476" y="3453394"/>
            <a:ext cx="1925536" cy="946964"/>
          </a:xfrm>
          <a:prstGeom prst="rect">
            <a:avLst/>
          </a:prstGeom>
          <a:solidFill>
            <a:srgbClr val="FFFFFF">
              <a:alpha val="88682"/>
            </a:srgbClr>
          </a:solidFill>
          <a:ln w="12700">
            <a:miter lim="400000"/>
          </a:ln>
        </p:spPr>
        <p:txBody>
          <a:bodyPr lIns="45719" rIns="45719"/>
          <a:lstStyle/>
          <a:p>
            <a:pPr/>
          </a:p>
        </p:txBody>
      </p:sp>
      <p:sp>
        <p:nvSpPr>
          <p:cNvPr id="4125" name="Rectangle"/>
          <p:cNvSpPr/>
          <p:nvPr/>
        </p:nvSpPr>
        <p:spPr>
          <a:xfrm>
            <a:off x="7597103" y="4773144"/>
            <a:ext cx="1145482" cy="804507"/>
          </a:xfrm>
          <a:prstGeom prst="rect">
            <a:avLst/>
          </a:prstGeom>
          <a:solidFill>
            <a:srgbClr val="FFFFFF">
              <a:alpha val="88682"/>
            </a:srgbClr>
          </a:solidFill>
          <a:ln w="12700">
            <a:miter lim="400000"/>
          </a:ln>
        </p:spPr>
        <p:txBody>
          <a:bodyPr lIns="45719" rIns="45719"/>
          <a:lstStyle/>
          <a:p>
            <a:pPr/>
          </a:p>
        </p:txBody>
      </p:sp>
      <p:sp>
        <p:nvSpPr>
          <p:cNvPr id="4126" name="Variable"/>
          <p:cNvSpPr/>
          <p:nvPr/>
        </p:nvSpPr>
        <p:spPr>
          <a:xfrm>
            <a:off x="8362806" y="2122223"/>
            <a:ext cx="837006" cy="1058136"/>
          </a:xfrm>
          <a:prstGeom prst="roundRect">
            <a:avLst>
              <a:gd name="adj" fmla="val 18963"/>
            </a:avLst>
          </a:prstGeom>
          <a:solidFill>
            <a:srgbClr val="EBEBEB"/>
          </a:solidFill>
          <a:ln w="25400">
            <a:solidFill>
              <a:schemeClr val="accent1"/>
            </a:solidFill>
          </a:ln>
          <a:extLst>
            <a:ext uri="{C572A759-6A51-4108-AA02-DFA0A04FC94B}">
              <ma14:wrappingTextBoxFlag xmlns:ma14="http://schemas.microsoft.com/office/mac/drawingml/2011/main" val="1"/>
            </a:ext>
          </a:extLst>
        </p:spPr>
        <p:txBody>
          <a:bodyPr lIns="45719" rIns="45719" anchor="ctr"/>
          <a:lstStyle>
            <a:lvl1pPr algn="ctr">
              <a:defRPr sz="1100"/>
            </a:lvl1pPr>
          </a:lstStyle>
          <a:p>
            <a:pPr/>
            <a:r>
              <a:t>Variable</a:t>
            </a:r>
          </a:p>
        </p:txBody>
      </p:sp>
      <p:sp>
        <p:nvSpPr>
          <p:cNvPr id="4127" name="Constant"/>
          <p:cNvSpPr/>
          <p:nvPr/>
        </p:nvSpPr>
        <p:spPr>
          <a:xfrm>
            <a:off x="9405845" y="2029093"/>
            <a:ext cx="1459434" cy="1244395"/>
          </a:xfrm>
          <a:prstGeom prst="roundRect">
            <a:avLst>
              <a:gd name="adj" fmla="val 11548"/>
            </a:avLst>
          </a:prstGeom>
          <a:solidFill>
            <a:srgbClr val="EBEBEB"/>
          </a:solidFill>
          <a:ln w="25400">
            <a:solidFill>
              <a:schemeClr val="accent1"/>
            </a:solidFill>
          </a:ln>
          <a:extLst>
            <a:ext uri="{C572A759-6A51-4108-AA02-DFA0A04FC94B}">
              <ma14:wrappingTextBoxFlag xmlns:ma14="http://schemas.microsoft.com/office/mac/drawingml/2011/main" val="1"/>
            </a:ext>
          </a:extLst>
        </p:spPr>
        <p:txBody>
          <a:bodyPr lIns="45719" rIns="45719" anchor="ctr"/>
          <a:lstStyle>
            <a:lvl1pPr algn="ctr">
              <a:defRPr sz="1300"/>
            </a:lvl1pPr>
          </a:lstStyle>
          <a:p>
            <a:pPr/>
            <a:r>
              <a:t>Constant</a:t>
            </a:r>
          </a:p>
        </p:txBody>
      </p:sp>
      <p:sp>
        <p:nvSpPr>
          <p:cNvPr id="4128" name="Problem: Expensive computations are pervasive in these equations…"/>
          <p:cNvSpPr txBox="1"/>
          <p:nvPr>
            <p:ph type="body" sz="quarter" idx="1"/>
          </p:nvPr>
        </p:nvSpPr>
        <p:spPr>
          <a:xfrm>
            <a:off x="475487" y="1143000"/>
            <a:ext cx="11176001" cy="804507"/>
          </a:xfrm>
          <a:prstGeom prst="rect">
            <a:avLst/>
          </a:prstGeom>
        </p:spPr>
        <p:txBody>
          <a:bodyPr/>
          <a:lstStyle/>
          <a:p>
            <a:pPr marL="332613" indent="-332613" defTabSz="886968">
              <a:defRPr sz="3007"/>
            </a:pPr>
            <a:r>
              <a:rPr b="1"/>
              <a:t>Problem</a:t>
            </a:r>
            <a:r>
              <a:t>: Expensive computations are pervasive in these equations…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11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11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118"/>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120"/>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4121"/>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412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4123"/>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4124"/>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41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10" fill="hold">
                                  <p:stCondLst>
                                    <p:cond delay="0"/>
                                  </p:stCondLst>
                                  <p:iterate type="el" backwards="0">
                                    <p:tmAbs val="0"/>
                                  </p:iterate>
                                  <p:childTnLst>
                                    <p:set>
                                      <p:cBhvr>
                                        <p:cTn id="34" fill="hold"/>
                                        <p:tgtEl>
                                          <p:spTgt spid="4127"/>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4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19" grpId="1"/>
      <p:bldP build="whole" bldLvl="1" animBg="1" rev="0" advAuto="0" spid="4125" grpId="9"/>
      <p:bldP build="whole" bldLvl="1" animBg="1" rev="0" advAuto="0" spid="4118" grpId="3"/>
      <p:bldP build="whole" bldLvl="1" animBg="1" rev="0" advAuto="0" spid="4120" grpId="4"/>
      <p:bldP build="whole" bldLvl="1" animBg="1" rev="0" advAuto="0" spid="4123" grpId="7"/>
      <p:bldP build="whole" bldLvl="1" animBg="1" rev="0" advAuto="0" spid="4124" grpId="8"/>
      <p:bldP build="whole" bldLvl="1" animBg="1" rev="0" advAuto="0" spid="4126" grpId="11"/>
      <p:bldP build="whole" bldLvl="1" animBg="1" rev="0" advAuto="0" spid="4121" grpId="5"/>
      <p:bldP build="whole" bldLvl="1" animBg="1" rev="0" advAuto="0" spid="4127" grpId="10"/>
      <p:bldP build="whole" bldLvl="1" animBg="1" rev="0" advAuto="0" spid="4117" grpId="2"/>
      <p:bldP build="whole" bldLvl="1" animBg="1" rev="0" advAuto="0" spid="4122" grpId="6"/>
    </p:bldLst>
  </p:timing>
</p:sld>
</file>

<file path=ppt/slides/slide1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0" name="Banking Equations"/>
          <p:cNvSpPr txBox="1"/>
          <p:nvPr>
            <p:ph type="title"/>
          </p:nvPr>
        </p:nvSpPr>
        <p:spPr>
          <a:prstGeom prst="rect">
            <a:avLst/>
          </a:prstGeom>
        </p:spPr>
        <p:txBody>
          <a:bodyPr/>
          <a:lstStyle/>
          <a:p>
            <a:pPr/>
            <a:r>
              <a:t>Banking Equations</a:t>
            </a:r>
          </a:p>
        </p:txBody>
      </p:sp>
      <p:sp>
        <p:nvSpPr>
          <p:cNvPr id="4131" name="Solution: Choose constants that allow resource-saving transformations…"/>
          <p:cNvSpPr txBox="1"/>
          <p:nvPr>
            <p:ph type="body" idx="1"/>
          </p:nvPr>
        </p:nvSpPr>
        <p:spPr>
          <a:xfrm>
            <a:off x="475487" y="1142999"/>
            <a:ext cx="11417913" cy="5029201"/>
          </a:xfrm>
          <a:prstGeom prst="rect">
            <a:avLst/>
          </a:prstGeom>
        </p:spPr>
        <p:txBody>
          <a:bodyPr/>
          <a:lstStyle/>
          <a:p>
            <a:pPr>
              <a:defRPr sz="3000"/>
            </a:pPr>
            <a:r>
              <a:rPr b="1"/>
              <a:t>Solution</a:t>
            </a:r>
            <a:r>
              <a:t>: Choose constants that allow resource-saving transformations</a:t>
            </a:r>
          </a:p>
          <a:p>
            <a:pPr lvl="1" marL="800100" indent="-342900">
              <a:buSzPct val="75000"/>
              <a:defRPr sz="3000"/>
            </a:pPr>
            <a:r>
              <a:rPr b="1"/>
              <a:t>Multiplication Decomposition</a:t>
            </a:r>
            <a:r>
              <a:t> (e.g.  </a:t>
            </a:r>
            <a14:m>
              <m:oMath>
                <m:r>
                  <a:rPr xmlns:a="http://schemas.openxmlformats.org/drawingml/2006/main" sz="2500" i="1">
                    <a:solidFill>
                      <a:srgbClr val="8F0000"/>
                    </a:solidFill>
                    <a:latin typeface="Cambria Math" panose="02040503050406030204" pitchFamily="18" charset="0"/>
                  </a:rPr>
                  <m:t>12</m:t>
                </m:r>
                <m:r>
                  <a:rPr xmlns:a="http://schemas.openxmlformats.org/drawingml/2006/main" sz="2500" i="1">
                    <a:solidFill>
                      <a:srgbClr val="8F0000"/>
                    </a:solidFill>
                    <a:latin typeface="Cambria Math" panose="02040503050406030204" pitchFamily="18" charset="0"/>
                  </a:rPr>
                  <m:t>x</m:t>
                </m:r>
                <m:r>
                  <a:rPr xmlns:a="http://schemas.openxmlformats.org/drawingml/2006/main" sz="2500" i="1">
                    <a:solidFill>
                      <a:srgbClr val="8F0000"/>
                    </a:solidFill>
                    <a:latin typeface="Cambria Math" panose="02040503050406030204" pitchFamily="18" charset="0"/>
                  </a:rPr>
                  <m:t>=</m:t>
                </m:r>
                <m:r>
                  <a:rPr xmlns:a="http://schemas.openxmlformats.org/drawingml/2006/main" sz="2500" i="1">
                    <a:solidFill>
                      <a:srgbClr val="8F0000"/>
                    </a:solidFill>
                    <a:latin typeface="Cambria Math" panose="02040503050406030204" pitchFamily="18" charset="0"/>
                  </a:rPr>
                  <m:t>8</m:t>
                </m:r>
                <m:r>
                  <a:rPr xmlns:a="http://schemas.openxmlformats.org/drawingml/2006/main" sz="2500" i="1">
                    <a:solidFill>
                      <a:srgbClr val="8F0000"/>
                    </a:solidFill>
                    <a:latin typeface="Cambria Math" panose="02040503050406030204" pitchFamily="18" charset="0"/>
                  </a:rPr>
                  <m:t>x</m:t>
                </m:r>
                <m:r>
                  <a:rPr xmlns:a="http://schemas.openxmlformats.org/drawingml/2006/main" sz="2500" i="1">
                    <a:solidFill>
                      <a:srgbClr val="8F0000"/>
                    </a:solidFill>
                    <a:latin typeface="Cambria Math" panose="02040503050406030204" pitchFamily="18" charset="0"/>
                  </a:rPr>
                  <m:t>+</m:t>
                </m:r>
                <m:r>
                  <a:rPr xmlns:a="http://schemas.openxmlformats.org/drawingml/2006/main" sz="2500" i="1">
                    <a:solidFill>
                      <a:srgbClr val="8F0000"/>
                    </a:solidFill>
                    <a:latin typeface="Cambria Math" panose="02040503050406030204" pitchFamily="18" charset="0"/>
                  </a:rPr>
                  <m:t>4</m:t>
                </m:r>
                <m:r>
                  <a:rPr xmlns:a="http://schemas.openxmlformats.org/drawingml/2006/main" sz="2500" i="1">
                    <a:solidFill>
                      <a:srgbClr val="8F0000"/>
                    </a:solidFill>
                    <a:latin typeface="Cambria Math" panose="02040503050406030204" pitchFamily="18" charset="0"/>
                  </a:rPr>
                  <m:t>x</m:t>
                </m:r>
                <m:r>
                  <a:rPr xmlns:a="http://schemas.openxmlformats.org/drawingml/2006/main" sz="2500" i="1">
                    <a:solidFill>
                      <a:srgbClr val="8F0000"/>
                    </a:solidFill>
                    <a:latin typeface="Cambria Math" panose="02040503050406030204" pitchFamily="18" charset="0"/>
                  </a:rPr>
                  <m:t>=</m:t>
                </m:r>
                <m:r>
                  <a:rPr xmlns:a="http://schemas.openxmlformats.org/drawingml/2006/main" sz="2500" i="1">
                    <a:solidFill>
                      <a:srgbClr val="8F0000"/>
                    </a:solidFill>
                    <a:latin typeface="Cambria Math" panose="02040503050406030204" pitchFamily="18" charset="0"/>
                  </a:rPr>
                  <m:t>x</m:t>
                </m:r>
                <m:r>
                  <a:rPr xmlns:a="http://schemas.openxmlformats.org/drawingml/2006/main" sz="2500" i="1">
                    <a:solidFill>
                      <a:srgbClr val="8F0000"/>
                    </a:solidFill>
                    <a:latin typeface="Cambria Math" panose="02040503050406030204" pitchFamily="18" charset="0"/>
                  </a:rPr>
                  <m:t>≪</m:t>
                </m:r>
                <m:r>
                  <a:rPr xmlns:a="http://schemas.openxmlformats.org/drawingml/2006/main" sz="2500" i="1">
                    <a:solidFill>
                      <a:srgbClr val="8F0000"/>
                    </a:solidFill>
                    <a:latin typeface="Cambria Math" panose="02040503050406030204" pitchFamily="18" charset="0"/>
                  </a:rPr>
                  <m:t>3</m:t>
                </m:r>
                <m:r>
                  <a:rPr xmlns:a="http://schemas.openxmlformats.org/drawingml/2006/main" sz="2500" i="1">
                    <a:solidFill>
                      <a:srgbClr val="8F0000"/>
                    </a:solidFill>
                    <a:latin typeface="Cambria Math" panose="02040503050406030204" pitchFamily="18" charset="0"/>
                  </a:rPr>
                  <m:t>+</m:t>
                </m:r>
                <m:r>
                  <a:rPr xmlns:a="http://schemas.openxmlformats.org/drawingml/2006/main" sz="2500" i="1">
                    <a:solidFill>
                      <a:srgbClr val="8F0000"/>
                    </a:solidFill>
                    <a:latin typeface="Cambria Math" panose="02040503050406030204" pitchFamily="18" charset="0"/>
                  </a:rPr>
                  <m:t>x</m:t>
                </m:r>
                <m:r>
                  <a:rPr xmlns:a="http://schemas.openxmlformats.org/drawingml/2006/main" sz="2500" i="1">
                    <a:solidFill>
                      <a:srgbClr val="8F0000"/>
                    </a:solidFill>
                    <a:latin typeface="Cambria Math" panose="02040503050406030204" pitchFamily="18" charset="0"/>
                  </a:rPr>
                  <m:t>≪</m:t>
                </m:r>
                <m:r>
                  <a:rPr xmlns:a="http://schemas.openxmlformats.org/drawingml/2006/main" sz="2500" i="1">
                    <a:solidFill>
                      <a:srgbClr val="8F0000"/>
                    </a:solidFill>
                    <a:latin typeface="Cambria Math" panose="02040503050406030204" pitchFamily="18" charset="0"/>
                  </a:rPr>
                  <m:t>2</m:t>
                </m:r>
              </m:oMath>
            </a14:m>
            <a:r>
              <a:rPr sz="2300"/>
              <a:t> </a:t>
            </a:r>
            <a:r>
              <a:t>)</a:t>
            </a:r>
          </a:p>
          <a:p>
            <a:pPr lvl="1" marL="800100" indent="-342900">
              <a:buSzPct val="75000"/>
              <a:defRPr sz="3000"/>
            </a:pPr>
            <a:r>
              <a:rPr b="1"/>
              <a:t>Modulo and Division via</a:t>
            </a:r>
            <a:r>
              <a:t> </a:t>
            </a:r>
            <a:r>
              <a:rPr b="1"/>
              <a:t>Crandall’s Algorithm</a:t>
            </a:r>
            <a:r>
              <a:rPr b="1" baseline="31999"/>
              <a:t>[9]</a:t>
            </a:r>
            <a:r>
              <a:rPr b="1"/>
              <a:t> </a:t>
            </a:r>
            <a:r>
              <a:t>- Replace div/mod by Mersenne number with bitwise operations and addition</a:t>
            </a:r>
          </a:p>
          <a:p>
            <a:pPr lvl="2" marL="1257300" indent="-342900">
              <a:buSzPct val="75000"/>
              <a:defRPr sz="3000"/>
            </a:pPr>
            <a:r>
              <a:t>Mersenne number: </a:t>
            </a:r>
            <a14:m>
              <m:oMath>
                <m:r>
                  <a:rPr xmlns:a="http://schemas.openxmlformats.org/drawingml/2006/main" sz="3300" i="1">
                    <a:solidFill>
                      <a:srgbClr val="8F0000"/>
                    </a:solidFill>
                    <a:latin typeface="Cambria Math" panose="02040503050406030204" pitchFamily="18" charset="0"/>
                  </a:rPr>
                  <m:t>M</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2</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1</m:t>
                </m:r>
              </m:oMath>
            </a14:m>
          </a:p>
        </p:txBody>
      </p:sp>
      <p:sp>
        <p:nvSpPr>
          <p:cNvPr id="41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33" name="[9] J. Chung et al. “Low-Weight Polynomial Form Integers for Efficient Modular Multiplication.” IEEE Transactions on Computers 2007"/>
          <p:cNvSpPr txBox="1"/>
          <p:nvPr/>
        </p:nvSpPr>
        <p:spPr>
          <a:xfrm>
            <a:off x="809671" y="6181513"/>
            <a:ext cx="7585595"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atin typeface="+mn-lt"/>
                <a:ea typeface="+mn-ea"/>
                <a:cs typeface="+mn-cs"/>
                <a:sym typeface="Calibri"/>
              </a:defRPr>
            </a:lvl1pPr>
          </a:lstStyle>
          <a:p>
            <a:pPr/>
            <a:r>
              <a:t>[9] J. Chung et al. “Low-Weight Polynomial Form Integers for Efficient Modular Multiplication.” IEEE Transactions on Computers 2007</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41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413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31" grpId="1"/>
    </p:bldLst>
  </p:timing>
</p:sld>
</file>

<file path=ppt/slides/slide1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5" name="Banking Equations"/>
          <p:cNvSpPr txBox="1"/>
          <p:nvPr>
            <p:ph type="title"/>
          </p:nvPr>
        </p:nvSpPr>
        <p:spPr>
          <a:prstGeom prst="rect">
            <a:avLst/>
          </a:prstGeom>
        </p:spPr>
        <p:txBody>
          <a:bodyPr/>
          <a:lstStyle/>
          <a:p>
            <a:pPr/>
            <a:r>
              <a:t>Banking Equations</a:t>
            </a:r>
          </a:p>
        </p:txBody>
      </p:sp>
      <p:sp>
        <p:nvSpPr>
          <p:cNvPr id="4136" name="Solution: Choose constants that allow resource-saving transformations…"/>
          <p:cNvSpPr txBox="1"/>
          <p:nvPr>
            <p:ph type="body" idx="1"/>
          </p:nvPr>
        </p:nvSpPr>
        <p:spPr>
          <a:xfrm>
            <a:off x="475487" y="1143000"/>
            <a:ext cx="11551462" cy="5029200"/>
          </a:xfrm>
          <a:prstGeom prst="rect">
            <a:avLst/>
          </a:prstGeom>
        </p:spPr>
        <p:txBody>
          <a:bodyPr/>
          <a:lstStyle/>
          <a:p>
            <a:pPr>
              <a:defRPr sz="3000"/>
            </a:pPr>
            <a:r>
              <a:rPr b="1"/>
              <a:t>Solution</a:t>
            </a:r>
            <a:r>
              <a:t>: Choose constants that allow resource-saving transformations</a:t>
            </a:r>
          </a:p>
          <a:p>
            <a:pPr lvl="1" marL="800100" indent="-342900">
              <a:buSzPct val="75000"/>
              <a:defRPr sz="3000"/>
            </a:pPr>
            <a:r>
              <a:rPr b="1"/>
              <a:t>Multiplication Decomposition</a:t>
            </a:r>
            <a:r>
              <a:t> targets (up to second-order)</a:t>
            </a:r>
          </a:p>
          <a:p>
            <a:pPr lvl="2" marL="1257300" indent="-342900">
              <a:buSzPct val="75000"/>
              <a:defRPr sz="3000"/>
            </a:pPr>
            <a:r>
              <a:t>1 2 3 4 5 6 7 8 9 10 </a:t>
            </a:r>
            <a:r>
              <a:rPr strike="sngStrike">
                <a:solidFill>
                  <a:schemeClr val="accent1">
                    <a:satOff val="-33333"/>
                    <a:lumOff val="29999"/>
                  </a:schemeClr>
                </a:solidFill>
              </a:rPr>
              <a:t>11</a:t>
            </a:r>
            <a:r>
              <a:t> 12 </a:t>
            </a:r>
            <a:r>
              <a:rPr strike="sngStrike">
                <a:solidFill>
                  <a:schemeClr val="accent1">
                    <a:satOff val="-33333"/>
                    <a:lumOff val="29999"/>
                  </a:schemeClr>
                </a:solidFill>
              </a:rPr>
              <a:t>13</a:t>
            </a:r>
            <a:r>
              <a:t> 14 15 16 17 18 </a:t>
            </a:r>
            <a:r>
              <a:rPr strike="sngStrike">
                <a:solidFill>
                  <a:schemeClr val="accent1">
                    <a:satOff val="-33333"/>
                    <a:lumOff val="29999"/>
                  </a:schemeClr>
                </a:solidFill>
              </a:rPr>
              <a:t>19</a:t>
            </a:r>
            <a:r>
              <a:t> 20 </a:t>
            </a:r>
            <a:r>
              <a:rPr strike="sngStrike">
                <a:solidFill>
                  <a:schemeClr val="accent1">
                    <a:satOff val="-33333"/>
                    <a:lumOff val="29999"/>
                  </a:schemeClr>
                </a:solidFill>
              </a:rPr>
              <a:t>21</a:t>
            </a:r>
            <a:endParaRPr>
              <a:solidFill>
                <a:schemeClr val="accent1">
                  <a:satOff val="-33333"/>
                  <a:lumOff val="29999"/>
                </a:schemeClr>
              </a:solidFill>
            </a:endParaRPr>
          </a:p>
          <a:p>
            <a:pPr lvl="1" marL="800100" indent="-342900">
              <a:buSzPct val="75000"/>
              <a:defRPr sz="3000"/>
            </a:pPr>
            <a:r>
              <a:rPr b="1"/>
              <a:t>Crandall’s Algorithm </a:t>
            </a:r>
            <a:r>
              <a:t>targets (up to second-order)</a:t>
            </a:r>
          </a:p>
          <a:p>
            <a:pPr lvl="2" marL="1257300" indent="-342900">
              <a:buSzPct val="75000"/>
              <a:defRPr sz="3000"/>
            </a:pPr>
            <a:r>
              <a:t>1 2 3 4 5 </a:t>
            </a:r>
            <a:r>
              <a:rPr strike="sngStrike">
                <a:solidFill>
                  <a:schemeClr val="accent1">
                    <a:satOff val="-33333"/>
                    <a:lumOff val="29999"/>
                  </a:schemeClr>
                </a:solidFill>
              </a:rPr>
              <a:t>6</a:t>
            </a:r>
            <a:r>
              <a:rPr>
                <a:solidFill>
                  <a:schemeClr val="accent1">
                    <a:satOff val="-33333"/>
                    <a:lumOff val="29999"/>
                  </a:schemeClr>
                </a:solidFill>
              </a:rPr>
              <a:t> </a:t>
            </a:r>
            <a:r>
              <a:rPr strike="sngStrike">
                <a:solidFill>
                  <a:schemeClr val="accent1">
                    <a:satOff val="-33333"/>
                    <a:lumOff val="29999"/>
                  </a:schemeClr>
                </a:solidFill>
              </a:rPr>
              <a:t>7</a:t>
            </a:r>
            <a:r>
              <a:t> 8 9 </a:t>
            </a:r>
            <a:r>
              <a:rPr strike="sngStrike">
                <a:solidFill>
                  <a:schemeClr val="accent1">
                    <a:satOff val="-33333"/>
                    <a:lumOff val="29999"/>
                  </a:schemeClr>
                </a:solidFill>
              </a:rPr>
              <a:t>10</a:t>
            </a:r>
            <a:r>
              <a:rPr>
                <a:solidFill>
                  <a:schemeClr val="accent1">
                    <a:satOff val="-33333"/>
                    <a:lumOff val="29999"/>
                  </a:schemeClr>
                </a:solidFill>
              </a:rPr>
              <a:t> </a:t>
            </a:r>
            <a:r>
              <a:rPr strike="sngStrike">
                <a:solidFill>
                  <a:schemeClr val="accent1">
                    <a:satOff val="-33333"/>
                    <a:lumOff val="29999"/>
                  </a:schemeClr>
                </a:solidFill>
              </a:rPr>
              <a:t>11</a:t>
            </a:r>
            <a:r>
              <a:rPr>
                <a:solidFill>
                  <a:schemeClr val="accent1">
                    <a:satOff val="-33333"/>
                    <a:lumOff val="29999"/>
                  </a:schemeClr>
                </a:solidFill>
              </a:rPr>
              <a:t> </a:t>
            </a:r>
            <a:r>
              <a:rPr strike="sngStrike">
                <a:solidFill>
                  <a:schemeClr val="accent1">
                    <a:satOff val="-33333"/>
                    <a:lumOff val="29999"/>
                  </a:schemeClr>
                </a:solidFill>
              </a:rPr>
              <a:t>12</a:t>
            </a:r>
            <a:r>
              <a:rPr>
                <a:solidFill>
                  <a:schemeClr val="accent1">
                    <a:satOff val="-33333"/>
                    <a:lumOff val="29999"/>
                  </a:schemeClr>
                </a:solidFill>
              </a:rPr>
              <a:t> </a:t>
            </a:r>
            <a:r>
              <a:rPr strike="sngStrike">
                <a:solidFill>
                  <a:schemeClr val="accent1">
                    <a:satOff val="-33333"/>
                    <a:lumOff val="29999"/>
                  </a:schemeClr>
                </a:solidFill>
              </a:rPr>
              <a:t>13</a:t>
            </a:r>
            <a:r>
              <a:rPr>
                <a:solidFill>
                  <a:schemeClr val="accent1">
                    <a:satOff val="-33333"/>
                    <a:lumOff val="29999"/>
                  </a:schemeClr>
                </a:solidFill>
              </a:rPr>
              <a:t> </a:t>
            </a:r>
            <a:r>
              <a:rPr strike="sngStrike">
                <a:solidFill>
                  <a:schemeClr val="accent1">
                    <a:satOff val="-33333"/>
                    <a:lumOff val="29999"/>
                  </a:schemeClr>
                </a:solidFill>
              </a:rPr>
              <a:t>14</a:t>
            </a:r>
            <a:r>
              <a:t> 15 16 17 </a:t>
            </a:r>
            <a:r>
              <a:rPr strike="sngStrike">
                <a:solidFill>
                  <a:schemeClr val="accent1">
                    <a:satOff val="-33333"/>
                    <a:lumOff val="29999"/>
                  </a:schemeClr>
                </a:solidFill>
              </a:rPr>
              <a:t>18</a:t>
            </a:r>
            <a:r>
              <a:rPr>
                <a:solidFill>
                  <a:schemeClr val="accent1">
                    <a:satOff val="-33333"/>
                    <a:lumOff val="29999"/>
                  </a:schemeClr>
                </a:solidFill>
              </a:rPr>
              <a:t> </a:t>
            </a:r>
            <a:r>
              <a:rPr strike="sngStrike">
                <a:solidFill>
                  <a:schemeClr val="accent1">
                    <a:satOff val="-33333"/>
                    <a:lumOff val="29999"/>
                  </a:schemeClr>
                </a:solidFill>
              </a:rPr>
              <a:t>19</a:t>
            </a:r>
            <a:r>
              <a:rPr>
                <a:solidFill>
                  <a:schemeClr val="accent1">
                    <a:satOff val="-33333"/>
                    <a:lumOff val="29999"/>
                  </a:schemeClr>
                </a:solidFill>
              </a:rPr>
              <a:t> </a:t>
            </a:r>
            <a:r>
              <a:rPr strike="sngStrike">
                <a:solidFill>
                  <a:schemeClr val="accent1">
                    <a:satOff val="-33333"/>
                    <a:lumOff val="29999"/>
                  </a:schemeClr>
                </a:solidFill>
              </a:rPr>
              <a:t>20</a:t>
            </a:r>
            <a:r>
              <a:t> </a:t>
            </a:r>
            <a:r>
              <a:rPr>
                <a:solidFill>
                  <a:schemeClr val="accent1">
                    <a:lumOff val="-8000"/>
                  </a:schemeClr>
                </a:solidFill>
              </a:rPr>
              <a:t>21</a:t>
            </a:r>
            <a:endParaRPr>
              <a:solidFill>
                <a:schemeClr val="accent1">
                  <a:lumOff val="-8000"/>
                </a:schemeClr>
              </a:solidFill>
            </a:endParaRPr>
          </a:p>
          <a:p>
            <a:pPr lvl="2" marL="1257300" indent="-342900">
              <a:buSzPct val="75000"/>
              <a:defRPr sz="3000"/>
            </a:pPr>
            <a:endParaRPr>
              <a:solidFill>
                <a:schemeClr val="accent1">
                  <a:lumOff val="-8000"/>
                </a:schemeClr>
              </a:solidFill>
            </a:endParaRPr>
          </a:p>
          <a:p>
            <a:pPr>
              <a:defRPr sz="3000"/>
            </a:pPr>
            <a:r>
              <a:rPr>
                <a:solidFill>
                  <a:schemeClr val="accent1">
                    <a:lumOff val="-8000"/>
                  </a:schemeClr>
                </a:solidFill>
              </a:rPr>
              <a:t>This flexibility is </a:t>
            </a:r>
            <a:r>
              <a:rPr i="1">
                <a:solidFill>
                  <a:schemeClr val="accent1">
                    <a:lumOff val="-8000"/>
                  </a:schemeClr>
                </a:solidFill>
              </a:rPr>
              <a:t>very</a:t>
            </a:r>
            <a:r>
              <a:rPr>
                <a:solidFill>
                  <a:schemeClr val="accent1">
                    <a:lumOff val="-8000"/>
                  </a:schemeClr>
                </a:solidFill>
              </a:rPr>
              <a:t> useful for choosing the best banking parameters</a:t>
            </a:r>
          </a:p>
        </p:txBody>
      </p:sp>
      <p:sp>
        <p:nvSpPr>
          <p:cNvPr id="4137"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36">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136" grpId="1"/>
    </p:bldLst>
  </p:timing>
</p:sld>
</file>

<file path=ppt/slides/slide1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9" name="Experimental Setup"/>
          <p:cNvSpPr txBox="1"/>
          <p:nvPr>
            <p:ph type="title"/>
          </p:nvPr>
        </p:nvSpPr>
        <p:spPr>
          <a:prstGeom prst="rect">
            <a:avLst/>
          </a:prstGeom>
        </p:spPr>
        <p:txBody>
          <a:bodyPr/>
          <a:lstStyle/>
          <a:p>
            <a:pPr/>
            <a:r>
              <a:t>Experimental Setup</a:t>
            </a:r>
          </a:p>
        </p:txBody>
      </p:sp>
      <p:sp>
        <p:nvSpPr>
          <p:cNvPr id="4140" name="We compared resource utilization of this optimized analysis on 11 access patterns against two state-of-the-art SDH tools: Merlin Compiler[10] and unmodified Spatial…"/>
          <p:cNvSpPr txBox="1"/>
          <p:nvPr>
            <p:ph type="body" idx="1"/>
          </p:nvPr>
        </p:nvSpPr>
        <p:spPr>
          <a:xfrm>
            <a:off x="475487" y="1143000"/>
            <a:ext cx="11176001" cy="4900013"/>
          </a:xfrm>
          <a:prstGeom prst="rect">
            <a:avLst/>
          </a:prstGeom>
        </p:spPr>
        <p:txBody>
          <a:bodyPr/>
          <a:lstStyle/>
          <a:p>
            <a:pPr marL="240029" indent="-240029" defTabSz="640079">
              <a:spcBef>
                <a:spcPts val="500"/>
              </a:spcBef>
              <a:defRPr sz="2170"/>
            </a:pPr>
            <a:r>
              <a:t>We compared resource utilization of this optimized analysis on 11 access patterns against two state-of-the-art SDH tools: Merlin Compiler</a:t>
            </a:r>
            <a:r>
              <a:rPr baseline="31999"/>
              <a:t>[10]</a:t>
            </a:r>
            <a:r>
              <a:t> and unmodified Spatial</a:t>
            </a:r>
          </a:p>
          <a:p>
            <a:pPr lvl="1" marL="560069" indent="-240029" defTabSz="640079">
              <a:spcBef>
                <a:spcPts val="500"/>
              </a:spcBef>
              <a:buSzPct val="75000"/>
              <a:defRPr sz="2170"/>
            </a:pPr>
            <a:r>
              <a:rPr b="1"/>
              <a:t>Stencils</a:t>
            </a:r>
            <a:r>
              <a:rPr b="1" baseline="31999"/>
              <a:t>[7]</a:t>
            </a:r>
            <a:r>
              <a:t>: </a:t>
            </a:r>
          </a:p>
          <a:p>
            <a:pPr lvl="2" marL="880109" indent="-240029" defTabSz="640079">
              <a:spcBef>
                <a:spcPts val="500"/>
              </a:spcBef>
              <a:buSzPct val="75000"/>
              <a:defRPr sz="2170"/>
            </a:pPr>
            <a:r>
              <a:t>deconv + deconv-ur</a:t>
            </a:r>
          </a:p>
          <a:p>
            <a:pPr lvl="2" marL="880109" indent="-240029" defTabSz="640079">
              <a:spcBef>
                <a:spcPts val="500"/>
              </a:spcBef>
              <a:buSzPct val="75000"/>
              <a:defRPr sz="2170"/>
            </a:pPr>
            <a:r>
              <a:t>denoise </a:t>
            </a:r>
          </a:p>
          <a:p>
            <a:pPr lvl="2" marL="880109" indent="-240029" defTabSz="640079">
              <a:spcBef>
                <a:spcPts val="500"/>
              </a:spcBef>
              <a:buSzPct val="75000"/>
              <a:defRPr sz="2170"/>
            </a:pPr>
            <a:r>
              <a:t>bicubic </a:t>
            </a:r>
          </a:p>
          <a:p>
            <a:pPr lvl="2" marL="880109" indent="-240029" defTabSz="640079">
              <a:spcBef>
                <a:spcPts val="500"/>
              </a:spcBef>
              <a:buSzPct val="75000"/>
              <a:defRPr sz="2170"/>
            </a:pPr>
            <a:r>
              <a:t>sobel</a:t>
            </a:r>
          </a:p>
          <a:p>
            <a:pPr lvl="2" marL="880109" indent="-240029" defTabSz="640079">
              <a:spcBef>
                <a:spcPts val="500"/>
              </a:spcBef>
              <a:buSzPct val="75000"/>
              <a:defRPr sz="2170"/>
            </a:pPr>
            <a:r>
              <a:t>jpeg motion lh + lv + c</a:t>
            </a:r>
          </a:p>
          <a:p>
            <a:pPr lvl="1" marL="560069" indent="-240029" defTabSz="640079">
              <a:spcBef>
                <a:spcPts val="500"/>
              </a:spcBef>
              <a:buSzPct val="75000"/>
              <a:defRPr sz="2170"/>
            </a:pPr>
            <a:r>
              <a:rPr b="1"/>
              <a:t>Algorithms</a:t>
            </a:r>
            <a:r>
              <a:t>: </a:t>
            </a:r>
          </a:p>
          <a:p>
            <a:pPr lvl="2" marL="880109" indent="-240029" defTabSz="640079">
              <a:spcBef>
                <a:spcPts val="500"/>
              </a:spcBef>
              <a:buSzPct val="75000"/>
              <a:defRPr sz="2170"/>
            </a:pPr>
            <a:r>
              <a:t>Smith-Waterman genetic alignment</a:t>
            </a:r>
            <a:r>
              <a:rPr baseline="31999"/>
              <a:t>[11]</a:t>
            </a:r>
          </a:p>
          <a:p>
            <a:pPr lvl="2" marL="880109" indent="-240029" defTabSz="640079">
              <a:spcBef>
                <a:spcPts val="500"/>
              </a:spcBef>
              <a:buSzPct val="75000"/>
              <a:defRPr sz="2170"/>
            </a:pPr>
            <a:r>
              <a:t>sparse matrix-vector multiplication</a:t>
            </a:r>
          </a:p>
          <a:p>
            <a:pPr lvl="2" marL="880109" indent="-240029" defTabSz="640079">
              <a:spcBef>
                <a:spcPts val="500"/>
              </a:spcBef>
              <a:buSzPct val="75000"/>
              <a:defRPr sz="2170"/>
            </a:pPr>
            <a:r>
              <a:t>stochastic gradient descent (SGD)</a:t>
            </a:r>
            <a:r>
              <a:rPr baseline="31999"/>
              <a:t>[12]</a:t>
            </a:r>
          </a:p>
        </p:txBody>
      </p:sp>
      <p:sp>
        <p:nvSpPr>
          <p:cNvPr id="41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42" name="[10] https://www.falconcomputing.com/merlin-fpga-compiler/…"/>
          <p:cNvSpPr txBox="1"/>
          <p:nvPr/>
        </p:nvSpPr>
        <p:spPr>
          <a:xfrm>
            <a:off x="2481838" y="6039922"/>
            <a:ext cx="7591733" cy="7210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100">
                <a:latin typeface="+mn-lt"/>
                <a:ea typeface="+mn-ea"/>
                <a:cs typeface="+mn-cs"/>
                <a:sym typeface="Calibri"/>
              </a:defRPr>
            </a:pPr>
            <a:r>
              <a:t>[10] </a:t>
            </a:r>
            <a:r>
              <a:rPr u="sng">
                <a:solidFill>
                  <a:srgbClr val="FF9900"/>
                </a:solidFill>
                <a:uFill>
                  <a:solidFill>
                    <a:srgbClr val="FF9900"/>
                  </a:solidFill>
                </a:uFill>
                <a:hlinkClick r:id="rId2" invalidUrl="" action="" tgtFrame="" tooltip="" history="1" highlightClick="0" endSnd="0"/>
              </a:rPr>
              <a:t>https://www.falconcomputing.com/merlin-fpga-compiler/</a:t>
            </a:r>
          </a:p>
          <a:p>
            <a:pPr>
              <a:defRPr sz="1100">
                <a:latin typeface="+mn-lt"/>
                <a:ea typeface="+mn-ea"/>
                <a:cs typeface="+mn-cs"/>
                <a:sym typeface="Calibri"/>
              </a:defRPr>
            </a:pPr>
            <a:r>
              <a:t>[7] Y. Wang et al. “Theory and algorithm for generalized memory partitioning in high-level synthesis.” FPGA 2014</a:t>
            </a:r>
          </a:p>
          <a:p>
            <a:pPr>
              <a:defRPr sz="1100">
                <a:latin typeface="+mn-lt"/>
                <a:ea typeface="+mn-ea"/>
                <a:cs typeface="+mn-cs"/>
                <a:sym typeface="Calibri"/>
              </a:defRPr>
            </a:pPr>
            <a:r>
              <a:t>[11] Y. Turhakia et al. “Darwin: A Genomics Co-processor Provides up to 15,000X Acceleration on Long Read Assembly.” ASPLOS 2018</a:t>
            </a:r>
          </a:p>
          <a:p>
            <a:pPr>
              <a:defRPr sz="1100">
                <a:latin typeface="+mn-lt"/>
                <a:ea typeface="+mn-ea"/>
                <a:cs typeface="+mn-cs"/>
                <a:sym typeface="Calibri"/>
              </a:defRPr>
            </a:pPr>
            <a:r>
              <a:t>[12] C. De Sa. et al. “Understanding and optimizing asynchronous low-precision stochastic gradient descent.” ISCA 2017</a:t>
            </a:r>
          </a:p>
        </p:txBody>
      </p:sp>
    </p:spTree>
  </p:cSld>
  <p:clrMapOvr>
    <a:masterClrMapping/>
  </p:clrMapOvr>
  <p:transition xmlns:p14="http://schemas.microsoft.com/office/powerpoint/2010/main" spd="med" advClick="1"/>
</p:sld>
</file>

<file path=ppt/slides/slide1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4" name="Results"/>
          <p:cNvSpPr txBox="1"/>
          <p:nvPr>
            <p:ph type="title"/>
          </p:nvPr>
        </p:nvSpPr>
        <p:spPr>
          <a:prstGeom prst="rect">
            <a:avLst/>
          </a:prstGeom>
        </p:spPr>
        <p:txBody>
          <a:bodyPr/>
          <a:lstStyle/>
          <a:p>
            <a:pPr/>
            <a:r>
              <a:t>Results</a:t>
            </a:r>
          </a:p>
        </p:txBody>
      </p:sp>
      <p:sp>
        <p:nvSpPr>
          <p:cNvPr id="4145"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46" name="unknown.png" descr="unknown.png"/>
          <p:cNvPicPr>
            <a:picLocks noChangeAspect="1"/>
          </p:cNvPicPr>
          <p:nvPr/>
        </p:nvPicPr>
        <p:blipFill>
          <a:blip r:embed="rId2">
            <a:extLst/>
          </a:blip>
          <a:stretch>
            <a:fillRect/>
          </a:stretch>
        </p:blipFill>
        <p:spPr>
          <a:xfrm>
            <a:off x="292100" y="1578868"/>
            <a:ext cx="5853410" cy="2512089"/>
          </a:xfrm>
          <a:prstGeom prst="rect">
            <a:avLst/>
          </a:prstGeom>
          <a:ln w="12700">
            <a:miter lim="400000"/>
          </a:ln>
        </p:spPr>
      </p:pic>
      <p:pic>
        <p:nvPicPr>
          <p:cNvPr id="4147" name="unknown.png" descr="unknown.png"/>
          <p:cNvPicPr>
            <a:picLocks noChangeAspect="1"/>
          </p:cNvPicPr>
          <p:nvPr/>
        </p:nvPicPr>
        <p:blipFill>
          <a:blip r:embed="rId3">
            <a:extLst/>
          </a:blip>
          <a:stretch>
            <a:fillRect/>
          </a:stretch>
        </p:blipFill>
        <p:spPr>
          <a:xfrm>
            <a:off x="6162092" y="1602388"/>
            <a:ext cx="5743804" cy="2465049"/>
          </a:xfrm>
          <a:prstGeom prst="rect">
            <a:avLst/>
          </a:prstGeom>
          <a:ln w="12700">
            <a:miter lim="400000"/>
          </a:ln>
        </p:spPr>
      </p:pic>
      <p:pic>
        <p:nvPicPr>
          <p:cNvPr id="4148" name="unknown.png" descr="unknown.png"/>
          <p:cNvPicPr>
            <a:picLocks noChangeAspect="1"/>
          </p:cNvPicPr>
          <p:nvPr/>
        </p:nvPicPr>
        <p:blipFill>
          <a:blip r:embed="rId4">
            <a:extLst/>
          </a:blip>
          <a:stretch>
            <a:fillRect/>
          </a:stretch>
        </p:blipFill>
        <p:spPr>
          <a:xfrm>
            <a:off x="292100" y="4105947"/>
            <a:ext cx="5853409" cy="2512089"/>
          </a:xfrm>
          <a:prstGeom prst="rect">
            <a:avLst/>
          </a:prstGeom>
          <a:ln w="12700">
            <a:miter lim="400000"/>
          </a:ln>
        </p:spPr>
      </p:pic>
      <p:pic>
        <p:nvPicPr>
          <p:cNvPr id="4149" name="unknown.png" descr="unknown.png"/>
          <p:cNvPicPr>
            <a:picLocks noChangeAspect="1"/>
          </p:cNvPicPr>
          <p:nvPr/>
        </p:nvPicPr>
        <p:blipFill>
          <a:blip r:embed="rId5">
            <a:extLst/>
          </a:blip>
          <a:stretch>
            <a:fillRect/>
          </a:stretch>
        </p:blipFill>
        <p:spPr>
          <a:xfrm>
            <a:off x="6162092" y="4124843"/>
            <a:ext cx="5721584" cy="2465050"/>
          </a:xfrm>
          <a:prstGeom prst="rect">
            <a:avLst/>
          </a:prstGeom>
          <a:ln w="12700">
            <a:miter lim="400000"/>
          </a:ln>
        </p:spPr>
      </p:pic>
      <p:sp>
        <p:nvSpPr>
          <p:cNvPr id="4150" name="Merlin and Spatial are usually a toss-up with regards to resource utilization, but the optimized banking analysis always outperforms both"/>
          <p:cNvSpPr/>
          <p:nvPr/>
        </p:nvSpPr>
        <p:spPr>
          <a:xfrm>
            <a:off x="3254034" y="3717161"/>
            <a:ext cx="6238778" cy="1099070"/>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100">
                <a:solidFill>
                  <a:srgbClr val="8F0000"/>
                </a:solidFill>
                <a:latin typeface="+mn-lt"/>
                <a:ea typeface="+mn-ea"/>
                <a:cs typeface="+mn-cs"/>
                <a:sym typeface="Calibri"/>
              </a:defRPr>
            </a:pPr>
            <a:r>
              <a:t>Merlin and Spatial are usually a toss-up with regards to resource utilization, but the optimized banking analysis </a:t>
            </a:r>
            <a:r>
              <a:rPr i="1"/>
              <a:t>always </a:t>
            </a:r>
            <a:r>
              <a:t>outperforms both</a:t>
            </a:r>
          </a:p>
        </p:txBody>
      </p:sp>
      <p:sp>
        <p:nvSpPr>
          <p:cNvPr id="4151" name="Optimizer always cuts out DSPs"/>
          <p:cNvSpPr/>
          <p:nvPr/>
        </p:nvSpPr>
        <p:spPr>
          <a:xfrm>
            <a:off x="6276634" y="6358761"/>
            <a:ext cx="3784304" cy="44283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100">
                <a:solidFill>
                  <a:srgbClr val="8F0000"/>
                </a:solidFill>
                <a:latin typeface="+mn-lt"/>
                <a:ea typeface="+mn-ea"/>
                <a:cs typeface="+mn-cs"/>
                <a:sym typeface="Calibri"/>
              </a:defRPr>
            </a:pPr>
            <a:r>
              <a:t>Optimizer </a:t>
            </a:r>
            <a:r>
              <a:rPr i="1"/>
              <a:t>always</a:t>
            </a:r>
            <a:r>
              <a:t> cuts out DSPs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50" grpId="1"/>
      <p:bldP build="whole" bldLvl="1" animBg="1" rev="0" advAuto="0" spid="4151" grpId="2"/>
    </p:bldLst>
  </p:timing>
</p:sld>
</file>

<file path=ppt/slides/slide1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53" name="Results"/>
          <p:cNvSpPr txBox="1"/>
          <p:nvPr>
            <p:ph type="title"/>
          </p:nvPr>
        </p:nvSpPr>
        <p:spPr>
          <a:prstGeom prst="rect">
            <a:avLst/>
          </a:prstGeom>
        </p:spPr>
        <p:txBody>
          <a:bodyPr/>
          <a:lstStyle/>
          <a:p>
            <a:pPr/>
            <a:r>
              <a:t>Results</a:t>
            </a:r>
          </a:p>
        </p:txBody>
      </p:sp>
      <p:sp>
        <p:nvSpPr>
          <p:cNvPr id="4154" name="Double-click to edit"/>
          <p:cNvSpPr txBox="1"/>
          <p:nvPr>
            <p:ph type="body" sz="quarter" idx="1"/>
          </p:nvPr>
        </p:nvSpPr>
        <p:spPr>
          <a:xfrm>
            <a:off x="475487" y="1143000"/>
            <a:ext cx="11176001" cy="1446908"/>
          </a:xfrm>
          <a:prstGeom prst="rect">
            <a:avLst/>
          </a:prstGeom>
        </p:spPr>
        <p:txBody>
          <a:bodyPr/>
          <a:lstStyle/>
          <a:p>
            <a:pPr/>
          </a:p>
        </p:txBody>
      </p:sp>
      <p:sp>
        <p:nvSpPr>
          <p:cNvPr id="4155"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56" name="Image" descr="Image"/>
          <p:cNvPicPr>
            <a:picLocks noChangeAspect="1"/>
          </p:cNvPicPr>
          <p:nvPr/>
        </p:nvPicPr>
        <p:blipFill>
          <a:blip r:embed="rId2">
            <a:extLst/>
          </a:blip>
          <a:stretch>
            <a:fillRect/>
          </a:stretch>
        </p:blipFill>
        <p:spPr>
          <a:xfrm>
            <a:off x="6028984" y="192217"/>
            <a:ext cx="4362396" cy="6659233"/>
          </a:xfrm>
          <a:prstGeom prst="rect">
            <a:avLst/>
          </a:prstGeom>
          <a:ln w="12700">
            <a:miter lim="400000"/>
          </a:ln>
        </p:spPr>
      </p:pic>
    </p:spTree>
  </p:cSld>
  <p:clrMapOvr>
    <a:masterClrMapping/>
  </p:clrMapOvr>
  <p:transition xmlns:p14="http://schemas.microsoft.com/office/powerpoint/2010/main" spd="med" advClick="1"/>
</p:sld>
</file>

<file path=ppt/slides/slide1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58" name="What is Memory Banking?"/>
          <p:cNvSpPr txBox="1"/>
          <p:nvPr>
            <p:ph type="title"/>
          </p:nvPr>
        </p:nvSpPr>
        <p:spPr>
          <a:prstGeom prst="rect">
            <a:avLst/>
          </a:prstGeom>
        </p:spPr>
        <p:txBody>
          <a:bodyPr/>
          <a:lstStyle/>
          <a:p>
            <a:pPr/>
            <a:r>
              <a:t>What is Memory Banking?</a:t>
            </a:r>
          </a:p>
        </p:txBody>
      </p:sp>
      <p:sp>
        <p:nvSpPr>
          <p:cNvPr id="4159" name="Memory banking is a mapping from logical accesses to physical memory resources to prevent oversubscription of ports.…"/>
          <p:cNvSpPr txBox="1"/>
          <p:nvPr>
            <p:ph type="body" idx="1"/>
          </p:nvPr>
        </p:nvSpPr>
        <p:spPr>
          <a:xfrm>
            <a:off x="475487" y="1134253"/>
            <a:ext cx="11176001" cy="5439395"/>
          </a:xfrm>
          <a:prstGeom prst="rect">
            <a:avLst/>
          </a:prstGeom>
        </p:spPr>
        <p:txBody>
          <a:bodyPr/>
          <a:lstStyle/>
          <a:p>
            <a:pPr/>
            <a:r>
              <a:t>Memory banking is a mapping from logical accesses to physical memory resources to prevent oversubscription of ports.</a:t>
            </a:r>
          </a:p>
          <a:p>
            <a:pPr/>
            <a:r>
              <a:t>If the memory resources are single ported, we need four banks to satisfy these accesses.</a:t>
            </a:r>
          </a:p>
          <a:p>
            <a:pPr/>
          </a:p>
          <a:p>
            <a:pPr/>
          </a:p>
          <a:p>
            <a:pPr/>
          </a:p>
          <a:p>
            <a:pPr lvl="1" marL="800100" indent="-342900">
              <a:buSzPct val="75000"/>
            </a:pPr>
            <a:r>
              <a:t>Conceptually, each access gets dispatched to a different bank (color)</a:t>
            </a:r>
          </a:p>
          <a:p>
            <a:pPr lvl="1" marL="800100" indent="-342900">
              <a:buSzPct val="75000"/>
            </a:pPr>
            <a:r>
              <a:t>How do we do this mapping?</a:t>
            </a:r>
          </a:p>
        </p:txBody>
      </p:sp>
      <p:sp>
        <p:nvSpPr>
          <p:cNvPr id="4160" name="Square"/>
          <p:cNvSpPr/>
          <p:nvPr/>
        </p:nvSpPr>
        <p:spPr>
          <a:xfrm>
            <a:off x="1210417" y="4236304"/>
            <a:ext cx="421958" cy="421958"/>
          </a:xfrm>
          <a:prstGeom prst="rect">
            <a:avLst/>
          </a:prstGeom>
          <a:solidFill>
            <a:srgbClr val="FFFFFF"/>
          </a:solidFill>
          <a:ln w="25400">
            <a:solidFill>
              <a:schemeClr val="accent1"/>
            </a:solidFill>
          </a:ln>
        </p:spPr>
        <p:txBody>
          <a:bodyPr lIns="45719" rIns="45719"/>
          <a:lstStyle/>
          <a:p>
            <a:pPr/>
          </a:p>
        </p:txBody>
      </p:sp>
      <p:sp>
        <p:nvSpPr>
          <p:cNvPr id="4161" name="Square"/>
          <p:cNvSpPr/>
          <p:nvPr/>
        </p:nvSpPr>
        <p:spPr>
          <a:xfrm>
            <a:off x="1626037" y="4236304"/>
            <a:ext cx="421958" cy="421958"/>
          </a:xfrm>
          <a:prstGeom prst="rect">
            <a:avLst/>
          </a:prstGeom>
          <a:solidFill>
            <a:srgbClr val="FF0300"/>
          </a:solidFill>
          <a:ln w="25400">
            <a:solidFill>
              <a:schemeClr val="accent1"/>
            </a:solidFill>
          </a:ln>
        </p:spPr>
        <p:txBody>
          <a:bodyPr lIns="45719" rIns="45719"/>
          <a:lstStyle/>
          <a:p>
            <a:pPr/>
          </a:p>
        </p:txBody>
      </p:sp>
      <p:sp>
        <p:nvSpPr>
          <p:cNvPr id="4162" name="Square"/>
          <p:cNvSpPr/>
          <p:nvPr/>
        </p:nvSpPr>
        <p:spPr>
          <a:xfrm>
            <a:off x="2045847" y="4236304"/>
            <a:ext cx="421959" cy="421958"/>
          </a:xfrm>
          <a:prstGeom prst="rect">
            <a:avLst/>
          </a:prstGeom>
          <a:solidFill>
            <a:srgbClr val="00FF05"/>
          </a:solidFill>
          <a:ln w="25400">
            <a:solidFill>
              <a:schemeClr val="accent1"/>
            </a:solidFill>
          </a:ln>
        </p:spPr>
        <p:txBody>
          <a:bodyPr lIns="45719" rIns="45719"/>
          <a:lstStyle/>
          <a:p>
            <a:pPr/>
          </a:p>
        </p:txBody>
      </p:sp>
      <p:sp>
        <p:nvSpPr>
          <p:cNvPr id="4163" name="Square"/>
          <p:cNvSpPr/>
          <p:nvPr/>
        </p:nvSpPr>
        <p:spPr>
          <a:xfrm>
            <a:off x="2461467" y="4236304"/>
            <a:ext cx="421959" cy="421958"/>
          </a:xfrm>
          <a:prstGeom prst="rect">
            <a:avLst/>
          </a:prstGeom>
          <a:solidFill>
            <a:srgbClr val="FFFFFF"/>
          </a:solidFill>
          <a:ln w="25400">
            <a:solidFill>
              <a:schemeClr val="accent1"/>
            </a:solidFill>
          </a:ln>
        </p:spPr>
        <p:txBody>
          <a:bodyPr lIns="45719" rIns="45719"/>
          <a:lstStyle/>
          <a:p>
            <a:pPr/>
          </a:p>
        </p:txBody>
      </p:sp>
      <p:sp>
        <p:nvSpPr>
          <p:cNvPr id="4164" name="Square"/>
          <p:cNvSpPr/>
          <p:nvPr/>
        </p:nvSpPr>
        <p:spPr>
          <a:xfrm>
            <a:off x="2881278" y="4236304"/>
            <a:ext cx="421958" cy="421958"/>
          </a:xfrm>
          <a:prstGeom prst="rect">
            <a:avLst/>
          </a:prstGeom>
          <a:solidFill>
            <a:srgbClr val="0007FF"/>
          </a:solidFill>
          <a:ln w="25400">
            <a:solidFill>
              <a:schemeClr val="accent1"/>
            </a:solidFill>
          </a:ln>
        </p:spPr>
        <p:txBody>
          <a:bodyPr lIns="45719" rIns="45719"/>
          <a:lstStyle/>
          <a:p>
            <a:pPr/>
          </a:p>
        </p:txBody>
      </p:sp>
      <p:sp>
        <p:nvSpPr>
          <p:cNvPr id="4165" name="Square"/>
          <p:cNvSpPr/>
          <p:nvPr/>
        </p:nvSpPr>
        <p:spPr>
          <a:xfrm>
            <a:off x="3296897" y="4236304"/>
            <a:ext cx="421959" cy="421958"/>
          </a:xfrm>
          <a:prstGeom prst="rect">
            <a:avLst/>
          </a:prstGeom>
          <a:solidFill>
            <a:srgbClr val="FA01FF"/>
          </a:solidFill>
          <a:ln w="25400">
            <a:solidFill>
              <a:schemeClr val="accent1"/>
            </a:solidFill>
          </a:ln>
        </p:spPr>
        <p:txBody>
          <a:bodyPr lIns="45719" rIns="45719"/>
          <a:lstStyle/>
          <a:p>
            <a:pPr/>
          </a:p>
        </p:txBody>
      </p:sp>
      <p:sp>
        <p:nvSpPr>
          <p:cNvPr id="4166" name="Square"/>
          <p:cNvSpPr/>
          <p:nvPr/>
        </p:nvSpPr>
        <p:spPr>
          <a:xfrm>
            <a:off x="3712517" y="4236304"/>
            <a:ext cx="421959" cy="421958"/>
          </a:xfrm>
          <a:prstGeom prst="rect">
            <a:avLst/>
          </a:prstGeom>
          <a:solidFill>
            <a:srgbClr val="FFFFFF"/>
          </a:solidFill>
          <a:ln w="25400">
            <a:solidFill>
              <a:schemeClr val="accent1"/>
            </a:solidFill>
          </a:ln>
        </p:spPr>
        <p:txBody>
          <a:bodyPr lIns="45719" rIns="45719"/>
          <a:lstStyle/>
          <a:p>
            <a:pPr/>
          </a:p>
        </p:txBody>
      </p:sp>
      <p:sp>
        <p:nvSpPr>
          <p:cNvPr id="4167" name="Square"/>
          <p:cNvSpPr/>
          <p:nvPr/>
        </p:nvSpPr>
        <p:spPr>
          <a:xfrm>
            <a:off x="4128137" y="4236304"/>
            <a:ext cx="421958" cy="421958"/>
          </a:xfrm>
          <a:prstGeom prst="rect">
            <a:avLst/>
          </a:prstGeom>
          <a:solidFill>
            <a:srgbClr val="FFFFFF"/>
          </a:solidFill>
          <a:ln w="25400">
            <a:solidFill>
              <a:schemeClr val="accent1"/>
            </a:solidFill>
          </a:ln>
        </p:spPr>
        <p:txBody>
          <a:bodyPr lIns="45719" rIns="45719"/>
          <a:lstStyle/>
          <a:p>
            <a:pPr/>
          </a:p>
        </p:txBody>
      </p:sp>
      <p:sp>
        <p:nvSpPr>
          <p:cNvPr id="4168" name="Square"/>
          <p:cNvSpPr/>
          <p:nvPr/>
        </p:nvSpPr>
        <p:spPr>
          <a:xfrm>
            <a:off x="4552139" y="4236304"/>
            <a:ext cx="421958" cy="421958"/>
          </a:xfrm>
          <a:prstGeom prst="rect">
            <a:avLst/>
          </a:prstGeom>
          <a:solidFill>
            <a:srgbClr val="FFFFFF"/>
          </a:solidFill>
          <a:ln w="25400">
            <a:solidFill>
              <a:schemeClr val="accent1"/>
            </a:solidFill>
          </a:ln>
        </p:spPr>
        <p:txBody>
          <a:bodyPr lIns="45719" rIns="45719"/>
          <a:lstStyle/>
          <a:p>
            <a:pPr/>
          </a:p>
        </p:txBody>
      </p:sp>
      <p:sp>
        <p:nvSpPr>
          <p:cNvPr id="4169" name="Square"/>
          <p:cNvSpPr/>
          <p:nvPr/>
        </p:nvSpPr>
        <p:spPr>
          <a:xfrm>
            <a:off x="4967758" y="4236304"/>
            <a:ext cx="421959" cy="421958"/>
          </a:xfrm>
          <a:prstGeom prst="rect">
            <a:avLst/>
          </a:prstGeom>
          <a:solidFill>
            <a:srgbClr val="FFFFFF"/>
          </a:solidFill>
          <a:ln w="25400">
            <a:solidFill>
              <a:schemeClr val="accent1"/>
            </a:solidFill>
          </a:ln>
        </p:spPr>
        <p:txBody>
          <a:bodyPr lIns="45719" rIns="45719"/>
          <a:lstStyle/>
          <a:p>
            <a:pPr/>
          </a:p>
        </p:txBody>
      </p:sp>
      <p:sp>
        <p:nvSpPr>
          <p:cNvPr id="4170" name="Square"/>
          <p:cNvSpPr/>
          <p:nvPr/>
        </p:nvSpPr>
        <p:spPr>
          <a:xfrm>
            <a:off x="5387569" y="4236304"/>
            <a:ext cx="421958" cy="421958"/>
          </a:xfrm>
          <a:prstGeom prst="rect">
            <a:avLst/>
          </a:prstGeom>
          <a:solidFill>
            <a:srgbClr val="FFFFFF"/>
          </a:solidFill>
          <a:ln w="25400">
            <a:solidFill>
              <a:schemeClr val="accent1"/>
            </a:solidFill>
          </a:ln>
        </p:spPr>
        <p:txBody>
          <a:bodyPr lIns="45719" rIns="45719"/>
          <a:lstStyle/>
          <a:p>
            <a:pPr/>
          </a:p>
        </p:txBody>
      </p:sp>
      <p:sp>
        <p:nvSpPr>
          <p:cNvPr id="4171" name="Square"/>
          <p:cNvSpPr/>
          <p:nvPr/>
        </p:nvSpPr>
        <p:spPr>
          <a:xfrm>
            <a:off x="5803189" y="4236304"/>
            <a:ext cx="421958" cy="421958"/>
          </a:xfrm>
          <a:prstGeom prst="rect">
            <a:avLst/>
          </a:prstGeom>
          <a:solidFill>
            <a:srgbClr val="FFFFFF"/>
          </a:solidFill>
          <a:ln w="25400">
            <a:solidFill>
              <a:schemeClr val="accent1"/>
            </a:solidFill>
          </a:ln>
        </p:spPr>
        <p:txBody>
          <a:bodyPr lIns="45719" rIns="45719"/>
          <a:lstStyle/>
          <a:p>
            <a:pPr/>
          </a:p>
        </p:txBody>
      </p:sp>
      <p:sp>
        <p:nvSpPr>
          <p:cNvPr id="4172" name="Square"/>
          <p:cNvSpPr/>
          <p:nvPr/>
        </p:nvSpPr>
        <p:spPr>
          <a:xfrm>
            <a:off x="6227190" y="4236304"/>
            <a:ext cx="421959" cy="421958"/>
          </a:xfrm>
          <a:prstGeom prst="rect">
            <a:avLst/>
          </a:prstGeom>
          <a:solidFill>
            <a:srgbClr val="FFFFFF"/>
          </a:solidFill>
          <a:ln w="25400">
            <a:solidFill>
              <a:schemeClr val="accent1"/>
            </a:solidFill>
          </a:ln>
        </p:spPr>
        <p:txBody>
          <a:bodyPr lIns="45719" rIns="45719"/>
          <a:lstStyle/>
          <a:p>
            <a:pPr/>
          </a:p>
        </p:txBody>
      </p:sp>
      <p:sp>
        <p:nvSpPr>
          <p:cNvPr id="4173" name="Square"/>
          <p:cNvSpPr/>
          <p:nvPr/>
        </p:nvSpPr>
        <p:spPr>
          <a:xfrm>
            <a:off x="6642810" y="4236304"/>
            <a:ext cx="421959" cy="421958"/>
          </a:xfrm>
          <a:prstGeom prst="rect">
            <a:avLst/>
          </a:prstGeom>
          <a:solidFill>
            <a:srgbClr val="FFFFFF"/>
          </a:solidFill>
          <a:ln w="25400">
            <a:solidFill>
              <a:schemeClr val="accent1"/>
            </a:solidFill>
          </a:ln>
        </p:spPr>
        <p:txBody>
          <a:bodyPr lIns="45719" rIns="45719"/>
          <a:lstStyle/>
          <a:p>
            <a:pPr/>
          </a:p>
        </p:txBody>
      </p:sp>
      <p:sp>
        <p:nvSpPr>
          <p:cNvPr id="4174" name="Line"/>
          <p:cNvSpPr/>
          <p:nvPr/>
        </p:nvSpPr>
        <p:spPr>
          <a:xfrm>
            <a:off x="1507783" y="392359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175" name="Line"/>
          <p:cNvSpPr/>
          <p:nvPr/>
        </p:nvSpPr>
        <p:spPr>
          <a:xfrm>
            <a:off x="1942571" y="392359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176" name="Line"/>
          <p:cNvSpPr/>
          <p:nvPr/>
        </p:nvSpPr>
        <p:spPr>
          <a:xfrm>
            <a:off x="2812986" y="392359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177" name="Line"/>
          <p:cNvSpPr/>
          <p:nvPr/>
        </p:nvSpPr>
        <p:spPr>
          <a:xfrm>
            <a:off x="3250288" y="392359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178" name="Square"/>
          <p:cNvSpPr/>
          <p:nvPr/>
        </p:nvSpPr>
        <p:spPr>
          <a:xfrm>
            <a:off x="7062621" y="4236304"/>
            <a:ext cx="421958" cy="421958"/>
          </a:xfrm>
          <a:prstGeom prst="rect">
            <a:avLst/>
          </a:prstGeom>
          <a:solidFill>
            <a:srgbClr val="FFFFFF"/>
          </a:solidFill>
          <a:ln w="25400">
            <a:solidFill>
              <a:schemeClr val="accent1"/>
            </a:solidFill>
          </a:ln>
        </p:spPr>
        <p:txBody>
          <a:bodyPr lIns="45719" rIns="45719"/>
          <a:lstStyle/>
          <a:p>
            <a:pPr/>
          </a:p>
        </p:txBody>
      </p:sp>
      <p:sp>
        <p:nvSpPr>
          <p:cNvPr id="4179" name="Square"/>
          <p:cNvSpPr/>
          <p:nvPr/>
        </p:nvSpPr>
        <p:spPr>
          <a:xfrm>
            <a:off x="7478241" y="4236304"/>
            <a:ext cx="421958" cy="421958"/>
          </a:xfrm>
          <a:prstGeom prst="rect">
            <a:avLst/>
          </a:prstGeom>
          <a:solidFill>
            <a:srgbClr val="FFFFFF"/>
          </a:solidFill>
          <a:ln w="25400">
            <a:solidFill>
              <a:schemeClr val="accent1"/>
            </a:solidFill>
          </a:ln>
        </p:spPr>
        <p:txBody>
          <a:bodyPr lIns="45719" rIns="45719"/>
          <a:lstStyle/>
          <a:p>
            <a:pPr/>
          </a:p>
        </p:txBody>
      </p:sp>
      <p:sp>
        <p:nvSpPr>
          <p:cNvPr id="4180" name="Square"/>
          <p:cNvSpPr/>
          <p:nvPr/>
        </p:nvSpPr>
        <p:spPr>
          <a:xfrm>
            <a:off x="7902242" y="4236304"/>
            <a:ext cx="421958" cy="421958"/>
          </a:xfrm>
          <a:prstGeom prst="rect">
            <a:avLst/>
          </a:prstGeom>
          <a:solidFill>
            <a:srgbClr val="FFFFFF"/>
          </a:solidFill>
          <a:ln w="25400">
            <a:solidFill>
              <a:schemeClr val="accent1"/>
            </a:solidFill>
          </a:ln>
        </p:spPr>
        <p:txBody>
          <a:bodyPr lIns="45719" rIns="45719"/>
          <a:lstStyle/>
          <a:p>
            <a:pPr/>
          </a:p>
        </p:txBody>
      </p:sp>
      <p:sp>
        <p:nvSpPr>
          <p:cNvPr id="4181" name="Square"/>
          <p:cNvSpPr/>
          <p:nvPr/>
        </p:nvSpPr>
        <p:spPr>
          <a:xfrm>
            <a:off x="8317862" y="4236304"/>
            <a:ext cx="421958" cy="421958"/>
          </a:xfrm>
          <a:prstGeom prst="rect">
            <a:avLst/>
          </a:prstGeom>
          <a:solidFill>
            <a:srgbClr val="FFFFFF"/>
          </a:solidFill>
          <a:ln w="25400">
            <a:solidFill>
              <a:schemeClr val="accent1"/>
            </a:solidFill>
          </a:ln>
        </p:spPr>
        <p:txBody>
          <a:bodyPr lIns="45719" rIns="45719"/>
          <a:lstStyle/>
          <a:p>
            <a:pPr/>
          </a:p>
        </p:txBody>
      </p:sp>
      <p:sp>
        <p:nvSpPr>
          <p:cNvPr id="4182" name="Square"/>
          <p:cNvSpPr/>
          <p:nvPr/>
        </p:nvSpPr>
        <p:spPr>
          <a:xfrm>
            <a:off x="8737672" y="4236304"/>
            <a:ext cx="421959" cy="421958"/>
          </a:xfrm>
          <a:prstGeom prst="rect">
            <a:avLst/>
          </a:prstGeom>
          <a:solidFill>
            <a:srgbClr val="FFFFFF"/>
          </a:solidFill>
          <a:ln w="25400">
            <a:solidFill>
              <a:schemeClr val="accent1"/>
            </a:solidFill>
          </a:ln>
        </p:spPr>
        <p:txBody>
          <a:bodyPr lIns="45719" rIns="45719"/>
          <a:lstStyle/>
          <a:p>
            <a:pPr/>
          </a:p>
        </p:txBody>
      </p:sp>
      <p:sp>
        <p:nvSpPr>
          <p:cNvPr id="4183" name="Square"/>
          <p:cNvSpPr/>
          <p:nvPr/>
        </p:nvSpPr>
        <p:spPr>
          <a:xfrm>
            <a:off x="9153293" y="4236304"/>
            <a:ext cx="421958" cy="421958"/>
          </a:xfrm>
          <a:prstGeom prst="rect">
            <a:avLst/>
          </a:prstGeom>
          <a:solidFill>
            <a:srgbClr val="FFFFFF"/>
          </a:solidFill>
          <a:ln w="25400">
            <a:solidFill>
              <a:schemeClr val="accent1"/>
            </a:solidFill>
          </a:ln>
        </p:spPr>
        <p:txBody>
          <a:bodyPr lIns="45719" rIns="45719"/>
          <a:lstStyle/>
          <a:p>
            <a:pPr/>
          </a:p>
        </p:txBody>
      </p:sp>
      <p:sp>
        <p:nvSpPr>
          <p:cNvPr id="4184" name="Square"/>
          <p:cNvSpPr/>
          <p:nvPr/>
        </p:nvSpPr>
        <p:spPr>
          <a:xfrm>
            <a:off x="9577294" y="4236304"/>
            <a:ext cx="421958" cy="421958"/>
          </a:xfrm>
          <a:prstGeom prst="rect">
            <a:avLst/>
          </a:prstGeom>
          <a:solidFill>
            <a:srgbClr val="FFFFFF"/>
          </a:solidFill>
          <a:ln w="25400">
            <a:solidFill>
              <a:schemeClr val="accent1"/>
            </a:solidFill>
          </a:ln>
        </p:spPr>
        <p:txBody>
          <a:bodyPr lIns="45719" rIns="45719"/>
          <a:lstStyle/>
          <a:p>
            <a:pPr/>
          </a:p>
        </p:txBody>
      </p:sp>
      <p:sp>
        <p:nvSpPr>
          <p:cNvPr id="4185" name="Square"/>
          <p:cNvSpPr/>
          <p:nvPr/>
        </p:nvSpPr>
        <p:spPr>
          <a:xfrm>
            <a:off x="9992914" y="4236304"/>
            <a:ext cx="421958" cy="421958"/>
          </a:xfrm>
          <a:prstGeom prst="rect">
            <a:avLst/>
          </a:prstGeom>
          <a:solidFill>
            <a:srgbClr val="FFFFFF"/>
          </a:solidFill>
          <a:ln w="25400">
            <a:solidFill>
              <a:schemeClr val="accent1"/>
            </a:solidFill>
          </a:ln>
        </p:spPr>
        <p:txBody>
          <a:bodyPr lIns="45719" rIns="45719"/>
          <a:lstStyle/>
          <a:p>
            <a:pPr/>
          </a:p>
        </p:txBody>
      </p:sp>
      <p:sp>
        <p:nvSpPr>
          <p:cNvPr id="418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88" name="What is Memory Banking?"/>
          <p:cNvSpPr txBox="1"/>
          <p:nvPr>
            <p:ph type="title"/>
          </p:nvPr>
        </p:nvSpPr>
        <p:spPr>
          <a:prstGeom prst="rect">
            <a:avLst/>
          </a:prstGeom>
        </p:spPr>
        <p:txBody>
          <a:bodyPr/>
          <a:lstStyle/>
          <a:p>
            <a:pPr/>
            <a:r>
              <a:t>What is Memory Banking?</a:t>
            </a:r>
          </a:p>
        </p:txBody>
      </p:sp>
      <p:sp>
        <p:nvSpPr>
          <p:cNvPr id="4189" name="Two common methods of banking:…"/>
          <p:cNvSpPr txBox="1"/>
          <p:nvPr>
            <p:ph type="body" idx="1"/>
          </p:nvPr>
        </p:nvSpPr>
        <p:spPr>
          <a:xfrm>
            <a:off x="475487" y="1134253"/>
            <a:ext cx="11176001" cy="5029201"/>
          </a:xfrm>
          <a:prstGeom prst="rect">
            <a:avLst/>
          </a:prstGeom>
        </p:spPr>
        <p:txBody>
          <a:bodyPr/>
          <a:lstStyle/>
          <a:p>
            <a:pPr/>
            <a:r>
              <a:t>Two common methods of banking:</a:t>
            </a:r>
          </a:p>
          <a:p>
            <a:pPr lvl="1" marL="800100" indent="-342900">
              <a:buSzPct val="75000"/>
            </a:pPr>
            <a:r>
              <a:rPr b="1"/>
              <a:t>Hyperplane partitioning</a:t>
            </a:r>
            <a:r>
              <a:t> - Separate memory space into parallel hyperplanes, such that each one is a bank</a:t>
            </a:r>
          </a:p>
          <a:p>
            <a:pPr lvl="1" marL="800100" indent="-342900">
              <a:buSzPct val="75000"/>
            </a:pPr>
            <a:r>
              <a:rPr b="1"/>
              <a:t>Lattice partitioning</a:t>
            </a:r>
            <a:r>
              <a:t> - Separate memory space into parallelepipeds, such that each one contains each bank once</a:t>
            </a:r>
          </a:p>
          <a:p>
            <a:pPr lvl="1" marL="800100" indent="-342900">
              <a:buSzPct val="75000"/>
            </a:pPr>
          </a:p>
          <a:p>
            <a:pPr/>
            <a:r>
              <a:t>Insert pictures</a:t>
            </a:r>
          </a:p>
        </p:txBody>
      </p:sp>
      <p:sp>
        <p:nvSpPr>
          <p:cNvPr id="41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You want to design an accelerator for your next algorithm…"/>
          <p:cNvSpPr txBox="1"/>
          <p:nvPr>
            <p:ph type="title"/>
          </p:nvPr>
        </p:nvSpPr>
        <p:spPr>
          <a:prstGeom prst="rect">
            <a:avLst/>
          </a:prstGeom>
        </p:spPr>
        <p:txBody>
          <a:bodyPr/>
          <a:lstStyle/>
          <a:p>
            <a:pPr/>
            <a:r>
              <a:t>You want to design an accelerator for your next algorithm…</a:t>
            </a:r>
          </a:p>
        </p:txBody>
      </p:sp>
      <p:sp>
        <p:nvSpPr>
          <p:cNvPr id="469" name="Which language should you use? [1]"/>
          <p:cNvSpPr txBox="1"/>
          <p:nvPr>
            <p:ph type="body" sz="quarter" idx="1"/>
          </p:nvPr>
        </p:nvSpPr>
        <p:spPr>
          <a:prstGeom prst="rect">
            <a:avLst/>
          </a:prstGeom>
        </p:spPr>
        <p:txBody>
          <a:bodyPr/>
          <a:lstStyle/>
          <a:p>
            <a:pPr/>
            <a:r>
              <a:t>Which language should you use? </a:t>
            </a:r>
            <a:r>
              <a:rPr baseline="31999"/>
              <a:t>[1]</a:t>
            </a:r>
          </a:p>
        </p:txBody>
      </p:sp>
      <p:sp>
        <p:nvSpPr>
          <p:cNvPr id="470" name="[1] N. Kapre et al, &quot;Survey of domain-specific languages for FPGA computing,” FPL 2016"/>
          <p:cNvSpPr txBox="1"/>
          <p:nvPr/>
        </p:nvSpPr>
        <p:spPr>
          <a:xfrm>
            <a:off x="4193434" y="6440231"/>
            <a:ext cx="5028907" cy="2257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atin typeface="+mn-lt"/>
                <a:ea typeface="+mn-ea"/>
                <a:cs typeface="+mn-cs"/>
                <a:sym typeface="Calibri"/>
              </a:defRPr>
            </a:lvl1pPr>
          </a:lstStyle>
          <a:p>
            <a:pPr/>
            <a:r>
              <a:t>[1] N. Kapre et al, "Survey of domain-specific languages for FPGA computing,” FPL 2016</a:t>
            </a:r>
          </a:p>
        </p:txBody>
      </p:sp>
      <p:sp>
        <p:nvSpPr>
          <p:cNvPr id="47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92" name="Hyperplane Partitioning"/>
          <p:cNvSpPr txBox="1"/>
          <p:nvPr>
            <p:ph type="title"/>
          </p:nvPr>
        </p:nvSpPr>
        <p:spPr>
          <a:prstGeom prst="rect">
            <a:avLst/>
          </a:prstGeom>
        </p:spPr>
        <p:txBody>
          <a:bodyPr/>
          <a:lstStyle/>
          <a:p>
            <a:pPr/>
            <a:r>
              <a:t>Hyperplane Partitioning</a:t>
            </a:r>
          </a:p>
        </p:txBody>
      </p:sp>
      <p:sp>
        <p:nvSpPr>
          <p:cNvPr id="4193" name="Spatial relies on hyperplane partitioning.  The “hyperplane geometry” is characterized by three parameters:…"/>
          <p:cNvSpPr txBox="1"/>
          <p:nvPr>
            <p:ph type="body" idx="1"/>
          </p:nvPr>
        </p:nvSpPr>
        <p:spPr>
          <a:xfrm>
            <a:off x="475487" y="1143000"/>
            <a:ext cx="11530867" cy="5368731"/>
          </a:xfrm>
          <a:prstGeom prst="rect">
            <a:avLst/>
          </a:prstGeom>
        </p:spPr>
        <p:txBody>
          <a:bodyPr/>
          <a:lstStyle/>
          <a:p>
            <a:pPr marL="329184" indent="-329184" defTabSz="877823">
              <a:defRPr sz="2976"/>
            </a:pPr>
            <a:r>
              <a:t>Spatial relies on hyperplane partitioning.  The “hyperplane geometry” is characterized by three parameters:</a:t>
            </a:r>
          </a:p>
          <a:p>
            <a:pPr lvl="1" marL="768095" indent="-329184" defTabSz="877823">
              <a:buSzPct val="75000"/>
              <a:defRPr sz="2976"/>
            </a:pPr>
            <a14:m>
              <m:oMath>
                <m:limUpp>
                  <m:e>
                    <m:r>
                      <a:rPr xmlns:a="http://schemas.openxmlformats.org/drawingml/2006/main" sz="3000" i="1">
                        <a:solidFill>
                          <a:srgbClr val="8F0000"/>
                        </a:solidFill>
                        <a:latin typeface="Cambria Math" panose="02040503050406030204" pitchFamily="18" charset="0"/>
                      </a:rPr>
                      <m:t>α</m:t>
                    </m:r>
                  </m:e>
                  <m:lim>
                    <m:r>
                      <a:rPr xmlns:a="http://schemas.openxmlformats.org/drawingml/2006/main" sz="3000" i="1">
                        <a:solidFill>
                          <a:srgbClr val="8F0000"/>
                        </a:solidFill>
                        <a:latin typeface="Cambria Math" panose="02040503050406030204" pitchFamily="18" charset="0"/>
                      </a:rPr>
                      <m:t>⃗</m:t>
                    </m:r>
                  </m:lim>
                </m:limUpp>
              </m:oMath>
            </a14:m>
            <a:r>
              <a:t> = Partitioning vector</a:t>
            </a:r>
          </a:p>
          <a:p>
            <a:pPr lvl="1" marL="768095" indent="-329184" defTabSz="877823">
              <a:buSzPct val="75000"/>
              <a:defRPr sz="2976"/>
            </a:pPr>
            <a:r>
              <a:t>B = Blocking factor</a:t>
            </a:r>
          </a:p>
          <a:p>
            <a:pPr lvl="1" marL="768095" indent="-329184" defTabSz="877823">
              <a:buSzPct val="75000"/>
              <a:defRPr sz="2976"/>
            </a:pPr>
            <a:r>
              <a:t>N = Number of banks</a:t>
            </a:r>
          </a:p>
          <a:p>
            <a:pPr marL="329184" indent="-329184" defTabSz="877823">
              <a:defRPr sz="2976"/>
            </a:pPr>
            <a:r>
              <a:t>To compute a bank address (BA) given a logical reference to memory, </a:t>
            </a:r>
            <a14:m>
              <m:oMath>
                <m:limUpp>
                  <m:e>
                    <m:r>
                      <a:rPr xmlns:a="http://schemas.openxmlformats.org/drawingml/2006/main" sz="3050" i="1">
                        <a:solidFill>
                          <a:srgbClr val="8F0000"/>
                        </a:solidFill>
                        <a:latin typeface="Cambria Math" panose="02040503050406030204" pitchFamily="18" charset="0"/>
                      </a:rPr>
                      <m:t>x</m:t>
                    </m:r>
                  </m:e>
                  <m:lim>
                    <m:r>
                      <a:rPr xmlns:a="http://schemas.openxmlformats.org/drawingml/2006/main" sz="3050" i="1">
                        <a:solidFill>
                          <a:srgbClr val="8F0000"/>
                        </a:solidFill>
                        <a:latin typeface="Cambria Math" panose="02040503050406030204" pitchFamily="18" charset="0"/>
                      </a:rPr>
                      <m:t>⃗</m:t>
                    </m:r>
                  </m:lim>
                </m:limUpp>
              </m:oMath>
            </a14:m>
            <a:r>
              <a:t>:</a:t>
            </a:r>
          </a:p>
          <a:p>
            <a:pPr marL="329184" indent="-329184" defTabSz="877823">
              <a:defRPr sz="2976"/>
            </a:pPr>
          </a:p>
          <a:p>
            <a:pPr marL="0" indent="0" algn="ctr" defTabSz="877823">
              <a:buClrTx/>
              <a:buSzTx/>
              <a:buNone/>
              <a:defRPr sz="2976"/>
            </a:pPr>
            <a14:m>
              <m:oMathPara>
                <m:oMathParaPr>
                  <m:jc m:val="center"/>
                </m:oMathParaPr>
                <m:oMath>
                  <m:r>
                    <a:rPr xmlns:a="http://schemas.openxmlformats.org/drawingml/2006/main" sz="3200" i="1">
                      <a:solidFill>
                        <a:srgbClr val="8F0000"/>
                      </a:solidFill>
                      <a:latin typeface="Cambria Math" panose="02040503050406030204" pitchFamily="18" charset="0"/>
                    </a:rPr>
                    <m:t>B</m:t>
                  </m:r>
                  <m:r>
                    <a:rPr xmlns:a="http://schemas.openxmlformats.org/drawingml/2006/main" sz="3200" i="1">
                      <a:solidFill>
                        <a:srgbClr val="8F0000"/>
                      </a:solidFill>
                      <a:latin typeface="Cambria Math" panose="02040503050406030204" pitchFamily="18" charset="0"/>
                    </a:rPr>
                    <m:t>A</m:t>
                  </m:r>
                  <m:r>
                    <a:rPr xmlns:a="http://schemas.openxmlformats.org/drawingml/2006/main" sz="3200" i="1">
                      <a:solidFill>
                        <a:srgbClr val="8F0000"/>
                      </a:solidFill>
                      <a:latin typeface="Cambria Math" panose="02040503050406030204" pitchFamily="18" charset="0"/>
                    </a:rPr>
                    <m:t>=</m:t>
                  </m:r>
                  <m:r>
                    <a:rPr xmlns:a="http://schemas.openxmlformats.org/drawingml/2006/main" sz="3200" i="1">
                      <a:solidFill>
                        <a:srgbClr val="8F0000"/>
                      </a:solidFill>
                      <a:latin typeface="Cambria Math" panose="02040503050406030204" pitchFamily="18" charset="0"/>
                    </a:rPr>
                    <m:t>⌊</m:t>
                  </m:r>
                  <m:f>
                    <m:fPr>
                      <m:ctrlPr>
                        <a:rPr xmlns:a="http://schemas.openxmlformats.org/drawingml/2006/main" sz="3200" i="1">
                          <a:solidFill>
                            <a:srgbClr val="8F0000"/>
                          </a:solidFill>
                          <a:latin typeface="Cambria Math" panose="02040503050406030204" pitchFamily="18" charset="0"/>
                        </a:rPr>
                      </m:ctrlPr>
                      <m:type m:val="bar"/>
                    </m:fPr>
                    <m:num>
                      <m:limUpp>
                        <m:e>
                          <m:r>
                            <a:rPr xmlns:a="http://schemas.openxmlformats.org/drawingml/2006/main" sz="3200" i="1">
                              <a:solidFill>
                                <a:srgbClr val="8F0000"/>
                              </a:solidFill>
                              <a:latin typeface="Cambria Math" panose="02040503050406030204" pitchFamily="18" charset="0"/>
                            </a:rPr>
                            <m:t>x</m:t>
                          </m:r>
                        </m:e>
                        <m:lim>
                          <m:r>
                            <a:rPr xmlns:a="http://schemas.openxmlformats.org/drawingml/2006/main" sz="3200" i="1">
                              <a:solidFill>
                                <a:srgbClr val="8F0000"/>
                              </a:solidFill>
                              <a:latin typeface="Cambria Math" panose="02040503050406030204" pitchFamily="18" charset="0"/>
                            </a:rPr>
                            <m:t>⃗</m:t>
                          </m:r>
                        </m:lim>
                      </m:limUpp>
                      <m:r>
                        <a:rPr xmlns:a="http://schemas.openxmlformats.org/drawingml/2006/main" sz="3200" i="1">
                          <a:solidFill>
                            <a:srgbClr val="8F0000"/>
                          </a:solidFill>
                          <a:latin typeface="Cambria Math" panose="02040503050406030204" pitchFamily="18" charset="0"/>
                        </a:rPr>
                        <m:t>⋅</m:t>
                      </m:r>
                      <m:limUpp>
                        <m:e>
                          <m:r>
                            <a:rPr xmlns:a="http://schemas.openxmlformats.org/drawingml/2006/main" sz="3200" i="1">
                              <a:solidFill>
                                <a:srgbClr val="8F0000"/>
                              </a:solidFill>
                              <a:latin typeface="Cambria Math" panose="02040503050406030204" pitchFamily="18" charset="0"/>
                            </a:rPr>
                            <m:t>α</m:t>
                          </m:r>
                        </m:e>
                        <m:lim>
                          <m:r>
                            <a:rPr xmlns:a="http://schemas.openxmlformats.org/drawingml/2006/main" sz="3200" i="1">
                              <a:solidFill>
                                <a:srgbClr val="8F0000"/>
                              </a:solidFill>
                              <a:latin typeface="Cambria Math" panose="02040503050406030204" pitchFamily="18" charset="0"/>
                            </a:rPr>
                            <m:t>⃗</m:t>
                          </m:r>
                        </m:lim>
                      </m:limUpp>
                    </m:num>
                    <m:den>
                      <m:r>
                        <a:rPr xmlns:a="http://schemas.openxmlformats.org/drawingml/2006/main" sz="3200" i="1">
                          <a:solidFill>
                            <a:srgbClr val="8F0000"/>
                          </a:solidFill>
                          <a:latin typeface="Cambria Math" panose="02040503050406030204" pitchFamily="18" charset="0"/>
                        </a:rPr>
                        <m:t>B</m:t>
                      </m:r>
                    </m:den>
                  </m:f>
                  <m:r>
                    <a:rPr xmlns:a="http://schemas.openxmlformats.org/drawingml/2006/main" sz="3200" i="1">
                      <a:solidFill>
                        <a:srgbClr val="8F0000"/>
                      </a:solidFill>
                      <a:latin typeface="Cambria Math" panose="02040503050406030204" pitchFamily="18" charset="0"/>
                    </a:rPr>
                    <m:t>⌋</m:t>
                  </m:r>
                  <m:r>
                    <a:rPr xmlns:a="http://schemas.openxmlformats.org/drawingml/2006/main" sz="3200" i="1">
                      <a:solidFill>
                        <a:srgbClr val="8F0000"/>
                      </a:solidFill>
                      <a:latin typeface="Cambria Math" panose="02040503050406030204" pitchFamily="18" charset="0"/>
                    </a:rPr>
                    <m:t>mod</m:t>
                  </m:r>
                  <m:r>
                    <a:rPr xmlns:a="http://schemas.openxmlformats.org/drawingml/2006/main" sz="3200" i="1">
                      <a:solidFill>
                        <a:srgbClr val="8F0000"/>
                      </a:solidFill>
                      <a:latin typeface="Cambria Math" panose="02040503050406030204" pitchFamily="18" charset="0"/>
                    </a:rPr>
                    <m:t>N</m:t>
                  </m:r>
                </m:oMath>
              </m:oMathPara>
            </a14:m>
            <a:endParaRPr sz="3100"/>
          </a:p>
        </p:txBody>
      </p:sp>
      <p:sp>
        <p:nvSpPr>
          <p:cNvPr id="41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196" name="Hyperplane Partitioning"/>
          <p:cNvSpPr txBox="1"/>
          <p:nvPr>
            <p:ph type="title"/>
          </p:nvPr>
        </p:nvSpPr>
        <p:spPr>
          <a:prstGeom prst="rect">
            <a:avLst/>
          </a:prstGeom>
        </p:spPr>
        <p:txBody>
          <a:bodyPr/>
          <a:lstStyle/>
          <a:p>
            <a:pPr/>
            <a:r>
              <a:t>Hyperplane Partitioning</a:t>
            </a:r>
          </a:p>
        </p:txBody>
      </p:sp>
      <p:sp>
        <p:nvSpPr>
          <p:cNvPr id="4197" name="In order to compute intra-bank offset (BO), one additional parameter must be introduced.…"/>
          <p:cNvSpPr txBox="1"/>
          <p:nvPr>
            <p:ph type="body" idx="1"/>
          </p:nvPr>
        </p:nvSpPr>
        <p:spPr>
          <a:xfrm>
            <a:off x="475487" y="1143000"/>
            <a:ext cx="11530867" cy="5368731"/>
          </a:xfrm>
          <a:prstGeom prst="rect">
            <a:avLst/>
          </a:prstGeom>
        </p:spPr>
        <p:txBody>
          <a:bodyPr/>
          <a:lstStyle/>
          <a:p>
            <a:pPr marL="291465" indent="-291465" defTabSz="777240">
              <a:spcBef>
                <a:spcPts val="600"/>
              </a:spcBef>
              <a:defRPr sz="2635"/>
            </a:pPr>
            <a:r>
              <a:t>In order to compute intra-bank offset (BO), one additional parameter must be introduced.</a:t>
            </a:r>
          </a:p>
          <a:p>
            <a:pPr lvl="1" marL="680085" indent="-291465" defTabSz="777240">
              <a:spcBef>
                <a:spcPts val="600"/>
              </a:spcBef>
              <a:buSzPct val="75000"/>
              <a:defRPr sz="2635"/>
            </a:pPr>
            <a14:m>
              <m:oMath>
                <m:limUpp>
                  <m:e>
                    <m:r>
                      <a:rPr xmlns:a="http://schemas.openxmlformats.org/drawingml/2006/main" sz="2600" i="1">
                        <a:solidFill>
                          <a:srgbClr val="8F0000"/>
                        </a:solidFill>
                        <a:latin typeface="Cambria Math" panose="02040503050406030204" pitchFamily="18" charset="0"/>
                      </a:rPr>
                      <m:t>P</m:t>
                    </m:r>
                  </m:e>
                  <m:lim>
                    <m:r>
                      <a:rPr xmlns:a="http://schemas.openxmlformats.org/drawingml/2006/main" sz="2600" i="1">
                        <a:solidFill>
                          <a:srgbClr val="8F0000"/>
                        </a:solidFill>
                        <a:latin typeface="Cambria Math" panose="02040503050406030204" pitchFamily="18" charset="0"/>
                      </a:rPr>
                      <m:t>⃗</m:t>
                    </m:r>
                  </m:lim>
                </m:limUpp>
              </m:oMath>
            </a14:m>
            <a:r>
              <a:t> - Neighborhood polygon</a:t>
            </a:r>
          </a:p>
          <a:p>
            <a:pPr marL="291465" indent="-291465" defTabSz="777240">
              <a:spcBef>
                <a:spcPts val="600"/>
              </a:spcBef>
              <a:defRPr sz="2635"/>
            </a:pPr>
            <a:r>
              <a:t>Given memory with dimensions </a:t>
            </a:r>
            <a14:m>
              <m:oMath>
                <m:limUpp>
                  <m:e>
                    <m:r>
                      <a:rPr xmlns:a="http://schemas.openxmlformats.org/drawingml/2006/main" sz="2600" i="1">
                        <a:solidFill>
                          <a:srgbClr val="8F0000"/>
                        </a:solidFill>
                        <a:latin typeface="Cambria Math" panose="02040503050406030204" pitchFamily="18" charset="0"/>
                      </a:rPr>
                      <m:t>D</m:t>
                    </m:r>
                  </m:e>
                  <m:lim>
                    <m:r>
                      <a:rPr xmlns:a="http://schemas.openxmlformats.org/drawingml/2006/main" sz="2600" i="1">
                        <a:solidFill>
                          <a:srgbClr val="8F0000"/>
                        </a:solidFill>
                        <a:latin typeface="Cambria Math" panose="02040503050406030204" pitchFamily="18" charset="0"/>
                      </a:rPr>
                      <m:t>⃗</m:t>
                    </m:r>
                  </m:lim>
                </m:limUpp>
              </m:oMath>
            </a14:m>
            <a:r>
              <a:t>, this is given by:</a:t>
            </a:r>
          </a:p>
          <a:p>
            <a:pPr marL="0" indent="0" algn="ctr" defTabSz="777240">
              <a:spcBef>
                <a:spcPts val="600"/>
              </a:spcBef>
              <a:buClrTx/>
              <a:buSzTx/>
              <a:buNone/>
              <a:defRPr sz="2635"/>
            </a:pPr>
            <a14:m>
              <m:oMathPara>
                <m:oMathParaPr>
                  <m:jc m:val="center"/>
                </m:oMathParaPr>
                <m:oMath>
                  <m:r>
                    <a:rPr xmlns:a="http://schemas.openxmlformats.org/drawingml/2006/main" sz="2850" i="1">
                      <a:solidFill>
                        <a:srgbClr val="8F0000"/>
                      </a:solidFill>
                      <a:latin typeface="Cambria Math" panose="02040503050406030204" pitchFamily="18" charset="0"/>
                    </a:rPr>
                    <m:t>R</m:t>
                  </m:r>
                  <m:r>
                    <a:rPr xmlns:a="http://schemas.openxmlformats.org/drawingml/2006/main" sz="2850" i="1">
                      <a:solidFill>
                        <a:srgbClr val="8F0000"/>
                      </a:solidFill>
                      <a:latin typeface="Cambria Math" panose="02040503050406030204" pitchFamily="18" charset="0"/>
                    </a:rPr>
                    <m:t>=</m:t>
                  </m:r>
                  <m:limUpp>
                    <m:e>
                      <m:limLow>
                        <m:e>
                          <m:r>
                            <a:rPr xmlns:a="http://schemas.openxmlformats.org/drawingml/2006/main" sz="2850" i="1">
                              <a:solidFill>
                                <a:srgbClr val="8F0000"/>
                              </a:solidFill>
                              <a:latin typeface="Cambria Math" panose="02040503050406030204" pitchFamily="18" charset="0"/>
                            </a:rPr>
                            <m:t>∑</m:t>
                          </m:r>
                        </m:e>
                        <m:lim>
                          <m:r>
                            <a:rPr xmlns:a="http://schemas.openxmlformats.org/drawingml/2006/main" sz="2850" i="1">
                              <a:solidFill>
                                <a:srgbClr val="8F0000"/>
                              </a:solidFill>
                              <a:latin typeface="Cambria Math" panose="02040503050406030204" pitchFamily="18" charset="0"/>
                            </a:rPr>
                            <m:t>i</m:t>
                          </m:r>
                          <m:r>
                            <a:rPr xmlns:a="http://schemas.openxmlformats.org/drawingml/2006/main" sz="2850" i="1">
                              <a:solidFill>
                                <a:srgbClr val="8F0000"/>
                              </a:solidFill>
                              <a:latin typeface="Cambria Math" panose="02040503050406030204" pitchFamily="18" charset="0"/>
                            </a:rPr>
                            <m:t>=</m:t>
                          </m:r>
                          <m:r>
                            <a:rPr xmlns:a="http://schemas.openxmlformats.org/drawingml/2006/main" sz="2850" i="1">
                              <a:solidFill>
                                <a:srgbClr val="8F0000"/>
                              </a:solidFill>
                              <a:latin typeface="Cambria Math" panose="02040503050406030204" pitchFamily="18" charset="0"/>
                            </a:rPr>
                            <m:t>0</m:t>
                          </m:r>
                        </m:lim>
                      </m:limLow>
                    </m:e>
                    <m:lim>
                      <m:r>
                        <a:rPr xmlns:a="http://schemas.openxmlformats.org/drawingml/2006/main" sz="2850" i="1">
                          <a:solidFill>
                            <a:srgbClr val="8F0000"/>
                          </a:solidFill>
                          <a:latin typeface="Cambria Math" panose="02040503050406030204" pitchFamily="18" charset="0"/>
                        </a:rPr>
                        <m:t>n</m:t>
                      </m:r>
                    </m:lim>
                  </m:limUpp>
                  <m:d>
                    <m:dPr>
                      <m:ctrlPr>
                        <a:rPr xmlns:a="http://schemas.openxmlformats.org/drawingml/2006/main" sz="2850" i="1">
                          <a:solidFill>
                            <a:srgbClr val="8F0000"/>
                          </a:solidFill>
                          <a:latin typeface="Cambria Math" panose="02040503050406030204" pitchFamily="18" charset="0"/>
                        </a:rPr>
                      </m:ctrlPr>
                    </m:dPr>
                    <m:e>
                      <m:r>
                        <a:rPr xmlns:a="http://schemas.openxmlformats.org/drawingml/2006/main" sz="2850" i="1">
                          <a:solidFill>
                            <a:srgbClr val="8F0000"/>
                          </a:solidFill>
                          <a:latin typeface="Cambria Math" panose="02040503050406030204" pitchFamily="18" charset="0"/>
                        </a:rPr>
                        <m:t>⌊</m:t>
                      </m:r>
                      <m:f>
                        <m:fPr>
                          <m:ctrlPr>
                            <a:rPr xmlns:a="http://schemas.openxmlformats.org/drawingml/2006/main" sz="2850" i="1">
                              <a:solidFill>
                                <a:srgbClr val="8F0000"/>
                              </a:solidFill>
                              <a:latin typeface="Cambria Math" panose="02040503050406030204" pitchFamily="18" charset="0"/>
                            </a:rPr>
                          </m:ctrlPr>
                          <m:type m:val="bar"/>
                        </m:fPr>
                        <m:num>
                          <m:sSub>
                            <m:e>
                              <m:limUpp>
                                <m:e>
                                  <m:r>
                                    <a:rPr xmlns:a="http://schemas.openxmlformats.org/drawingml/2006/main" sz="2850" i="1">
                                      <a:solidFill>
                                        <a:srgbClr val="8F0000"/>
                                      </a:solidFill>
                                      <a:latin typeface="Cambria Math" panose="02040503050406030204" pitchFamily="18" charset="0"/>
                                    </a:rPr>
                                    <m:t>x</m:t>
                                  </m:r>
                                </m:e>
                                <m:lim>
                                  <m:r>
                                    <a:rPr xmlns:a="http://schemas.openxmlformats.org/drawingml/2006/main" sz="2850" i="1">
                                      <a:solidFill>
                                        <a:srgbClr val="8F0000"/>
                                      </a:solidFill>
                                      <a:latin typeface="Cambria Math" panose="02040503050406030204" pitchFamily="18" charset="0"/>
                                    </a:rPr>
                                    <m:t>⃗</m:t>
                                  </m:r>
                                </m:lim>
                              </m:limUpp>
                            </m:e>
                            <m:sub>
                              <m:r>
                                <a:rPr xmlns:a="http://schemas.openxmlformats.org/drawingml/2006/main" sz="2850" i="1">
                                  <a:solidFill>
                                    <a:srgbClr val="8F0000"/>
                                  </a:solidFill>
                                  <a:latin typeface="Cambria Math" panose="02040503050406030204" pitchFamily="18" charset="0"/>
                                </a:rPr>
                                <m:t>i</m:t>
                              </m:r>
                            </m:sub>
                          </m:sSub>
                        </m:num>
                        <m:den>
                          <m:sSub>
                            <m:e>
                              <m:limUpp>
                                <m:e>
                                  <m:r>
                                    <a:rPr xmlns:a="http://schemas.openxmlformats.org/drawingml/2006/main" sz="2850" i="1">
                                      <a:solidFill>
                                        <a:srgbClr val="8F0000"/>
                                      </a:solidFill>
                                      <a:latin typeface="Cambria Math" panose="02040503050406030204" pitchFamily="18" charset="0"/>
                                    </a:rPr>
                                    <m:t>P</m:t>
                                  </m:r>
                                </m:e>
                                <m:lim>
                                  <m:r>
                                    <a:rPr xmlns:a="http://schemas.openxmlformats.org/drawingml/2006/main" sz="2850" i="1">
                                      <a:solidFill>
                                        <a:srgbClr val="8F0000"/>
                                      </a:solidFill>
                                      <a:latin typeface="Cambria Math" panose="02040503050406030204" pitchFamily="18" charset="0"/>
                                    </a:rPr>
                                    <m:t>⃗</m:t>
                                  </m:r>
                                </m:lim>
                              </m:limUpp>
                            </m:e>
                            <m:sub>
                              <m:r>
                                <a:rPr xmlns:a="http://schemas.openxmlformats.org/drawingml/2006/main" sz="2850" i="1">
                                  <a:solidFill>
                                    <a:srgbClr val="8F0000"/>
                                  </a:solidFill>
                                  <a:latin typeface="Cambria Math" panose="02040503050406030204" pitchFamily="18" charset="0"/>
                                </a:rPr>
                                <m:t>i</m:t>
                              </m:r>
                            </m:sub>
                          </m:sSub>
                        </m:den>
                      </m:f>
                      <m:r>
                        <a:rPr xmlns:a="http://schemas.openxmlformats.org/drawingml/2006/main" sz="2850" i="1">
                          <a:solidFill>
                            <a:srgbClr val="8F0000"/>
                          </a:solidFill>
                          <a:latin typeface="Cambria Math" panose="02040503050406030204" pitchFamily="18" charset="0"/>
                        </a:rPr>
                        <m:t>⌋</m:t>
                      </m:r>
                      <m:r>
                        <a:rPr xmlns:a="http://schemas.openxmlformats.org/drawingml/2006/main" sz="2850" i="1">
                          <a:solidFill>
                            <a:srgbClr val="8F0000"/>
                          </a:solidFill>
                          <a:latin typeface="Cambria Math" panose="02040503050406030204" pitchFamily="18" charset="0"/>
                        </a:rPr>
                        <m:t>⋅</m:t>
                      </m:r>
                      <m:limUpp>
                        <m:e>
                          <m:limLow>
                            <m:e>
                              <m:r>
                                <a:rPr xmlns:a="http://schemas.openxmlformats.org/drawingml/2006/main" sz="2850" i="1">
                                  <a:solidFill>
                                    <a:srgbClr val="8F0000"/>
                                  </a:solidFill>
                                  <a:latin typeface="Cambria Math" panose="02040503050406030204" pitchFamily="18" charset="0"/>
                                </a:rPr>
                                <m:t>∏</m:t>
                              </m:r>
                            </m:e>
                            <m:lim>
                              <m:r>
                                <a:rPr xmlns:a="http://schemas.openxmlformats.org/drawingml/2006/main" sz="2850" i="1">
                                  <a:solidFill>
                                    <a:srgbClr val="8F0000"/>
                                  </a:solidFill>
                                  <a:latin typeface="Cambria Math" panose="02040503050406030204" pitchFamily="18" charset="0"/>
                                </a:rPr>
                                <m:t>j</m:t>
                              </m:r>
                              <m:r>
                                <a:rPr xmlns:a="http://schemas.openxmlformats.org/drawingml/2006/main" sz="2850" i="1">
                                  <a:solidFill>
                                    <a:srgbClr val="8F0000"/>
                                  </a:solidFill>
                                  <a:latin typeface="Cambria Math" panose="02040503050406030204" pitchFamily="18" charset="0"/>
                                </a:rPr>
                                <m:t>=</m:t>
                              </m:r>
                              <m:r>
                                <a:rPr xmlns:a="http://schemas.openxmlformats.org/drawingml/2006/main" sz="2850" i="1">
                                  <a:solidFill>
                                    <a:srgbClr val="8F0000"/>
                                  </a:solidFill>
                                  <a:latin typeface="Cambria Math" panose="02040503050406030204" pitchFamily="18" charset="0"/>
                                </a:rPr>
                                <m:t>i</m:t>
                              </m:r>
                              <m:r>
                                <a:rPr xmlns:a="http://schemas.openxmlformats.org/drawingml/2006/main" sz="2850" i="1">
                                  <a:solidFill>
                                    <a:srgbClr val="8F0000"/>
                                  </a:solidFill>
                                  <a:latin typeface="Cambria Math" panose="02040503050406030204" pitchFamily="18" charset="0"/>
                                </a:rPr>
                                <m:t>+</m:t>
                              </m:r>
                              <m:r>
                                <a:rPr xmlns:a="http://schemas.openxmlformats.org/drawingml/2006/main" sz="2850" i="1">
                                  <a:solidFill>
                                    <a:srgbClr val="8F0000"/>
                                  </a:solidFill>
                                  <a:latin typeface="Cambria Math" panose="02040503050406030204" pitchFamily="18" charset="0"/>
                                </a:rPr>
                                <m:t>1</m:t>
                              </m:r>
                            </m:lim>
                          </m:limLow>
                        </m:e>
                        <m:lim>
                          <m:r>
                            <a:rPr xmlns:a="http://schemas.openxmlformats.org/drawingml/2006/main" sz="2850" i="1">
                              <a:solidFill>
                                <a:srgbClr val="8F0000"/>
                              </a:solidFill>
                              <a:latin typeface="Cambria Math" panose="02040503050406030204" pitchFamily="18" charset="0"/>
                            </a:rPr>
                            <m:t>n</m:t>
                          </m:r>
                        </m:lim>
                      </m:limUpp>
                      <m:r>
                        <a:rPr xmlns:a="http://schemas.openxmlformats.org/drawingml/2006/main" sz="2850" i="1">
                          <a:solidFill>
                            <a:srgbClr val="8F0000"/>
                          </a:solidFill>
                          <a:latin typeface="Cambria Math" panose="02040503050406030204" pitchFamily="18" charset="0"/>
                        </a:rPr>
                        <m:t>⌈</m:t>
                      </m:r>
                      <m:f>
                        <m:fPr>
                          <m:ctrlPr>
                            <a:rPr xmlns:a="http://schemas.openxmlformats.org/drawingml/2006/main" sz="2850" i="1">
                              <a:solidFill>
                                <a:srgbClr val="8F0000"/>
                              </a:solidFill>
                              <a:latin typeface="Cambria Math" panose="02040503050406030204" pitchFamily="18" charset="0"/>
                            </a:rPr>
                          </m:ctrlPr>
                          <m:type m:val="bar"/>
                        </m:fPr>
                        <m:num>
                          <m:sSub>
                            <m:e>
                              <m:limUpp>
                                <m:e>
                                  <m:r>
                                    <a:rPr xmlns:a="http://schemas.openxmlformats.org/drawingml/2006/main" sz="2850" i="1">
                                      <a:solidFill>
                                        <a:srgbClr val="8F0000"/>
                                      </a:solidFill>
                                      <a:latin typeface="Cambria Math" panose="02040503050406030204" pitchFamily="18" charset="0"/>
                                    </a:rPr>
                                    <m:t>D</m:t>
                                  </m:r>
                                </m:e>
                                <m:lim>
                                  <m:r>
                                    <a:rPr xmlns:a="http://schemas.openxmlformats.org/drawingml/2006/main" sz="2850" i="1">
                                      <a:solidFill>
                                        <a:srgbClr val="8F0000"/>
                                      </a:solidFill>
                                      <a:latin typeface="Cambria Math" panose="02040503050406030204" pitchFamily="18" charset="0"/>
                                    </a:rPr>
                                    <m:t>⃗</m:t>
                                  </m:r>
                                </m:lim>
                              </m:limUpp>
                            </m:e>
                            <m:sub>
                              <m:r>
                                <a:rPr xmlns:a="http://schemas.openxmlformats.org/drawingml/2006/main" sz="2850" i="1">
                                  <a:solidFill>
                                    <a:srgbClr val="8F0000"/>
                                  </a:solidFill>
                                  <a:latin typeface="Cambria Math" panose="02040503050406030204" pitchFamily="18" charset="0"/>
                                </a:rPr>
                                <m:t>j</m:t>
                              </m:r>
                            </m:sub>
                          </m:sSub>
                        </m:num>
                        <m:den>
                          <m:sSub>
                            <m:e>
                              <m:limUpp>
                                <m:e>
                                  <m:r>
                                    <a:rPr xmlns:a="http://schemas.openxmlformats.org/drawingml/2006/main" sz="2850" i="1">
                                      <a:solidFill>
                                        <a:srgbClr val="8F0000"/>
                                      </a:solidFill>
                                      <a:latin typeface="Cambria Math" panose="02040503050406030204" pitchFamily="18" charset="0"/>
                                    </a:rPr>
                                    <m:t>P</m:t>
                                  </m:r>
                                </m:e>
                                <m:lim>
                                  <m:r>
                                    <a:rPr xmlns:a="http://schemas.openxmlformats.org/drawingml/2006/main" sz="2850" i="1">
                                      <a:solidFill>
                                        <a:srgbClr val="8F0000"/>
                                      </a:solidFill>
                                      <a:latin typeface="Cambria Math" panose="02040503050406030204" pitchFamily="18" charset="0"/>
                                    </a:rPr>
                                    <m:t>⃗</m:t>
                                  </m:r>
                                </m:lim>
                              </m:limUpp>
                            </m:e>
                            <m:sub>
                              <m:r>
                                <a:rPr xmlns:a="http://schemas.openxmlformats.org/drawingml/2006/main" sz="2850" i="1">
                                  <a:solidFill>
                                    <a:srgbClr val="8F0000"/>
                                  </a:solidFill>
                                  <a:latin typeface="Cambria Math" panose="02040503050406030204" pitchFamily="18" charset="0"/>
                                </a:rPr>
                                <m:t>j</m:t>
                              </m:r>
                            </m:sub>
                          </m:sSub>
                        </m:den>
                      </m:f>
                      <m:r>
                        <a:rPr xmlns:a="http://schemas.openxmlformats.org/drawingml/2006/main" sz="2850" i="1">
                          <a:solidFill>
                            <a:srgbClr val="8F0000"/>
                          </a:solidFill>
                          <a:latin typeface="Cambria Math" panose="02040503050406030204" pitchFamily="18" charset="0"/>
                        </a:rPr>
                        <m:t>⌉</m:t>
                      </m:r>
                    </m:e>
                  </m:d>
                </m:oMath>
              </m:oMathPara>
            </a14:m>
          </a:p>
          <a:p>
            <a:pPr marL="0" indent="0" algn="ctr" defTabSz="777240">
              <a:spcBef>
                <a:spcPts val="600"/>
              </a:spcBef>
              <a:buClrTx/>
              <a:buSzTx/>
              <a:buNone/>
              <a:defRPr sz="2635"/>
            </a:pPr>
            <a14:m>
              <m:oMathPara>
                <m:oMathParaPr>
                  <m:jc m:val="center"/>
                </m:oMathParaPr>
                <m:oMath>
                  <m:r>
                    <a:rPr xmlns:a="http://schemas.openxmlformats.org/drawingml/2006/main" sz="2850" i="1">
                      <a:solidFill>
                        <a:srgbClr val="8F0000"/>
                      </a:solidFill>
                      <a:latin typeface="Cambria Math" panose="02040503050406030204" pitchFamily="18" charset="0"/>
                    </a:rPr>
                    <m:t>C</m:t>
                  </m:r>
                  <m:r>
                    <a:rPr xmlns:a="http://schemas.openxmlformats.org/drawingml/2006/main" sz="2850" i="1">
                      <a:solidFill>
                        <a:srgbClr val="8F0000"/>
                      </a:solidFill>
                      <a:latin typeface="Cambria Math" panose="02040503050406030204" pitchFamily="18" charset="0"/>
                    </a:rPr>
                    <m:t>=</m:t>
                  </m:r>
                  <m:limUpp>
                    <m:e>
                      <m:r>
                        <a:rPr xmlns:a="http://schemas.openxmlformats.org/drawingml/2006/main" sz="2850" i="1">
                          <a:solidFill>
                            <a:srgbClr val="8F0000"/>
                          </a:solidFill>
                          <a:latin typeface="Cambria Math" panose="02040503050406030204" pitchFamily="18" charset="0"/>
                        </a:rPr>
                        <m:t>x</m:t>
                      </m:r>
                    </m:e>
                    <m:lim>
                      <m:r>
                        <a:rPr xmlns:a="http://schemas.openxmlformats.org/drawingml/2006/main" sz="2850" i="1">
                          <a:solidFill>
                            <a:srgbClr val="8F0000"/>
                          </a:solidFill>
                          <a:latin typeface="Cambria Math" panose="02040503050406030204" pitchFamily="18" charset="0"/>
                        </a:rPr>
                        <m:t>⃗</m:t>
                      </m:r>
                    </m:lim>
                  </m:limUpp>
                  <m:r>
                    <a:rPr xmlns:a="http://schemas.openxmlformats.org/drawingml/2006/main" sz="2850" i="1">
                      <a:solidFill>
                        <a:srgbClr val="8F0000"/>
                      </a:solidFill>
                      <a:latin typeface="Cambria Math" panose="02040503050406030204" pitchFamily="18" charset="0"/>
                    </a:rPr>
                    <m:t>⋅</m:t>
                  </m:r>
                  <m:limUpp>
                    <m:e>
                      <m:r>
                        <a:rPr xmlns:a="http://schemas.openxmlformats.org/drawingml/2006/main" sz="2850" i="1">
                          <a:solidFill>
                            <a:srgbClr val="8F0000"/>
                          </a:solidFill>
                          <a:latin typeface="Cambria Math" panose="02040503050406030204" pitchFamily="18" charset="0"/>
                        </a:rPr>
                        <m:t>α</m:t>
                      </m:r>
                    </m:e>
                    <m:lim>
                      <m:r>
                        <a:rPr xmlns:a="http://schemas.openxmlformats.org/drawingml/2006/main" sz="2850" i="1">
                          <a:solidFill>
                            <a:srgbClr val="8F0000"/>
                          </a:solidFill>
                          <a:latin typeface="Cambria Math" panose="02040503050406030204" pitchFamily="18" charset="0"/>
                        </a:rPr>
                        <m:t>⃗</m:t>
                      </m:r>
                    </m:lim>
                  </m:limUpp>
                  <m:r>
                    <a:rPr xmlns:a="http://schemas.openxmlformats.org/drawingml/2006/main" sz="2850" i="1">
                      <a:solidFill>
                        <a:srgbClr val="8F0000"/>
                      </a:solidFill>
                      <a:latin typeface="Cambria Math" panose="02040503050406030204" pitchFamily="18" charset="0"/>
                    </a:rPr>
                    <m:t>mod</m:t>
                  </m:r>
                  <m:r>
                    <a:rPr xmlns:a="http://schemas.openxmlformats.org/drawingml/2006/main" sz="2850" i="1">
                      <a:solidFill>
                        <a:srgbClr val="8F0000"/>
                      </a:solidFill>
                      <a:latin typeface="Cambria Math" panose="02040503050406030204" pitchFamily="18" charset="0"/>
                    </a:rPr>
                    <m:t>B</m:t>
                  </m:r>
                </m:oMath>
              </m:oMathPara>
            </a14:m>
          </a:p>
          <a:p>
            <a:pPr marL="0" indent="0" algn="ctr" defTabSz="777240">
              <a:spcBef>
                <a:spcPts val="600"/>
              </a:spcBef>
              <a:buClrTx/>
              <a:buSzTx/>
              <a:buNone/>
              <a:defRPr sz="2635"/>
            </a:pPr>
          </a:p>
          <a:p>
            <a:pPr marL="0" indent="0" algn="ctr" defTabSz="777240">
              <a:spcBef>
                <a:spcPts val="600"/>
              </a:spcBef>
              <a:buClrTx/>
              <a:buSzTx/>
              <a:buNone/>
              <a:defRPr sz="2635"/>
            </a:pPr>
            <a14:m>
              <m:oMathPara>
                <m:oMathParaPr>
                  <m:jc m:val="center"/>
                </m:oMathParaPr>
                <m:oMath>
                  <m:r>
                    <a:rPr xmlns:a="http://schemas.openxmlformats.org/drawingml/2006/main" sz="2800" i="1">
                      <a:solidFill>
                        <a:srgbClr val="8F0000"/>
                      </a:solidFill>
                      <a:latin typeface="Cambria Math" panose="02040503050406030204" pitchFamily="18" charset="0"/>
                    </a:rPr>
                    <m:t>B</m:t>
                  </m:r>
                  <m:r>
                    <a:rPr xmlns:a="http://schemas.openxmlformats.org/drawingml/2006/main" sz="2800" i="1">
                      <a:solidFill>
                        <a:srgbClr val="8F0000"/>
                      </a:solidFill>
                      <a:latin typeface="Cambria Math" panose="02040503050406030204" pitchFamily="18" charset="0"/>
                    </a:rPr>
                    <m:t>O</m:t>
                  </m:r>
                  <m:r>
                    <a:rPr xmlns:a="http://schemas.openxmlformats.org/drawingml/2006/main" sz="2800" i="1">
                      <a:solidFill>
                        <a:srgbClr val="8F0000"/>
                      </a:solidFill>
                      <a:latin typeface="Cambria Math" panose="02040503050406030204" pitchFamily="18" charset="0"/>
                    </a:rPr>
                    <m:t>=</m:t>
                  </m:r>
                  <m:r>
                    <a:rPr xmlns:a="http://schemas.openxmlformats.org/drawingml/2006/main" sz="2800" i="1">
                      <a:solidFill>
                        <a:srgbClr val="8F0000"/>
                      </a:solidFill>
                      <a:latin typeface="Cambria Math" panose="02040503050406030204" pitchFamily="18" charset="0"/>
                    </a:rPr>
                    <m:t>R</m:t>
                  </m:r>
                  <m:r>
                    <a:rPr xmlns:a="http://schemas.openxmlformats.org/drawingml/2006/main" sz="2800" i="1">
                      <a:solidFill>
                        <a:srgbClr val="8F0000"/>
                      </a:solidFill>
                      <a:latin typeface="Cambria Math" panose="02040503050406030204" pitchFamily="18" charset="0"/>
                    </a:rPr>
                    <m:t>⋅</m:t>
                  </m:r>
                  <m:sSup>
                    <m:e>
                      <m:r>
                        <a:rPr xmlns:a="http://schemas.openxmlformats.org/drawingml/2006/main" sz="2800" i="1">
                          <a:solidFill>
                            <a:srgbClr val="8F0000"/>
                          </a:solidFill>
                          <a:latin typeface="Cambria Math" panose="02040503050406030204" pitchFamily="18" charset="0"/>
                        </a:rPr>
                        <m:t>B</m:t>
                      </m:r>
                    </m:e>
                    <m:sup>
                      <m:r>
                        <a:rPr xmlns:a="http://schemas.openxmlformats.org/drawingml/2006/main" sz="2800" i="1">
                          <a:solidFill>
                            <a:srgbClr val="8F0000"/>
                          </a:solidFill>
                          <a:latin typeface="Cambria Math" panose="02040503050406030204" pitchFamily="18" charset="0"/>
                        </a:rPr>
                        <m:t>n</m:t>
                      </m:r>
                    </m:sup>
                  </m:sSup>
                  <m:r>
                    <a:rPr xmlns:a="http://schemas.openxmlformats.org/drawingml/2006/main" sz="2800" i="1">
                      <a:solidFill>
                        <a:srgbClr val="8F0000"/>
                      </a:solidFill>
                      <a:latin typeface="Cambria Math" panose="02040503050406030204" pitchFamily="18" charset="0"/>
                    </a:rPr>
                    <m:t>+</m:t>
                  </m:r>
                  <m:r>
                    <a:rPr xmlns:a="http://schemas.openxmlformats.org/drawingml/2006/main" sz="2800" i="1">
                      <a:solidFill>
                        <a:srgbClr val="8F0000"/>
                      </a:solidFill>
                      <a:latin typeface="Cambria Math" panose="02040503050406030204" pitchFamily="18" charset="0"/>
                    </a:rPr>
                    <m:t>C</m:t>
                  </m:r>
                </m:oMath>
              </m:oMathPara>
            </a14:m>
            <a:endParaRPr sz="3100"/>
          </a:p>
        </p:txBody>
      </p:sp>
      <p:sp>
        <p:nvSpPr>
          <p:cNvPr id="41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00" name="Hyperplane Partitioning - Quick Example"/>
          <p:cNvSpPr txBox="1"/>
          <p:nvPr>
            <p:ph type="title"/>
          </p:nvPr>
        </p:nvSpPr>
        <p:spPr>
          <a:prstGeom prst="rect">
            <a:avLst/>
          </a:prstGeom>
        </p:spPr>
        <p:txBody>
          <a:bodyPr/>
          <a:lstStyle/>
          <a:p>
            <a:pPr/>
            <a:r>
              <a:t>Hyperplane Partitioning - Quick Example</a:t>
            </a:r>
          </a:p>
        </p:txBody>
      </p:sp>
      <p:sp>
        <p:nvSpPr>
          <p:cNvPr id="4201" name="Recall our example from before……"/>
          <p:cNvSpPr txBox="1"/>
          <p:nvPr>
            <p:ph type="body" idx="1"/>
          </p:nvPr>
        </p:nvSpPr>
        <p:spPr>
          <a:xfrm>
            <a:off x="475487" y="1143000"/>
            <a:ext cx="11530867" cy="5368731"/>
          </a:xfrm>
          <a:prstGeom prst="rect">
            <a:avLst/>
          </a:prstGeom>
        </p:spPr>
        <p:txBody>
          <a:bodyPr/>
          <a:lstStyle/>
          <a:p>
            <a:pPr/>
            <a:r>
              <a:t>Recall our example from before…</a:t>
            </a:r>
          </a:p>
          <a:p>
            <a:pPr/>
          </a:p>
          <a:p>
            <a:pPr/>
          </a:p>
          <a:p>
            <a:pPr/>
          </a:p>
          <a:p>
            <a:pPr/>
            <a:r>
              <a:t>One valid geometry is N=6, B=1, </a:t>
            </a:r>
            <a14:m>
              <m:oMath>
                <m:limUpp>
                  <m:e>
                    <m:r>
                      <a:rPr xmlns:a="http://schemas.openxmlformats.org/drawingml/2006/main" sz="3150" i="1">
                        <a:solidFill>
                          <a:srgbClr val="8F0000"/>
                        </a:solidFill>
                        <a:latin typeface="Cambria Math" panose="02040503050406030204" pitchFamily="18" charset="0"/>
                      </a:rPr>
                      <m:t>α</m:t>
                    </m:r>
                  </m:e>
                  <m:lim>
                    <m:r>
                      <a:rPr xmlns:a="http://schemas.openxmlformats.org/drawingml/2006/main" sz="3150" i="1">
                        <a:solidFill>
                          <a:srgbClr val="8F0000"/>
                        </a:solidFill>
                        <a:latin typeface="Cambria Math" panose="02040503050406030204" pitchFamily="18" charset="0"/>
                      </a:rPr>
                      <m:t>⃗</m:t>
                    </m:r>
                  </m:lim>
                </m:limUpp>
              </m:oMath>
            </a14:m>
            <a:r>
              <a:t>=&lt;1&gt;</a:t>
            </a:r>
          </a:p>
        </p:txBody>
      </p:sp>
      <p:sp>
        <p:nvSpPr>
          <p:cNvPr id="4202" name="Square"/>
          <p:cNvSpPr/>
          <p:nvPr/>
        </p:nvSpPr>
        <p:spPr>
          <a:xfrm>
            <a:off x="1210417" y="5125304"/>
            <a:ext cx="421958" cy="421958"/>
          </a:xfrm>
          <a:prstGeom prst="rect">
            <a:avLst/>
          </a:prstGeom>
          <a:solidFill>
            <a:srgbClr val="FF7E79"/>
          </a:solidFill>
          <a:ln w="25400">
            <a:solidFill>
              <a:schemeClr val="accent1"/>
            </a:solidFill>
          </a:ln>
        </p:spPr>
        <p:txBody>
          <a:bodyPr lIns="45719" rIns="45719"/>
          <a:lstStyle/>
          <a:p>
            <a:pPr/>
          </a:p>
        </p:txBody>
      </p:sp>
      <p:sp>
        <p:nvSpPr>
          <p:cNvPr id="4203" name="Square"/>
          <p:cNvSpPr/>
          <p:nvPr/>
        </p:nvSpPr>
        <p:spPr>
          <a:xfrm>
            <a:off x="1626037" y="5125304"/>
            <a:ext cx="421958" cy="421958"/>
          </a:xfrm>
          <a:prstGeom prst="rect">
            <a:avLst/>
          </a:prstGeom>
          <a:solidFill>
            <a:srgbClr val="FF9300"/>
          </a:solidFill>
          <a:ln w="25400">
            <a:solidFill>
              <a:schemeClr val="accent1"/>
            </a:solidFill>
          </a:ln>
        </p:spPr>
        <p:txBody>
          <a:bodyPr lIns="45719" rIns="45719"/>
          <a:lstStyle/>
          <a:p>
            <a:pPr/>
          </a:p>
        </p:txBody>
      </p:sp>
      <p:sp>
        <p:nvSpPr>
          <p:cNvPr id="4204" name="Square"/>
          <p:cNvSpPr/>
          <p:nvPr/>
        </p:nvSpPr>
        <p:spPr>
          <a:xfrm>
            <a:off x="2045847" y="5125304"/>
            <a:ext cx="421959" cy="421958"/>
          </a:xfrm>
          <a:prstGeom prst="rect">
            <a:avLst/>
          </a:prstGeom>
          <a:solidFill>
            <a:srgbClr val="FFFB00"/>
          </a:solidFill>
          <a:ln w="25400">
            <a:solidFill>
              <a:schemeClr val="accent1"/>
            </a:solidFill>
          </a:ln>
        </p:spPr>
        <p:txBody>
          <a:bodyPr lIns="45719" rIns="45719"/>
          <a:lstStyle/>
          <a:p>
            <a:pPr/>
          </a:p>
        </p:txBody>
      </p:sp>
      <p:sp>
        <p:nvSpPr>
          <p:cNvPr id="4205" name="Square"/>
          <p:cNvSpPr/>
          <p:nvPr/>
        </p:nvSpPr>
        <p:spPr>
          <a:xfrm>
            <a:off x="2461467" y="5125304"/>
            <a:ext cx="421959" cy="421958"/>
          </a:xfrm>
          <a:prstGeom prst="rect">
            <a:avLst/>
          </a:prstGeom>
          <a:solidFill>
            <a:srgbClr val="8EFA00"/>
          </a:solidFill>
          <a:ln w="25400">
            <a:solidFill>
              <a:schemeClr val="accent1"/>
            </a:solidFill>
          </a:ln>
        </p:spPr>
        <p:txBody>
          <a:bodyPr lIns="45719" rIns="45719"/>
          <a:lstStyle/>
          <a:p>
            <a:pPr/>
          </a:p>
        </p:txBody>
      </p:sp>
      <p:sp>
        <p:nvSpPr>
          <p:cNvPr id="4206" name="Square"/>
          <p:cNvSpPr/>
          <p:nvPr/>
        </p:nvSpPr>
        <p:spPr>
          <a:xfrm>
            <a:off x="2881278" y="5125304"/>
            <a:ext cx="421958" cy="421958"/>
          </a:xfrm>
          <a:prstGeom prst="rect">
            <a:avLst/>
          </a:prstGeom>
          <a:solidFill>
            <a:srgbClr val="00FDFF"/>
          </a:solidFill>
          <a:ln w="25400">
            <a:solidFill>
              <a:schemeClr val="accent1"/>
            </a:solidFill>
          </a:ln>
        </p:spPr>
        <p:txBody>
          <a:bodyPr lIns="45719" rIns="45719"/>
          <a:lstStyle/>
          <a:p>
            <a:pPr/>
          </a:p>
        </p:txBody>
      </p:sp>
      <p:sp>
        <p:nvSpPr>
          <p:cNvPr id="4207" name="Square"/>
          <p:cNvSpPr/>
          <p:nvPr/>
        </p:nvSpPr>
        <p:spPr>
          <a:xfrm>
            <a:off x="3296897" y="5125304"/>
            <a:ext cx="421959" cy="421958"/>
          </a:xfrm>
          <a:prstGeom prst="rect">
            <a:avLst/>
          </a:prstGeom>
          <a:solidFill>
            <a:srgbClr val="0096FF"/>
          </a:solidFill>
          <a:ln w="25400">
            <a:solidFill>
              <a:schemeClr val="accent1"/>
            </a:solidFill>
          </a:ln>
        </p:spPr>
        <p:txBody>
          <a:bodyPr lIns="45719" rIns="45719"/>
          <a:lstStyle/>
          <a:p>
            <a:pPr/>
          </a:p>
        </p:txBody>
      </p:sp>
      <p:sp>
        <p:nvSpPr>
          <p:cNvPr id="4208" name="Square"/>
          <p:cNvSpPr/>
          <p:nvPr/>
        </p:nvSpPr>
        <p:spPr>
          <a:xfrm>
            <a:off x="3712517" y="5125304"/>
            <a:ext cx="421959" cy="421958"/>
          </a:xfrm>
          <a:prstGeom prst="rect">
            <a:avLst/>
          </a:prstGeom>
          <a:solidFill>
            <a:srgbClr val="FF7E79"/>
          </a:solidFill>
          <a:ln w="25400">
            <a:solidFill>
              <a:schemeClr val="accent1"/>
            </a:solidFill>
          </a:ln>
        </p:spPr>
        <p:txBody>
          <a:bodyPr lIns="45719" rIns="45719"/>
          <a:lstStyle/>
          <a:p>
            <a:pPr/>
          </a:p>
        </p:txBody>
      </p:sp>
      <p:sp>
        <p:nvSpPr>
          <p:cNvPr id="4209" name="Square"/>
          <p:cNvSpPr/>
          <p:nvPr/>
        </p:nvSpPr>
        <p:spPr>
          <a:xfrm>
            <a:off x="4128137" y="5125304"/>
            <a:ext cx="421958" cy="421958"/>
          </a:xfrm>
          <a:prstGeom prst="rect">
            <a:avLst/>
          </a:prstGeom>
          <a:solidFill>
            <a:srgbClr val="FF9300"/>
          </a:solidFill>
          <a:ln w="25400">
            <a:solidFill>
              <a:schemeClr val="accent1"/>
            </a:solidFill>
          </a:ln>
        </p:spPr>
        <p:txBody>
          <a:bodyPr lIns="45719" rIns="45719"/>
          <a:lstStyle/>
          <a:p>
            <a:pPr/>
          </a:p>
        </p:txBody>
      </p:sp>
      <p:sp>
        <p:nvSpPr>
          <p:cNvPr id="4210" name="Square"/>
          <p:cNvSpPr/>
          <p:nvPr/>
        </p:nvSpPr>
        <p:spPr>
          <a:xfrm>
            <a:off x="4552139" y="5125304"/>
            <a:ext cx="421958" cy="421958"/>
          </a:xfrm>
          <a:prstGeom prst="rect">
            <a:avLst/>
          </a:prstGeom>
          <a:solidFill>
            <a:srgbClr val="FFFB00"/>
          </a:solidFill>
          <a:ln w="25400">
            <a:solidFill>
              <a:schemeClr val="accent1"/>
            </a:solidFill>
          </a:ln>
        </p:spPr>
        <p:txBody>
          <a:bodyPr lIns="45719" rIns="45719"/>
          <a:lstStyle/>
          <a:p>
            <a:pPr/>
          </a:p>
        </p:txBody>
      </p:sp>
      <p:sp>
        <p:nvSpPr>
          <p:cNvPr id="4211" name="Square"/>
          <p:cNvSpPr/>
          <p:nvPr/>
        </p:nvSpPr>
        <p:spPr>
          <a:xfrm>
            <a:off x="4967758" y="5125304"/>
            <a:ext cx="421959" cy="421958"/>
          </a:xfrm>
          <a:prstGeom prst="rect">
            <a:avLst/>
          </a:prstGeom>
          <a:solidFill>
            <a:srgbClr val="8EFA00"/>
          </a:solidFill>
          <a:ln w="25400">
            <a:solidFill>
              <a:schemeClr val="accent1"/>
            </a:solidFill>
          </a:ln>
        </p:spPr>
        <p:txBody>
          <a:bodyPr lIns="45719" rIns="45719"/>
          <a:lstStyle/>
          <a:p>
            <a:pPr/>
          </a:p>
        </p:txBody>
      </p:sp>
      <p:sp>
        <p:nvSpPr>
          <p:cNvPr id="4212" name="Square"/>
          <p:cNvSpPr/>
          <p:nvPr/>
        </p:nvSpPr>
        <p:spPr>
          <a:xfrm>
            <a:off x="5387569" y="5125304"/>
            <a:ext cx="421958" cy="421958"/>
          </a:xfrm>
          <a:prstGeom prst="rect">
            <a:avLst/>
          </a:prstGeom>
          <a:solidFill>
            <a:srgbClr val="00FDFF"/>
          </a:solidFill>
          <a:ln w="25400">
            <a:solidFill>
              <a:schemeClr val="accent1"/>
            </a:solidFill>
          </a:ln>
        </p:spPr>
        <p:txBody>
          <a:bodyPr lIns="45719" rIns="45719"/>
          <a:lstStyle/>
          <a:p>
            <a:pPr/>
          </a:p>
        </p:txBody>
      </p:sp>
      <p:sp>
        <p:nvSpPr>
          <p:cNvPr id="4213" name="Square"/>
          <p:cNvSpPr/>
          <p:nvPr/>
        </p:nvSpPr>
        <p:spPr>
          <a:xfrm>
            <a:off x="5803189" y="5125304"/>
            <a:ext cx="421958" cy="421958"/>
          </a:xfrm>
          <a:prstGeom prst="rect">
            <a:avLst/>
          </a:prstGeom>
          <a:solidFill>
            <a:srgbClr val="0096FF"/>
          </a:solidFill>
          <a:ln w="25400">
            <a:solidFill>
              <a:schemeClr val="accent1"/>
            </a:solidFill>
          </a:ln>
        </p:spPr>
        <p:txBody>
          <a:bodyPr lIns="45719" rIns="45719"/>
          <a:lstStyle/>
          <a:p>
            <a:pPr/>
          </a:p>
        </p:txBody>
      </p:sp>
      <p:sp>
        <p:nvSpPr>
          <p:cNvPr id="4214" name="Square"/>
          <p:cNvSpPr/>
          <p:nvPr/>
        </p:nvSpPr>
        <p:spPr>
          <a:xfrm>
            <a:off x="6227190" y="5125304"/>
            <a:ext cx="421959" cy="421958"/>
          </a:xfrm>
          <a:prstGeom prst="rect">
            <a:avLst/>
          </a:prstGeom>
          <a:solidFill>
            <a:srgbClr val="FF7E79"/>
          </a:solidFill>
          <a:ln w="25400">
            <a:solidFill>
              <a:schemeClr val="accent1"/>
            </a:solidFill>
          </a:ln>
        </p:spPr>
        <p:txBody>
          <a:bodyPr lIns="45719" rIns="45719"/>
          <a:lstStyle/>
          <a:p>
            <a:pPr/>
          </a:p>
        </p:txBody>
      </p:sp>
      <p:sp>
        <p:nvSpPr>
          <p:cNvPr id="4215" name="Square"/>
          <p:cNvSpPr/>
          <p:nvPr/>
        </p:nvSpPr>
        <p:spPr>
          <a:xfrm>
            <a:off x="6642810" y="5125304"/>
            <a:ext cx="421959" cy="421958"/>
          </a:xfrm>
          <a:prstGeom prst="rect">
            <a:avLst/>
          </a:prstGeom>
          <a:solidFill>
            <a:srgbClr val="FF9300"/>
          </a:solidFill>
          <a:ln w="25400">
            <a:solidFill>
              <a:schemeClr val="accent1"/>
            </a:solidFill>
          </a:ln>
        </p:spPr>
        <p:txBody>
          <a:bodyPr lIns="45719" rIns="45719"/>
          <a:lstStyle/>
          <a:p>
            <a:pPr/>
          </a:p>
        </p:txBody>
      </p:sp>
      <p:sp>
        <p:nvSpPr>
          <p:cNvPr id="4216" name="Line"/>
          <p:cNvSpPr/>
          <p:nvPr/>
        </p:nvSpPr>
        <p:spPr>
          <a:xfrm>
            <a:off x="1507783" y="481259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17" name="Line"/>
          <p:cNvSpPr/>
          <p:nvPr/>
        </p:nvSpPr>
        <p:spPr>
          <a:xfrm>
            <a:off x="1942571" y="481259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18" name="Line"/>
          <p:cNvSpPr/>
          <p:nvPr/>
        </p:nvSpPr>
        <p:spPr>
          <a:xfrm>
            <a:off x="2812986" y="481259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19" name="Line"/>
          <p:cNvSpPr/>
          <p:nvPr/>
        </p:nvSpPr>
        <p:spPr>
          <a:xfrm>
            <a:off x="3250288" y="481259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20" name="Square"/>
          <p:cNvSpPr/>
          <p:nvPr/>
        </p:nvSpPr>
        <p:spPr>
          <a:xfrm>
            <a:off x="7062621" y="5125304"/>
            <a:ext cx="421958" cy="421958"/>
          </a:xfrm>
          <a:prstGeom prst="rect">
            <a:avLst/>
          </a:prstGeom>
          <a:solidFill>
            <a:srgbClr val="FFFB00"/>
          </a:solidFill>
          <a:ln w="25400">
            <a:solidFill>
              <a:schemeClr val="accent1"/>
            </a:solidFill>
          </a:ln>
        </p:spPr>
        <p:txBody>
          <a:bodyPr lIns="45719" rIns="45719"/>
          <a:lstStyle/>
          <a:p>
            <a:pPr/>
          </a:p>
        </p:txBody>
      </p:sp>
      <p:sp>
        <p:nvSpPr>
          <p:cNvPr id="4221" name="Square"/>
          <p:cNvSpPr/>
          <p:nvPr/>
        </p:nvSpPr>
        <p:spPr>
          <a:xfrm>
            <a:off x="7478241" y="5125304"/>
            <a:ext cx="421958" cy="421958"/>
          </a:xfrm>
          <a:prstGeom prst="rect">
            <a:avLst/>
          </a:prstGeom>
          <a:solidFill>
            <a:srgbClr val="8EFA00"/>
          </a:solidFill>
          <a:ln w="25400">
            <a:solidFill>
              <a:schemeClr val="accent1"/>
            </a:solidFill>
          </a:ln>
        </p:spPr>
        <p:txBody>
          <a:bodyPr lIns="45719" rIns="45719"/>
          <a:lstStyle/>
          <a:p>
            <a:pPr/>
          </a:p>
        </p:txBody>
      </p:sp>
      <p:sp>
        <p:nvSpPr>
          <p:cNvPr id="4222" name="Square"/>
          <p:cNvSpPr/>
          <p:nvPr/>
        </p:nvSpPr>
        <p:spPr>
          <a:xfrm>
            <a:off x="7902242" y="5125304"/>
            <a:ext cx="421958" cy="421958"/>
          </a:xfrm>
          <a:prstGeom prst="rect">
            <a:avLst/>
          </a:prstGeom>
          <a:solidFill>
            <a:srgbClr val="00FDFF"/>
          </a:solidFill>
          <a:ln w="25400">
            <a:solidFill>
              <a:schemeClr val="accent1"/>
            </a:solidFill>
          </a:ln>
        </p:spPr>
        <p:txBody>
          <a:bodyPr lIns="45719" rIns="45719"/>
          <a:lstStyle/>
          <a:p>
            <a:pPr/>
          </a:p>
        </p:txBody>
      </p:sp>
      <p:sp>
        <p:nvSpPr>
          <p:cNvPr id="4223" name="Square"/>
          <p:cNvSpPr/>
          <p:nvPr/>
        </p:nvSpPr>
        <p:spPr>
          <a:xfrm>
            <a:off x="8317862" y="5125304"/>
            <a:ext cx="421958" cy="421958"/>
          </a:xfrm>
          <a:prstGeom prst="rect">
            <a:avLst/>
          </a:prstGeom>
          <a:solidFill>
            <a:srgbClr val="0096FF"/>
          </a:solidFill>
          <a:ln w="25400">
            <a:solidFill>
              <a:schemeClr val="accent1"/>
            </a:solidFill>
          </a:ln>
        </p:spPr>
        <p:txBody>
          <a:bodyPr lIns="45719" rIns="45719"/>
          <a:lstStyle/>
          <a:p>
            <a:pPr/>
          </a:p>
        </p:txBody>
      </p:sp>
      <p:sp>
        <p:nvSpPr>
          <p:cNvPr id="4224" name="Square"/>
          <p:cNvSpPr/>
          <p:nvPr/>
        </p:nvSpPr>
        <p:spPr>
          <a:xfrm>
            <a:off x="8737672" y="5125304"/>
            <a:ext cx="421959" cy="421958"/>
          </a:xfrm>
          <a:prstGeom prst="rect">
            <a:avLst/>
          </a:prstGeom>
          <a:solidFill>
            <a:srgbClr val="FF7E79"/>
          </a:solidFill>
          <a:ln w="25400">
            <a:solidFill>
              <a:schemeClr val="accent1"/>
            </a:solidFill>
          </a:ln>
        </p:spPr>
        <p:txBody>
          <a:bodyPr lIns="45719" rIns="45719"/>
          <a:lstStyle/>
          <a:p>
            <a:pPr/>
          </a:p>
        </p:txBody>
      </p:sp>
      <p:sp>
        <p:nvSpPr>
          <p:cNvPr id="4225" name="Square"/>
          <p:cNvSpPr/>
          <p:nvPr/>
        </p:nvSpPr>
        <p:spPr>
          <a:xfrm>
            <a:off x="9153293" y="5125304"/>
            <a:ext cx="421958" cy="421958"/>
          </a:xfrm>
          <a:prstGeom prst="rect">
            <a:avLst/>
          </a:prstGeom>
          <a:solidFill>
            <a:srgbClr val="FF9300"/>
          </a:solidFill>
          <a:ln w="25400">
            <a:solidFill>
              <a:schemeClr val="accent1"/>
            </a:solidFill>
          </a:ln>
        </p:spPr>
        <p:txBody>
          <a:bodyPr lIns="45719" rIns="45719"/>
          <a:lstStyle/>
          <a:p>
            <a:pPr/>
          </a:p>
        </p:txBody>
      </p:sp>
      <p:sp>
        <p:nvSpPr>
          <p:cNvPr id="4226" name="Square"/>
          <p:cNvSpPr/>
          <p:nvPr/>
        </p:nvSpPr>
        <p:spPr>
          <a:xfrm>
            <a:off x="9577294" y="5125304"/>
            <a:ext cx="421958" cy="421958"/>
          </a:xfrm>
          <a:prstGeom prst="rect">
            <a:avLst/>
          </a:prstGeom>
          <a:solidFill>
            <a:srgbClr val="FFFB00"/>
          </a:solidFill>
          <a:ln w="25400">
            <a:solidFill>
              <a:schemeClr val="accent1"/>
            </a:solidFill>
          </a:ln>
        </p:spPr>
        <p:txBody>
          <a:bodyPr lIns="45719" rIns="45719"/>
          <a:lstStyle/>
          <a:p>
            <a:pPr/>
          </a:p>
        </p:txBody>
      </p:sp>
      <p:sp>
        <p:nvSpPr>
          <p:cNvPr id="4227" name="Square"/>
          <p:cNvSpPr/>
          <p:nvPr/>
        </p:nvSpPr>
        <p:spPr>
          <a:xfrm>
            <a:off x="9992914" y="5125304"/>
            <a:ext cx="421958" cy="421958"/>
          </a:xfrm>
          <a:prstGeom prst="rect">
            <a:avLst/>
          </a:prstGeom>
          <a:solidFill>
            <a:srgbClr val="8EFA00"/>
          </a:solidFill>
          <a:ln w="25400">
            <a:solidFill>
              <a:schemeClr val="accent1"/>
            </a:solidFill>
          </a:ln>
        </p:spPr>
        <p:txBody>
          <a:bodyPr lIns="45719" rIns="45719"/>
          <a:lstStyle/>
          <a:p>
            <a:pPr/>
          </a:p>
        </p:txBody>
      </p:sp>
      <p:grpSp>
        <p:nvGrpSpPr>
          <p:cNvPr id="4230" name="CustomShape 2"/>
          <p:cNvGrpSpPr/>
          <p:nvPr/>
        </p:nvGrpSpPr>
        <p:grpSpPr>
          <a:xfrm>
            <a:off x="994086" y="2113250"/>
            <a:ext cx="5027581" cy="1255050"/>
            <a:chOff x="0" y="0"/>
            <a:chExt cx="5027579" cy="1255049"/>
          </a:xfrm>
        </p:grpSpPr>
        <p:sp>
          <p:nvSpPr>
            <p:cNvPr id="4228"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229"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2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33" name="Hyperplane Partitioning - Quick Example"/>
          <p:cNvSpPr txBox="1"/>
          <p:nvPr>
            <p:ph type="title"/>
          </p:nvPr>
        </p:nvSpPr>
        <p:spPr>
          <a:prstGeom prst="rect">
            <a:avLst/>
          </a:prstGeom>
        </p:spPr>
        <p:txBody>
          <a:bodyPr/>
          <a:lstStyle/>
          <a:p>
            <a:pPr/>
            <a:r>
              <a:t>Hyperplane Partitioning - Quick Example</a:t>
            </a:r>
          </a:p>
        </p:txBody>
      </p:sp>
      <p:sp>
        <p:nvSpPr>
          <p:cNvPr id="4234" name="Recall our example from before……"/>
          <p:cNvSpPr txBox="1"/>
          <p:nvPr>
            <p:ph type="body" idx="1"/>
          </p:nvPr>
        </p:nvSpPr>
        <p:spPr>
          <a:xfrm>
            <a:off x="475487" y="1143000"/>
            <a:ext cx="11530867" cy="5368731"/>
          </a:xfrm>
          <a:prstGeom prst="rect">
            <a:avLst/>
          </a:prstGeom>
        </p:spPr>
        <p:txBody>
          <a:bodyPr/>
          <a:lstStyle/>
          <a:p>
            <a:pPr/>
            <a:r>
              <a:t>Recall our example from before…</a:t>
            </a:r>
          </a:p>
          <a:p>
            <a:pPr/>
          </a:p>
          <a:p>
            <a:pPr/>
          </a:p>
          <a:p>
            <a:pPr/>
          </a:p>
          <a:p>
            <a:pPr/>
            <a:r>
              <a:t>One valid geometry is N=6, B=1, </a:t>
            </a:r>
            <a14:m>
              <m:oMath>
                <m:limUpp>
                  <m:e>
                    <m:r>
                      <a:rPr xmlns:a="http://schemas.openxmlformats.org/drawingml/2006/main" sz="3150" i="1">
                        <a:solidFill>
                          <a:srgbClr val="8F0000"/>
                        </a:solidFill>
                        <a:latin typeface="Cambria Math" panose="02040503050406030204" pitchFamily="18" charset="0"/>
                      </a:rPr>
                      <m:t>α</m:t>
                    </m:r>
                  </m:e>
                  <m:lim>
                    <m:r>
                      <a:rPr xmlns:a="http://schemas.openxmlformats.org/drawingml/2006/main" sz="3150" i="1">
                        <a:solidFill>
                          <a:srgbClr val="8F0000"/>
                        </a:solidFill>
                        <a:latin typeface="Cambria Math" panose="02040503050406030204" pitchFamily="18" charset="0"/>
                      </a:rPr>
                      <m:t>⃗</m:t>
                    </m:r>
                  </m:lim>
                </m:limUpp>
              </m:oMath>
            </a14:m>
            <a:r>
              <a:t>=&lt;1&gt;</a:t>
            </a:r>
          </a:p>
        </p:txBody>
      </p:sp>
      <p:sp>
        <p:nvSpPr>
          <p:cNvPr id="4235" name="Line"/>
          <p:cNvSpPr/>
          <p:nvPr/>
        </p:nvSpPr>
        <p:spPr>
          <a:xfrm>
            <a:off x="3972430" y="481259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36" name="Line"/>
          <p:cNvSpPr/>
          <p:nvPr/>
        </p:nvSpPr>
        <p:spPr>
          <a:xfrm>
            <a:off x="4407219" y="481259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37" name="Line"/>
          <p:cNvSpPr/>
          <p:nvPr/>
        </p:nvSpPr>
        <p:spPr>
          <a:xfrm>
            <a:off x="5277633" y="481259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38" name="Line"/>
          <p:cNvSpPr/>
          <p:nvPr/>
        </p:nvSpPr>
        <p:spPr>
          <a:xfrm>
            <a:off x="5714936" y="481259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grpSp>
        <p:nvGrpSpPr>
          <p:cNvPr id="4241" name="CustomShape 2"/>
          <p:cNvGrpSpPr/>
          <p:nvPr/>
        </p:nvGrpSpPr>
        <p:grpSpPr>
          <a:xfrm>
            <a:off x="994086" y="2113250"/>
            <a:ext cx="5027581" cy="1255050"/>
            <a:chOff x="0" y="0"/>
            <a:chExt cx="5027579" cy="1255049"/>
          </a:xfrm>
        </p:grpSpPr>
        <p:sp>
          <p:nvSpPr>
            <p:cNvPr id="4239"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240"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242" name="Square"/>
          <p:cNvSpPr/>
          <p:nvPr/>
        </p:nvSpPr>
        <p:spPr>
          <a:xfrm>
            <a:off x="1210417" y="5125304"/>
            <a:ext cx="421958" cy="421958"/>
          </a:xfrm>
          <a:prstGeom prst="rect">
            <a:avLst/>
          </a:prstGeom>
          <a:solidFill>
            <a:srgbClr val="FF7E79"/>
          </a:solidFill>
          <a:ln w="25400">
            <a:solidFill>
              <a:schemeClr val="accent1"/>
            </a:solidFill>
          </a:ln>
        </p:spPr>
        <p:txBody>
          <a:bodyPr lIns="45719" rIns="45719"/>
          <a:lstStyle/>
          <a:p>
            <a:pPr/>
          </a:p>
        </p:txBody>
      </p:sp>
      <p:sp>
        <p:nvSpPr>
          <p:cNvPr id="4243" name="Square"/>
          <p:cNvSpPr/>
          <p:nvPr/>
        </p:nvSpPr>
        <p:spPr>
          <a:xfrm>
            <a:off x="1626037" y="5125304"/>
            <a:ext cx="421958" cy="421958"/>
          </a:xfrm>
          <a:prstGeom prst="rect">
            <a:avLst/>
          </a:prstGeom>
          <a:solidFill>
            <a:srgbClr val="FF9300"/>
          </a:solidFill>
          <a:ln w="25400">
            <a:solidFill>
              <a:schemeClr val="accent1"/>
            </a:solidFill>
          </a:ln>
        </p:spPr>
        <p:txBody>
          <a:bodyPr lIns="45719" rIns="45719"/>
          <a:lstStyle/>
          <a:p>
            <a:pPr/>
          </a:p>
        </p:txBody>
      </p:sp>
      <p:sp>
        <p:nvSpPr>
          <p:cNvPr id="4244" name="Square"/>
          <p:cNvSpPr/>
          <p:nvPr/>
        </p:nvSpPr>
        <p:spPr>
          <a:xfrm>
            <a:off x="2045847" y="5125304"/>
            <a:ext cx="421959" cy="421958"/>
          </a:xfrm>
          <a:prstGeom prst="rect">
            <a:avLst/>
          </a:prstGeom>
          <a:solidFill>
            <a:srgbClr val="FFFB00"/>
          </a:solidFill>
          <a:ln w="25400">
            <a:solidFill>
              <a:schemeClr val="accent1"/>
            </a:solidFill>
          </a:ln>
        </p:spPr>
        <p:txBody>
          <a:bodyPr lIns="45719" rIns="45719"/>
          <a:lstStyle/>
          <a:p>
            <a:pPr/>
          </a:p>
        </p:txBody>
      </p:sp>
      <p:sp>
        <p:nvSpPr>
          <p:cNvPr id="4245" name="Square"/>
          <p:cNvSpPr/>
          <p:nvPr/>
        </p:nvSpPr>
        <p:spPr>
          <a:xfrm>
            <a:off x="2461467" y="5125304"/>
            <a:ext cx="421959" cy="421958"/>
          </a:xfrm>
          <a:prstGeom prst="rect">
            <a:avLst/>
          </a:prstGeom>
          <a:solidFill>
            <a:srgbClr val="8EFA00"/>
          </a:solidFill>
          <a:ln w="25400">
            <a:solidFill>
              <a:schemeClr val="accent1"/>
            </a:solidFill>
          </a:ln>
        </p:spPr>
        <p:txBody>
          <a:bodyPr lIns="45719" rIns="45719"/>
          <a:lstStyle/>
          <a:p>
            <a:pPr/>
          </a:p>
        </p:txBody>
      </p:sp>
      <p:sp>
        <p:nvSpPr>
          <p:cNvPr id="4246" name="Square"/>
          <p:cNvSpPr/>
          <p:nvPr/>
        </p:nvSpPr>
        <p:spPr>
          <a:xfrm>
            <a:off x="2881278" y="5125304"/>
            <a:ext cx="421958" cy="421958"/>
          </a:xfrm>
          <a:prstGeom prst="rect">
            <a:avLst/>
          </a:prstGeom>
          <a:solidFill>
            <a:srgbClr val="00FDFF"/>
          </a:solidFill>
          <a:ln w="25400">
            <a:solidFill>
              <a:schemeClr val="accent1"/>
            </a:solidFill>
          </a:ln>
        </p:spPr>
        <p:txBody>
          <a:bodyPr lIns="45719" rIns="45719"/>
          <a:lstStyle/>
          <a:p>
            <a:pPr/>
          </a:p>
        </p:txBody>
      </p:sp>
      <p:sp>
        <p:nvSpPr>
          <p:cNvPr id="4247" name="Square"/>
          <p:cNvSpPr/>
          <p:nvPr/>
        </p:nvSpPr>
        <p:spPr>
          <a:xfrm>
            <a:off x="3296897" y="5125304"/>
            <a:ext cx="421959" cy="421958"/>
          </a:xfrm>
          <a:prstGeom prst="rect">
            <a:avLst/>
          </a:prstGeom>
          <a:solidFill>
            <a:srgbClr val="0096FF"/>
          </a:solidFill>
          <a:ln w="25400">
            <a:solidFill>
              <a:schemeClr val="accent1"/>
            </a:solidFill>
          </a:ln>
        </p:spPr>
        <p:txBody>
          <a:bodyPr lIns="45719" rIns="45719"/>
          <a:lstStyle/>
          <a:p>
            <a:pPr/>
          </a:p>
        </p:txBody>
      </p:sp>
      <p:sp>
        <p:nvSpPr>
          <p:cNvPr id="4248" name="Square"/>
          <p:cNvSpPr/>
          <p:nvPr/>
        </p:nvSpPr>
        <p:spPr>
          <a:xfrm>
            <a:off x="3712517" y="5125304"/>
            <a:ext cx="421959" cy="421958"/>
          </a:xfrm>
          <a:prstGeom prst="rect">
            <a:avLst/>
          </a:prstGeom>
          <a:solidFill>
            <a:srgbClr val="FF7E79"/>
          </a:solidFill>
          <a:ln w="25400">
            <a:solidFill>
              <a:schemeClr val="accent1"/>
            </a:solidFill>
          </a:ln>
        </p:spPr>
        <p:txBody>
          <a:bodyPr lIns="45719" rIns="45719"/>
          <a:lstStyle/>
          <a:p>
            <a:pPr/>
          </a:p>
        </p:txBody>
      </p:sp>
      <p:sp>
        <p:nvSpPr>
          <p:cNvPr id="4249" name="Square"/>
          <p:cNvSpPr/>
          <p:nvPr/>
        </p:nvSpPr>
        <p:spPr>
          <a:xfrm>
            <a:off x="4128137" y="5125304"/>
            <a:ext cx="421958" cy="421958"/>
          </a:xfrm>
          <a:prstGeom prst="rect">
            <a:avLst/>
          </a:prstGeom>
          <a:solidFill>
            <a:srgbClr val="FF9300"/>
          </a:solidFill>
          <a:ln w="25400">
            <a:solidFill>
              <a:schemeClr val="accent1"/>
            </a:solidFill>
          </a:ln>
        </p:spPr>
        <p:txBody>
          <a:bodyPr lIns="45719" rIns="45719"/>
          <a:lstStyle/>
          <a:p>
            <a:pPr/>
          </a:p>
        </p:txBody>
      </p:sp>
      <p:sp>
        <p:nvSpPr>
          <p:cNvPr id="4250" name="Square"/>
          <p:cNvSpPr/>
          <p:nvPr/>
        </p:nvSpPr>
        <p:spPr>
          <a:xfrm>
            <a:off x="4552139" y="5125304"/>
            <a:ext cx="421958" cy="421958"/>
          </a:xfrm>
          <a:prstGeom prst="rect">
            <a:avLst/>
          </a:prstGeom>
          <a:solidFill>
            <a:srgbClr val="FFFB00"/>
          </a:solidFill>
          <a:ln w="25400">
            <a:solidFill>
              <a:schemeClr val="accent1"/>
            </a:solidFill>
          </a:ln>
        </p:spPr>
        <p:txBody>
          <a:bodyPr lIns="45719" rIns="45719"/>
          <a:lstStyle/>
          <a:p>
            <a:pPr/>
          </a:p>
        </p:txBody>
      </p:sp>
      <p:sp>
        <p:nvSpPr>
          <p:cNvPr id="4251" name="Square"/>
          <p:cNvSpPr/>
          <p:nvPr/>
        </p:nvSpPr>
        <p:spPr>
          <a:xfrm>
            <a:off x="4967758" y="5125304"/>
            <a:ext cx="421959" cy="421958"/>
          </a:xfrm>
          <a:prstGeom prst="rect">
            <a:avLst/>
          </a:prstGeom>
          <a:solidFill>
            <a:srgbClr val="8EFA00"/>
          </a:solidFill>
          <a:ln w="25400">
            <a:solidFill>
              <a:schemeClr val="accent1"/>
            </a:solidFill>
          </a:ln>
        </p:spPr>
        <p:txBody>
          <a:bodyPr lIns="45719" rIns="45719"/>
          <a:lstStyle/>
          <a:p>
            <a:pPr/>
          </a:p>
        </p:txBody>
      </p:sp>
      <p:sp>
        <p:nvSpPr>
          <p:cNvPr id="4252" name="Square"/>
          <p:cNvSpPr/>
          <p:nvPr/>
        </p:nvSpPr>
        <p:spPr>
          <a:xfrm>
            <a:off x="5387569" y="5125304"/>
            <a:ext cx="421958" cy="421958"/>
          </a:xfrm>
          <a:prstGeom prst="rect">
            <a:avLst/>
          </a:prstGeom>
          <a:solidFill>
            <a:srgbClr val="00FDFF"/>
          </a:solidFill>
          <a:ln w="25400">
            <a:solidFill>
              <a:schemeClr val="accent1"/>
            </a:solidFill>
          </a:ln>
        </p:spPr>
        <p:txBody>
          <a:bodyPr lIns="45719" rIns="45719"/>
          <a:lstStyle/>
          <a:p>
            <a:pPr/>
          </a:p>
        </p:txBody>
      </p:sp>
      <p:sp>
        <p:nvSpPr>
          <p:cNvPr id="4253" name="Square"/>
          <p:cNvSpPr/>
          <p:nvPr/>
        </p:nvSpPr>
        <p:spPr>
          <a:xfrm>
            <a:off x="5803189" y="5125304"/>
            <a:ext cx="421958" cy="421958"/>
          </a:xfrm>
          <a:prstGeom prst="rect">
            <a:avLst/>
          </a:prstGeom>
          <a:solidFill>
            <a:srgbClr val="0096FF"/>
          </a:solidFill>
          <a:ln w="25400">
            <a:solidFill>
              <a:schemeClr val="accent1"/>
            </a:solidFill>
          </a:ln>
        </p:spPr>
        <p:txBody>
          <a:bodyPr lIns="45719" rIns="45719"/>
          <a:lstStyle/>
          <a:p>
            <a:pPr/>
          </a:p>
        </p:txBody>
      </p:sp>
      <p:sp>
        <p:nvSpPr>
          <p:cNvPr id="4254" name="Square"/>
          <p:cNvSpPr/>
          <p:nvPr/>
        </p:nvSpPr>
        <p:spPr>
          <a:xfrm>
            <a:off x="6227190" y="5125304"/>
            <a:ext cx="421959" cy="421958"/>
          </a:xfrm>
          <a:prstGeom prst="rect">
            <a:avLst/>
          </a:prstGeom>
          <a:solidFill>
            <a:srgbClr val="FF7E79"/>
          </a:solidFill>
          <a:ln w="25400">
            <a:solidFill>
              <a:schemeClr val="accent1"/>
            </a:solidFill>
          </a:ln>
        </p:spPr>
        <p:txBody>
          <a:bodyPr lIns="45719" rIns="45719"/>
          <a:lstStyle/>
          <a:p>
            <a:pPr/>
          </a:p>
        </p:txBody>
      </p:sp>
      <p:sp>
        <p:nvSpPr>
          <p:cNvPr id="4255" name="Square"/>
          <p:cNvSpPr/>
          <p:nvPr/>
        </p:nvSpPr>
        <p:spPr>
          <a:xfrm>
            <a:off x="6642810" y="5125304"/>
            <a:ext cx="421959" cy="421958"/>
          </a:xfrm>
          <a:prstGeom prst="rect">
            <a:avLst/>
          </a:prstGeom>
          <a:solidFill>
            <a:srgbClr val="FF9300"/>
          </a:solidFill>
          <a:ln w="25400">
            <a:solidFill>
              <a:schemeClr val="accent1"/>
            </a:solidFill>
          </a:ln>
        </p:spPr>
        <p:txBody>
          <a:bodyPr lIns="45719" rIns="45719"/>
          <a:lstStyle/>
          <a:p>
            <a:pPr/>
          </a:p>
        </p:txBody>
      </p:sp>
      <p:sp>
        <p:nvSpPr>
          <p:cNvPr id="4256" name="Square"/>
          <p:cNvSpPr/>
          <p:nvPr/>
        </p:nvSpPr>
        <p:spPr>
          <a:xfrm>
            <a:off x="7062621" y="5125304"/>
            <a:ext cx="421958" cy="421958"/>
          </a:xfrm>
          <a:prstGeom prst="rect">
            <a:avLst/>
          </a:prstGeom>
          <a:solidFill>
            <a:srgbClr val="FFFB00"/>
          </a:solidFill>
          <a:ln w="25400">
            <a:solidFill>
              <a:schemeClr val="accent1"/>
            </a:solidFill>
          </a:ln>
        </p:spPr>
        <p:txBody>
          <a:bodyPr lIns="45719" rIns="45719"/>
          <a:lstStyle/>
          <a:p>
            <a:pPr/>
          </a:p>
        </p:txBody>
      </p:sp>
      <p:sp>
        <p:nvSpPr>
          <p:cNvPr id="4257" name="Square"/>
          <p:cNvSpPr/>
          <p:nvPr/>
        </p:nvSpPr>
        <p:spPr>
          <a:xfrm>
            <a:off x="7478241" y="5125304"/>
            <a:ext cx="421958" cy="421958"/>
          </a:xfrm>
          <a:prstGeom prst="rect">
            <a:avLst/>
          </a:prstGeom>
          <a:solidFill>
            <a:srgbClr val="8EFA00"/>
          </a:solidFill>
          <a:ln w="25400">
            <a:solidFill>
              <a:schemeClr val="accent1"/>
            </a:solidFill>
          </a:ln>
        </p:spPr>
        <p:txBody>
          <a:bodyPr lIns="45719" rIns="45719"/>
          <a:lstStyle/>
          <a:p>
            <a:pPr/>
          </a:p>
        </p:txBody>
      </p:sp>
      <p:sp>
        <p:nvSpPr>
          <p:cNvPr id="4258" name="Square"/>
          <p:cNvSpPr/>
          <p:nvPr/>
        </p:nvSpPr>
        <p:spPr>
          <a:xfrm>
            <a:off x="7902242" y="5125304"/>
            <a:ext cx="421958" cy="421958"/>
          </a:xfrm>
          <a:prstGeom prst="rect">
            <a:avLst/>
          </a:prstGeom>
          <a:solidFill>
            <a:srgbClr val="00FDFF"/>
          </a:solidFill>
          <a:ln w="25400">
            <a:solidFill>
              <a:schemeClr val="accent1"/>
            </a:solidFill>
          </a:ln>
        </p:spPr>
        <p:txBody>
          <a:bodyPr lIns="45719" rIns="45719"/>
          <a:lstStyle/>
          <a:p>
            <a:pPr/>
          </a:p>
        </p:txBody>
      </p:sp>
      <p:sp>
        <p:nvSpPr>
          <p:cNvPr id="4259" name="Square"/>
          <p:cNvSpPr/>
          <p:nvPr/>
        </p:nvSpPr>
        <p:spPr>
          <a:xfrm>
            <a:off x="8317862" y="5125304"/>
            <a:ext cx="421958" cy="421958"/>
          </a:xfrm>
          <a:prstGeom prst="rect">
            <a:avLst/>
          </a:prstGeom>
          <a:solidFill>
            <a:srgbClr val="0096FF"/>
          </a:solidFill>
          <a:ln w="25400">
            <a:solidFill>
              <a:schemeClr val="accent1"/>
            </a:solidFill>
          </a:ln>
        </p:spPr>
        <p:txBody>
          <a:bodyPr lIns="45719" rIns="45719"/>
          <a:lstStyle/>
          <a:p>
            <a:pPr/>
          </a:p>
        </p:txBody>
      </p:sp>
      <p:sp>
        <p:nvSpPr>
          <p:cNvPr id="4260" name="Square"/>
          <p:cNvSpPr/>
          <p:nvPr/>
        </p:nvSpPr>
        <p:spPr>
          <a:xfrm>
            <a:off x="8737672" y="5125304"/>
            <a:ext cx="421959" cy="421958"/>
          </a:xfrm>
          <a:prstGeom prst="rect">
            <a:avLst/>
          </a:prstGeom>
          <a:solidFill>
            <a:srgbClr val="FF7E79"/>
          </a:solidFill>
          <a:ln w="25400">
            <a:solidFill>
              <a:schemeClr val="accent1"/>
            </a:solidFill>
          </a:ln>
        </p:spPr>
        <p:txBody>
          <a:bodyPr lIns="45719" rIns="45719"/>
          <a:lstStyle/>
          <a:p>
            <a:pPr/>
          </a:p>
        </p:txBody>
      </p:sp>
      <p:sp>
        <p:nvSpPr>
          <p:cNvPr id="4261" name="Square"/>
          <p:cNvSpPr/>
          <p:nvPr/>
        </p:nvSpPr>
        <p:spPr>
          <a:xfrm>
            <a:off x="9153293" y="5125304"/>
            <a:ext cx="421958" cy="421958"/>
          </a:xfrm>
          <a:prstGeom prst="rect">
            <a:avLst/>
          </a:prstGeom>
          <a:solidFill>
            <a:srgbClr val="FF9300"/>
          </a:solidFill>
          <a:ln w="25400">
            <a:solidFill>
              <a:schemeClr val="accent1"/>
            </a:solidFill>
          </a:ln>
        </p:spPr>
        <p:txBody>
          <a:bodyPr lIns="45719" rIns="45719"/>
          <a:lstStyle/>
          <a:p>
            <a:pPr/>
          </a:p>
        </p:txBody>
      </p:sp>
      <p:sp>
        <p:nvSpPr>
          <p:cNvPr id="4262" name="Square"/>
          <p:cNvSpPr/>
          <p:nvPr/>
        </p:nvSpPr>
        <p:spPr>
          <a:xfrm>
            <a:off x="9577294" y="5125304"/>
            <a:ext cx="421958" cy="421958"/>
          </a:xfrm>
          <a:prstGeom prst="rect">
            <a:avLst/>
          </a:prstGeom>
          <a:solidFill>
            <a:srgbClr val="FFFB00"/>
          </a:solidFill>
          <a:ln w="25400">
            <a:solidFill>
              <a:schemeClr val="accent1"/>
            </a:solidFill>
          </a:ln>
        </p:spPr>
        <p:txBody>
          <a:bodyPr lIns="45719" rIns="45719"/>
          <a:lstStyle/>
          <a:p>
            <a:pPr/>
          </a:p>
        </p:txBody>
      </p:sp>
      <p:sp>
        <p:nvSpPr>
          <p:cNvPr id="4263" name="Square"/>
          <p:cNvSpPr/>
          <p:nvPr/>
        </p:nvSpPr>
        <p:spPr>
          <a:xfrm>
            <a:off x="9992914" y="5125304"/>
            <a:ext cx="421958" cy="421958"/>
          </a:xfrm>
          <a:prstGeom prst="rect">
            <a:avLst/>
          </a:prstGeom>
          <a:solidFill>
            <a:srgbClr val="8EFA00"/>
          </a:solidFill>
          <a:ln w="25400">
            <a:solidFill>
              <a:schemeClr val="accent1"/>
            </a:solidFill>
          </a:ln>
        </p:spPr>
        <p:txBody>
          <a:bodyPr lIns="45719" rIns="45719"/>
          <a:lstStyle/>
          <a:p>
            <a:pPr/>
          </a:p>
        </p:txBody>
      </p:sp>
      <p:sp>
        <p:nvSpPr>
          <p:cNvPr id="42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266" name="Hyperplane Partitioning - Quick Example"/>
          <p:cNvSpPr txBox="1"/>
          <p:nvPr>
            <p:ph type="title"/>
          </p:nvPr>
        </p:nvSpPr>
        <p:spPr>
          <a:prstGeom prst="rect">
            <a:avLst/>
          </a:prstGeom>
        </p:spPr>
        <p:txBody>
          <a:bodyPr/>
          <a:lstStyle/>
          <a:p>
            <a:pPr/>
            <a:r>
              <a:t>Hyperplane Partitioning - Quick Example</a:t>
            </a:r>
          </a:p>
        </p:txBody>
      </p:sp>
      <p:sp>
        <p:nvSpPr>
          <p:cNvPr id="4267" name="Recall our example from before……"/>
          <p:cNvSpPr txBox="1"/>
          <p:nvPr>
            <p:ph type="body" idx="1"/>
          </p:nvPr>
        </p:nvSpPr>
        <p:spPr>
          <a:xfrm>
            <a:off x="475487" y="1143000"/>
            <a:ext cx="11530867" cy="5368731"/>
          </a:xfrm>
          <a:prstGeom prst="rect">
            <a:avLst/>
          </a:prstGeom>
        </p:spPr>
        <p:txBody>
          <a:bodyPr/>
          <a:lstStyle/>
          <a:p>
            <a:pPr/>
            <a:r>
              <a:t>Recall our example from before…</a:t>
            </a:r>
          </a:p>
          <a:p>
            <a:pPr/>
          </a:p>
          <a:p>
            <a:pPr/>
          </a:p>
          <a:p>
            <a:pPr/>
          </a:p>
          <a:p>
            <a:pPr/>
            <a:r>
              <a:t>One valid geometry is N=6, B=1, </a:t>
            </a:r>
            <a14:m>
              <m:oMath>
                <m:limUpp>
                  <m:e>
                    <m:r>
                      <a:rPr xmlns:a="http://schemas.openxmlformats.org/drawingml/2006/main" sz="3150" i="1">
                        <a:solidFill>
                          <a:srgbClr val="8F0000"/>
                        </a:solidFill>
                        <a:latin typeface="Cambria Math" panose="02040503050406030204" pitchFamily="18" charset="0"/>
                      </a:rPr>
                      <m:t>α</m:t>
                    </m:r>
                  </m:e>
                  <m:lim>
                    <m:r>
                      <a:rPr xmlns:a="http://schemas.openxmlformats.org/drawingml/2006/main" sz="3150" i="1">
                        <a:solidFill>
                          <a:srgbClr val="8F0000"/>
                        </a:solidFill>
                        <a:latin typeface="Cambria Math" panose="02040503050406030204" pitchFamily="18" charset="0"/>
                      </a:rPr>
                      <m:t>⃗</m:t>
                    </m:r>
                  </m:lim>
                </m:limUpp>
              </m:oMath>
            </a14:m>
            <a:r>
              <a:t>=&lt;1&gt;</a:t>
            </a:r>
          </a:p>
        </p:txBody>
      </p:sp>
      <p:sp>
        <p:nvSpPr>
          <p:cNvPr id="4268" name="Line"/>
          <p:cNvSpPr/>
          <p:nvPr/>
        </p:nvSpPr>
        <p:spPr>
          <a:xfrm>
            <a:off x="6532256" y="481259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69" name="Line"/>
          <p:cNvSpPr/>
          <p:nvPr/>
        </p:nvSpPr>
        <p:spPr>
          <a:xfrm>
            <a:off x="6967044" y="481259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70" name="Line"/>
          <p:cNvSpPr/>
          <p:nvPr/>
        </p:nvSpPr>
        <p:spPr>
          <a:xfrm>
            <a:off x="7837458" y="481259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271" name="Line"/>
          <p:cNvSpPr/>
          <p:nvPr/>
        </p:nvSpPr>
        <p:spPr>
          <a:xfrm>
            <a:off x="8274761" y="481259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grpSp>
        <p:nvGrpSpPr>
          <p:cNvPr id="4274" name="CustomShape 2"/>
          <p:cNvGrpSpPr/>
          <p:nvPr/>
        </p:nvGrpSpPr>
        <p:grpSpPr>
          <a:xfrm>
            <a:off x="994086" y="2113250"/>
            <a:ext cx="5027581" cy="1255050"/>
            <a:chOff x="0" y="0"/>
            <a:chExt cx="5027579" cy="1255049"/>
          </a:xfrm>
        </p:grpSpPr>
        <p:sp>
          <p:nvSpPr>
            <p:cNvPr id="4272"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273"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275" name="Square"/>
          <p:cNvSpPr/>
          <p:nvPr/>
        </p:nvSpPr>
        <p:spPr>
          <a:xfrm>
            <a:off x="1210417" y="5125304"/>
            <a:ext cx="421958" cy="421958"/>
          </a:xfrm>
          <a:prstGeom prst="rect">
            <a:avLst/>
          </a:prstGeom>
          <a:solidFill>
            <a:srgbClr val="FF7E79"/>
          </a:solidFill>
          <a:ln w="25400">
            <a:solidFill>
              <a:schemeClr val="accent1"/>
            </a:solidFill>
          </a:ln>
        </p:spPr>
        <p:txBody>
          <a:bodyPr lIns="45719" rIns="45719"/>
          <a:lstStyle/>
          <a:p>
            <a:pPr/>
          </a:p>
        </p:txBody>
      </p:sp>
      <p:sp>
        <p:nvSpPr>
          <p:cNvPr id="4276" name="Square"/>
          <p:cNvSpPr/>
          <p:nvPr/>
        </p:nvSpPr>
        <p:spPr>
          <a:xfrm>
            <a:off x="1626037" y="5125304"/>
            <a:ext cx="421958" cy="421958"/>
          </a:xfrm>
          <a:prstGeom prst="rect">
            <a:avLst/>
          </a:prstGeom>
          <a:solidFill>
            <a:srgbClr val="FF9300"/>
          </a:solidFill>
          <a:ln w="25400">
            <a:solidFill>
              <a:schemeClr val="accent1"/>
            </a:solidFill>
          </a:ln>
        </p:spPr>
        <p:txBody>
          <a:bodyPr lIns="45719" rIns="45719"/>
          <a:lstStyle/>
          <a:p>
            <a:pPr/>
          </a:p>
        </p:txBody>
      </p:sp>
      <p:sp>
        <p:nvSpPr>
          <p:cNvPr id="4277" name="Square"/>
          <p:cNvSpPr/>
          <p:nvPr/>
        </p:nvSpPr>
        <p:spPr>
          <a:xfrm>
            <a:off x="2045847" y="5125304"/>
            <a:ext cx="421959" cy="421958"/>
          </a:xfrm>
          <a:prstGeom prst="rect">
            <a:avLst/>
          </a:prstGeom>
          <a:solidFill>
            <a:srgbClr val="FFFB00"/>
          </a:solidFill>
          <a:ln w="25400">
            <a:solidFill>
              <a:schemeClr val="accent1"/>
            </a:solidFill>
          </a:ln>
        </p:spPr>
        <p:txBody>
          <a:bodyPr lIns="45719" rIns="45719"/>
          <a:lstStyle/>
          <a:p>
            <a:pPr/>
          </a:p>
        </p:txBody>
      </p:sp>
      <p:sp>
        <p:nvSpPr>
          <p:cNvPr id="4278" name="Square"/>
          <p:cNvSpPr/>
          <p:nvPr/>
        </p:nvSpPr>
        <p:spPr>
          <a:xfrm>
            <a:off x="2461467" y="5125304"/>
            <a:ext cx="421959" cy="421958"/>
          </a:xfrm>
          <a:prstGeom prst="rect">
            <a:avLst/>
          </a:prstGeom>
          <a:solidFill>
            <a:srgbClr val="8EFA00"/>
          </a:solidFill>
          <a:ln w="25400">
            <a:solidFill>
              <a:schemeClr val="accent1"/>
            </a:solidFill>
          </a:ln>
        </p:spPr>
        <p:txBody>
          <a:bodyPr lIns="45719" rIns="45719"/>
          <a:lstStyle/>
          <a:p>
            <a:pPr/>
          </a:p>
        </p:txBody>
      </p:sp>
      <p:sp>
        <p:nvSpPr>
          <p:cNvPr id="4279" name="Square"/>
          <p:cNvSpPr/>
          <p:nvPr/>
        </p:nvSpPr>
        <p:spPr>
          <a:xfrm>
            <a:off x="2881278" y="5125304"/>
            <a:ext cx="421958" cy="421958"/>
          </a:xfrm>
          <a:prstGeom prst="rect">
            <a:avLst/>
          </a:prstGeom>
          <a:solidFill>
            <a:srgbClr val="00FDFF"/>
          </a:solidFill>
          <a:ln w="25400">
            <a:solidFill>
              <a:schemeClr val="accent1"/>
            </a:solidFill>
          </a:ln>
        </p:spPr>
        <p:txBody>
          <a:bodyPr lIns="45719" rIns="45719"/>
          <a:lstStyle/>
          <a:p>
            <a:pPr/>
          </a:p>
        </p:txBody>
      </p:sp>
      <p:sp>
        <p:nvSpPr>
          <p:cNvPr id="4280" name="Square"/>
          <p:cNvSpPr/>
          <p:nvPr/>
        </p:nvSpPr>
        <p:spPr>
          <a:xfrm>
            <a:off x="3296897" y="5125304"/>
            <a:ext cx="421959" cy="421958"/>
          </a:xfrm>
          <a:prstGeom prst="rect">
            <a:avLst/>
          </a:prstGeom>
          <a:solidFill>
            <a:srgbClr val="0096FF"/>
          </a:solidFill>
          <a:ln w="25400">
            <a:solidFill>
              <a:schemeClr val="accent1"/>
            </a:solidFill>
          </a:ln>
        </p:spPr>
        <p:txBody>
          <a:bodyPr lIns="45719" rIns="45719"/>
          <a:lstStyle/>
          <a:p>
            <a:pPr/>
          </a:p>
        </p:txBody>
      </p:sp>
      <p:sp>
        <p:nvSpPr>
          <p:cNvPr id="4281" name="Square"/>
          <p:cNvSpPr/>
          <p:nvPr/>
        </p:nvSpPr>
        <p:spPr>
          <a:xfrm>
            <a:off x="3712517" y="5125304"/>
            <a:ext cx="421959" cy="421958"/>
          </a:xfrm>
          <a:prstGeom prst="rect">
            <a:avLst/>
          </a:prstGeom>
          <a:solidFill>
            <a:srgbClr val="FF7E79"/>
          </a:solidFill>
          <a:ln w="25400">
            <a:solidFill>
              <a:schemeClr val="accent1"/>
            </a:solidFill>
          </a:ln>
        </p:spPr>
        <p:txBody>
          <a:bodyPr lIns="45719" rIns="45719"/>
          <a:lstStyle/>
          <a:p>
            <a:pPr/>
          </a:p>
        </p:txBody>
      </p:sp>
      <p:sp>
        <p:nvSpPr>
          <p:cNvPr id="4282" name="Square"/>
          <p:cNvSpPr/>
          <p:nvPr/>
        </p:nvSpPr>
        <p:spPr>
          <a:xfrm>
            <a:off x="4128137" y="5125304"/>
            <a:ext cx="421958" cy="421958"/>
          </a:xfrm>
          <a:prstGeom prst="rect">
            <a:avLst/>
          </a:prstGeom>
          <a:solidFill>
            <a:srgbClr val="FF9300"/>
          </a:solidFill>
          <a:ln w="25400">
            <a:solidFill>
              <a:schemeClr val="accent1"/>
            </a:solidFill>
          </a:ln>
        </p:spPr>
        <p:txBody>
          <a:bodyPr lIns="45719" rIns="45719"/>
          <a:lstStyle/>
          <a:p>
            <a:pPr/>
          </a:p>
        </p:txBody>
      </p:sp>
      <p:sp>
        <p:nvSpPr>
          <p:cNvPr id="4283" name="Square"/>
          <p:cNvSpPr/>
          <p:nvPr/>
        </p:nvSpPr>
        <p:spPr>
          <a:xfrm>
            <a:off x="4552139" y="5125304"/>
            <a:ext cx="421958" cy="421958"/>
          </a:xfrm>
          <a:prstGeom prst="rect">
            <a:avLst/>
          </a:prstGeom>
          <a:solidFill>
            <a:srgbClr val="FFFB00"/>
          </a:solidFill>
          <a:ln w="25400">
            <a:solidFill>
              <a:schemeClr val="accent1"/>
            </a:solidFill>
          </a:ln>
        </p:spPr>
        <p:txBody>
          <a:bodyPr lIns="45719" rIns="45719"/>
          <a:lstStyle/>
          <a:p>
            <a:pPr/>
          </a:p>
        </p:txBody>
      </p:sp>
      <p:sp>
        <p:nvSpPr>
          <p:cNvPr id="4284" name="Square"/>
          <p:cNvSpPr/>
          <p:nvPr/>
        </p:nvSpPr>
        <p:spPr>
          <a:xfrm>
            <a:off x="4967758" y="5125304"/>
            <a:ext cx="421959" cy="421958"/>
          </a:xfrm>
          <a:prstGeom prst="rect">
            <a:avLst/>
          </a:prstGeom>
          <a:solidFill>
            <a:srgbClr val="8EFA00"/>
          </a:solidFill>
          <a:ln w="25400">
            <a:solidFill>
              <a:schemeClr val="accent1"/>
            </a:solidFill>
          </a:ln>
        </p:spPr>
        <p:txBody>
          <a:bodyPr lIns="45719" rIns="45719"/>
          <a:lstStyle/>
          <a:p>
            <a:pPr/>
          </a:p>
        </p:txBody>
      </p:sp>
      <p:sp>
        <p:nvSpPr>
          <p:cNvPr id="4285" name="Square"/>
          <p:cNvSpPr/>
          <p:nvPr/>
        </p:nvSpPr>
        <p:spPr>
          <a:xfrm>
            <a:off x="5387569" y="5125304"/>
            <a:ext cx="421958" cy="421958"/>
          </a:xfrm>
          <a:prstGeom prst="rect">
            <a:avLst/>
          </a:prstGeom>
          <a:solidFill>
            <a:srgbClr val="00FDFF"/>
          </a:solidFill>
          <a:ln w="25400">
            <a:solidFill>
              <a:schemeClr val="accent1"/>
            </a:solidFill>
          </a:ln>
        </p:spPr>
        <p:txBody>
          <a:bodyPr lIns="45719" rIns="45719"/>
          <a:lstStyle/>
          <a:p>
            <a:pPr/>
          </a:p>
        </p:txBody>
      </p:sp>
      <p:sp>
        <p:nvSpPr>
          <p:cNvPr id="4286" name="Square"/>
          <p:cNvSpPr/>
          <p:nvPr/>
        </p:nvSpPr>
        <p:spPr>
          <a:xfrm>
            <a:off x="5803189" y="5125304"/>
            <a:ext cx="421958" cy="421958"/>
          </a:xfrm>
          <a:prstGeom prst="rect">
            <a:avLst/>
          </a:prstGeom>
          <a:solidFill>
            <a:srgbClr val="0096FF"/>
          </a:solidFill>
          <a:ln w="25400">
            <a:solidFill>
              <a:schemeClr val="accent1"/>
            </a:solidFill>
          </a:ln>
        </p:spPr>
        <p:txBody>
          <a:bodyPr lIns="45719" rIns="45719"/>
          <a:lstStyle/>
          <a:p>
            <a:pPr/>
          </a:p>
        </p:txBody>
      </p:sp>
      <p:sp>
        <p:nvSpPr>
          <p:cNvPr id="4287" name="Square"/>
          <p:cNvSpPr/>
          <p:nvPr/>
        </p:nvSpPr>
        <p:spPr>
          <a:xfrm>
            <a:off x="6227190" y="5125304"/>
            <a:ext cx="421959" cy="421958"/>
          </a:xfrm>
          <a:prstGeom prst="rect">
            <a:avLst/>
          </a:prstGeom>
          <a:solidFill>
            <a:srgbClr val="FF7E79"/>
          </a:solidFill>
          <a:ln w="25400">
            <a:solidFill>
              <a:schemeClr val="accent1"/>
            </a:solidFill>
          </a:ln>
        </p:spPr>
        <p:txBody>
          <a:bodyPr lIns="45719" rIns="45719"/>
          <a:lstStyle/>
          <a:p>
            <a:pPr/>
          </a:p>
        </p:txBody>
      </p:sp>
      <p:sp>
        <p:nvSpPr>
          <p:cNvPr id="4288" name="Square"/>
          <p:cNvSpPr/>
          <p:nvPr/>
        </p:nvSpPr>
        <p:spPr>
          <a:xfrm>
            <a:off x="6642810" y="5125304"/>
            <a:ext cx="421959" cy="421958"/>
          </a:xfrm>
          <a:prstGeom prst="rect">
            <a:avLst/>
          </a:prstGeom>
          <a:solidFill>
            <a:srgbClr val="FF9300"/>
          </a:solidFill>
          <a:ln w="25400">
            <a:solidFill>
              <a:schemeClr val="accent1"/>
            </a:solidFill>
          </a:ln>
        </p:spPr>
        <p:txBody>
          <a:bodyPr lIns="45719" rIns="45719"/>
          <a:lstStyle/>
          <a:p>
            <a:pPr/>
          </a:p>
        </p:txBody>
      </p:sp>
      <p:sp>
        <p:nvSpPr>
          <p:cNvPr id="4289" name="Square"/>
          <p:cNvSpPr/>
          <p:nvPr/>
        </p:nvSpPr>
        <p:spPr>
          <a:xfrm>
            <a:off x="7062621" y="5125304"/>
            <a:ext cx="421958" cy="421958"/>
          </a:xfrm>
          <a:prstGeom prst="rect">
            <a:avLst/>
          </a:prstGeom>
          <a:solidFill>
            <a:srgbClr val="FFFB00"/>
          </a:solidFill>
          <a:ln w="25400">
            <a:solidFill>
              <a:schemeClr val="accent1"/>
            </a:solidFill>
          </a:ln>
        </p:spPr>
        <p:txBody>
          <a:bodyPr lIns="45719" rIns="45719"/>
          <a:lstStyle/>
          <a:p>
            <a:pPr/>
          </a:p>
        </p:txBody>
      </p:sp>
      <p:sp>
        <p:nvSpPr>
          <p:cNvPr id="4290" name="Square"/>
          <p:cNvSpPr/>
          <p:nvPr/>
        </p:nvSpPr>
        <p:spPr>
          <a:xfrm>
            <a:off x="7478241" y="5125304"/>
            <a:ext cx="421958" cy="421958"/>
          </a:xfrm>
          <a:prstGeom prst="rect">
            <a:avLst/>
          </a:prstGeom>
          <a:solidFill>
            <a:srgbClr val="8EFA00"/>
          </a:solidFill>
          <a:ln w="25400">
            <a:solidFill>
              <a:schemeClr val="accent1"/>
            </a:solidFill>
          </a:ln>
        </p:spPr>
        <p:txBody>
          <a:bodyPr lIns="45719" rIns="45719"/>
          <a:lstStyle/>
          <a:p>
            <a:pPr/>
          </a:p>
        </p:txBody>
      </p:sp>
      <p:sp>
        <p:nvSpPr>
          <p:cNvPr id="4291" name="Square"/>
          <p:cNvSpPr/>
          <p:nvPr/>
        </p:nvSpPr>
        <p:spPr>
          <a:xfrm>
            <a:off x="7902242" y="5125304"/>
            <a:ext cx="421958" cy="421958"/>
          </a:xfrm>
          <a:prstGeom prst="rect">
            <a:avLst/>
          </a:prstGeom>
          <a:solidFill>
            <a:srgbClr val="00FDFF"/>
          </a:solidFill>
          <a:ln w="25400">
            <a:solidFill>
              <a:schemeClr val="accent1"/>
            </a:solidFill>
          </a:ln>
        </p:spPr>
        <p:txBody>
          <a:bodyPr lIns="45719" rIns="45719"/>
          <a:lstStyle/>
          <a:p>
            <a:pPr/>
          </a:p>
        </p:txBody>
      </p:sp>
      <p:sp>
        <p:nvSpPr>
          <p:cNvPr id="4292" name="Square"/>
          <p:cNvSpPr/>
          <p:nvPr/>
        </p:nvSpPr>
        <p:spPr>
          <a:xfrm>
            <a:off x="8317862" y="5125304"/>
            <a:ext cx="421958" cy="421958"/>
          </a:xfrm>
          <a:prstGeom prst="rect">
            <a:avLst/>
          </a:prstGeom>
          <a:solidFill>
            <a:srgbClr val="0096FF"/>
          </a:solidFill>
          <a:ln w="25400">
            <a:solidFill>
              <a:schemeClr val="accent1"/>
            </a:solidFill>
          </a:ln>
        </p:spPr>
        <p:txBody>
          <a:bodyPr lIns="45719" rIns="45719"/>
          <a:lstStyle/>
          <a:p>
            <a:pPr/>
          </a:p>
        </p:txBody>
      </p:sp>
      <p:sp>
        <p:nvSpPr>
          <p:cNvPr id="4293" name="Square"/>
          <p:cNvSpPr/>
          <p:nvPr/>
        </p:nvSpPr>
        <p:spPr>
          <a:xfrm>
            <a:off x="8737672" y="5125304"/>
            <a:ext cx="421959" cy="421958"/>
          </a:xfrm>
          <a:prstGeom prst="rect">
            <a:avLst/>
          </a:prstGeom>
          <a:solidFill>
            <a:srgbClr val="FF7E79"/>
          </a:solidFill>
          <a:ln w="25400">
            <a:solidFill>
              <a:schemeClr val="accent1"/>
            </a:solidFill>
          </a:ln>
        </p:spPr>
        <p:txBody>
          <a:bodyPr lIns="45719" rIns="45719"/>
          <a:lstStyle/>
          <a:p>
            <a:pPr/>
          </a:p>
        </p:txBody>
      </p:sp>
      <p:sp>
        <p:nvSpPr>
          <p:cNvPr id="4294" name="Square"/>
          <p:cNvSpPr/>
          <p:nvPr/>
        </p:nvSpPr>
        <p:spPr>
          <a:xfrm>
            <a:off x="9153293" y="5125304"/>
            <a:ext cx="421958" cy="421958"/>
          </a:xfrm>
          <a:prstGeom prst="rect">
            <a:avLst/>
          </a:prstGeom>
          <a:solidFill>
            <a:srgbClr val="FF9300"/>
          </a:solidFill>
          <a:ln w="25400">
            <a:solidFill>
              <a:schemeClr val="accent1"/>
            </a:solidFill>
          </a:ln>
        </p:spPr>
        <p:txBody>
          <a:bodyPr lIns="45719" rIns="45719"/>
          <a:lstStyle/>
          <a:p>
            <a:pPr/>
          </a:p>
        </p:txBody>
      </p:sp>
      <p:sp>
        <p:nvSpPr>
          <p:cNvPr id="4295" name="Square"/>
          <p:cNvSpPr/>
          <p:nvPr/>
        </p:nvSpPr>
        <p:spPr>
          <a:xfrm>
            <a:off x="9577294" y="5125304"/>
            <a:ext cx="421958" cy="421958"/>
          </a:xfrm>
          <a:prstGeom prst="rect">
            <a:avLst/>
          </a:prstGeom>
          <a:solidFill>
            <a:srgbClr val="FFFB00"/>
          </a:solidFill>
          <a:ln w="25400">
            <a:solidFill>
              <a:schemeClr val="accent1"/>
            </a:solidFill>
          </a:ln>
        </p:spPr>
        <p:txBody>
          <a:bodyPr lIns="45719" rIns="45719"/>
          <a:lstStyle/>
          <a:p>
            <a:pPr/>
          </a:p>
        </p:txBody>
      </p:sp>
      <p:sp>
        <p:nvSpPr>
          <p:cNvPr id="4296" name="Square"/>
          <p:cNvSpPr/>
          <p:nvPr/>
        </p:nvSpPr>
        <p:spPr>
          <a:xfrm>
            <a:off x="9992914" y="5125304"/>
            <a:ext cx="421958" cy="421958"/>
          </a:xfrm>
          <a:prstGeom prst="rect">
            <a:avLst/>
          </a:prstGeom>
          <a:solidFill>
            <a:srgbClr val="8EFA00"/>
          </a:solidFill>
          <a:ln w="25400">
            <a:solidFill>
              <a:schemeClr val="accent1"/>
            </a:solidFill>
          </a:ln>
        </p:spPr>
        <p:txBody>
          <a:bodyPr lIns="45719" rIns="45719"/>
          <a:lstStyle/>
          <a:p>
            <a:pPr/>
          </a:p>
        </p:txBody>
      </p:sp>
      <p:sp>
        <p:nvSpPr>
          <p:cNvPr id="4297" name="Notice that each access only ever touches one color.  In other words, the “switching factor” (SF) of each access in this case is 1.…"/>
          <p:cNvSpPr/>
          <p:nvPr/>
        </p:nvSpPr>
        <p:spPr>
          <a:xfrm>
            <a:off x="6391541" y="1601023"/>
            <a:ext cx="5573208" cy="2947196"/>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300">
                <a:solidFill>
                  <a:srgbClr val="8F0000"/>
                </a:solidFill>
                <a:latin typeface="+mn-lt"/>
                <a:ea typeface="+mn-ea"/>
                <a:cs typeface="+mn-cs"/>
                <a:sym typeface="Calibri"/>
              </a:defRPr>
            </a:pPr>
            <a:r>
              <a:t>Notice that each access only ever touches one color.  In other words, the “switching factor” (SF) of each access in this case is 1.</a:t>
            </a:r>
          </a:p>
          <a:p>
            <a:pPr>
              <a:spcBef>
                <a:spcPts val="700"/>
              </a:spcBef>
              <a:defRPr sz="2300">
                <a:solidFill>
                  <a:srgbClr val="8F0000"/>
                </a:solidFill>
                <a:latin typeface="+mn-lt"/>
                <a:ea typeface="+mn-ea"/>
                <a:cs typeface="+mn-cs"/>
                <a:sym typeface="Calibri"/>
              </a:defRPr>
            </a:pPr>
          </a:p>
          <a:p>
            <a:pPr>
              <a:spcBef>
                <a:spcPts val="700"/>
              </a:spcBef>
              <a:defRPr sz="2300">
                <a:solidFill>
                  <a:srgbClr val="8F0000"/>
                </a:solidFill>
                <a:latin typeface="+mn-lt"/>
                <a:ea typeface="+mn-ea"/>
                <a:cs typeface="+mn-cs"/>
                <a:sym typeface="Calibri"/>
              </a:defRPr>
            </a:pPr>
            <a:r>
              <a:t>SF is a convenient, first-order measure of how expensive the scheme may be, since larger SF means wider crossbars are required.</a:t>
            </a:r>
          </a:p>
        </p:txBody>
      </p:sp>
      <p:sp>
        <p:nvSpPr>
          <p:cNvPr id="429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4267"/>
                                        </p:tgtEl>
                                        <p:attrNameLst>
                                          <p:attrName>style.opacity</p:attrName>
                                        </p:attrNameLst>
                                      </p:cBhvr>
                                      <p:to>
                                        <p:strVal val="0.15"/>
                                      </p:to>
                                    </p:set>
                                    <p:animEffect filter="image" prLst="opacity: 0.15; ">
                                      <p:cBhvr>
                                        <p:cTn id="7" dur="indefinite" fill="hold"/>
                                        <p:tgtEl>
                                          <p:spTgt spid="4267"/>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4274"/>
                                        </p:tgtEl>
                                        <p:attrNameLst>
                                          <p:attrName>style.opacity</p:attrName>
                                        </p:attrNameLst>
                                      </p:cBhvr>
                                      <p:to>
                                        <p:strVal val="0.15"/>
                                      </p:to>
                                    </p:set>
                                    <p:animEffect filter="image" prLst="opacity: 0.15; ">
                                      <p:cBhvr>
                                        <p:cTn id="11" dur="indefinite" fill="hold"/>
                                        <p:tgtEl>
                                          <p:spTgt spid="4274"/>
                                        </p:tgtEl>
                                      </p:cBhvr>
                                    </p:animEffect>
                                  </p:childTnLst>
                                </p:cTn>
                              </p:par>
                            </p:childTnLst>
                          </p:cTn>
                        </p:par>
                        <p:par>
                          <p:cTn id="12" fill="hold">
                            <p:stCondLst>
                              <p:cond delay="1000"/>
                            </p:stCondLst>
                            <p:childTnLst>
                              <p:par>
                                <p:cTn id="13" presetClass="entr" nodeType="afterEffect" presetSubtype="0" presetID="1" grpId="3" fill="hold">
                                  <p:stCondLst>
                                    <p:cond delay="0"/>
                                  </p:stCondLst>
                                  <p:iterate type="el" backwards="0">
                                    <p:tmAbs val="0"/>
                                  </p:iterate>
                                  <p:childTnLst>
                                    <p:set>
                                      <p:cBhvr>
                                        <p:cTn id="14" fill="hold"/>
                                        <p:tgtEl>
                                          <p:spTgt spid="42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67" grpId="1"/>
      <p:bldP build="whole" bldLvl="1" animBg="1" rev="0" advAuto="0" spid="4297" grpId="3"/>
      <p:bldP build="whole" bldLvl="1" animBg="1" rev="0" advAuto="0" spid="4274" grpId="2"/>
    </p:bldLst>
  </p:timing>
</p:sld>
</file>

<file path=ppt/slides/slide1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300" name="Pad"/>
          <p:cNvSpPr/>
          <p:nvPr/>
        </p:nvSpPr>
        <p:spPr>
          <a:xfrm>
            <a:off x="10412724" y="5125304"/>
            <a:ext cx="795150"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4301" name="Hyperplane Partitioning - Quick Example"/>
          <p:cNvSpPr txBox="1"/>
          <p:nvPr>
            <p:ph type="title"/>
          </p:nvPr>
        </p:nvSpPr>
        <p:spPr>
          <a:prstGeom prst="rect">
            <a:avLst/>
          </a:prstGeom>
        </p:spPr>
        <p:txBody>
          <a:bodyPr/>
          <a:lstStyle/>
          <a:p>
            <a:pPr/>
            <a:r>
              <a:t>Hyperplane Partitioning - Quick Example</a:t>
            </a:r>
          </a:p>
        </p:txBody>
      </p:sp>
      <p:sp>
        <p:nvSpPr>
          <p:cNvPr id="4302" name="Recall our example from before……"/>
          <p:cNvSpPr txBox="1"/>
          <p:nvPr>
            <p:ph type="body" idx="1"/>
          </p:nvPr>
        </p:nvSpPr>
        <p:spPr>
          <a:xfrm>
            <a:off x="475487" y="1143000"/>
            <a:ext cx="9678768" cy="5368731"/>
          </a:xfrm>
          <a:prstGeom prst="rect">
            <a:avLst/>
          </a:prstGeom>
        </p:spPr>
        <p:txBody>
          <a:bodyPr/>
          <a:lstStyle/>
          <a:p>
            <a:pPr/>
            <a:r>
              <a:t>Recall our example from before…</a:t>
            </a:r>
          </a:p>
          <a:p>
            <a:pPr/>
          </a:p>
          <a:p>
            <a:pPr/>
          </a:p>
          <a:p>
            <a:pPr/>
          </a:p>
          <a:p>
            <a:pPr/>
            <a:r>
              <a:t>One valid geometry is N=6, B=1, </a:t>
            </a:r>
            <a14:m>
              <m:oMath>
                <m:limUpp>
                  <m:e>
                    <m:r>
                      <a:rPr xmlns:a="http://schemas.openxmlformats.org/drawingml/2006/main" sz="3150" i="1">
                        <a:solidFill>
                          <a:srgbClr val="8F0000"/>
                        </a:solidFill>
                        <a:latin typeface="Cambria Math" panose="02040503050406030204" pitchFamily="18" charset="0"/>
                      </a:rPr>
                      <m:t>α</m:t>
                    </m:r>
                  </m:e>
                  <m:lim>
                    <m:r>
                      <a:rPr xmlns:a="http://schemas.openxmlformats.org/drawingml/2006/main" sz="3150" i="1">
                        <a:solidFill>
                          <a:srgbClr val="8F0000"/>
                        </a:solidFill>
                        <a:latin typeface="Cambria Math" panose="02040503050406030204" pitchFamily="18" charset="0"/>
                      </a:rPr>
                      <m:t>⃗</m:t>
                    </m:r>
                  </m:lim>
                </m:limUpp>
              </m:oMath>
            </a14:m>
            <a:r>
              <a:t>=&lt;1&gt;</a:t>
            </a:r>
          </a:p>
          <a:p>
            <a:pPr/>
            <a:r>
              <a:t>There is only possible neighborhood polygon, </a:t>
            </a:r>
            <a14:m>
              <m:oMath>
                <m:limUpp>
                  <m:e>
                    <m:r>
                      <a:rPr xmlns:a="http://schemas.openxmlformats.org/drawingml/2006/main" sz="3050" i="1">
                        <a:solidFill>
                          <a:srgbClr val="8F0000"/>
                        </a:solidFill>
                        <a:latin typeface="Cambria Math" panose="02040503050406030204" pitchFamily="18" charset="0"/>
                      </a:rPr>
                      <m:t>P</m:t>
                    </m:r>
                  </m:e>
                  <m:lim>
                    <m:r>
                      <a:rPr xmlns:a="http://schemas.openxmlformats.org/drawingml/2006/main" sz="3050" i="1">
                        <a:solidFill>
                          <a:srgbClr val="8F0000"/>
                        </a:solidFill>
                        <a:latin typeface="Cambria Math" panose="02040503050406030204" pitchFamily="18" charset="0"/>
                      </a:rPr>
                      <m:t>⃗</m:t>
                    </m:r>
                  </m:lim>
                </m:limUpp>
              </m:oMath>
            </a14:m>
            <a:r>
              <a:t>=&lt;6&gt;</a:t>
            </a:r>
          </a:p>
        </p:txBody>
      </p:sp>
      <p:sp>
        <p:nvSpPr>
          <p:cNvPr id="4303" name="0"/>
          <p:cNvSpPr/>
          <p:nvPr/>
        </p:nvSpPr>
        <p:spPr>
          <a:xfrm>
            <a:off x="1210417" y="5125304"/>
            <a:ext cx="421958" cy="421958"/>
          </a:xfrm>
          <a:prstGeom prst="rect">
            <a:avLst/>
          </a:prstGeom>
          <a:solidFill>
            <a:srgbClr val="FF7E79"/>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0</a:t>
            </a:r>
          </a:p>
        </p:txBody>
      </p:sp>
      <p:sp>
        <p:nvSpPr>
          <p:cNvPr id="4304" name="0"/>
          <p:cNvSpPr/>
          <p:nvPr/>
        </p:nvSpPr>
        <p:spPr>
          <a:xfrm>
            <a:off x="1626037" y="5125304"/>
            <a:ext cx="421958" cy="421958"/>
          </a:xfrm>
          <a:prstGeom prst="rect">
            <a:avLst/>
          </a:prstGeom>
          <a:solidFill>
            <a:srgbClr val="FF93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0</a:t>
            </a:r>
          </a:p>
        </p:txBody>
      </p:sp>
      <p:sp>
        <p:nvSpPr>
          <p:cNvPr id="4305" name="0"/>
          <p:cNvSpPr/>
          <p:nvPr/>
        </p:nvSpPr>
        <p:spPr>
          <a:xfrm>
            <a:off x="2045847" y="5125304"/>
            <a:ext cx="421959" cy="421958"/>
          </a:xfrm>
          <a:prstGeom prst="rect">
            <a:avLst/>
          </a:prstGeom>
          <a:solidFill>
            <a:srgbClr val="FFFB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0</a:t>
            </a:r>
          </a:p>
        </p:txBody>
      </p:sp>
      <p:sp>
        <p:nvSpPr>
          <p:cNvPr id="4306" name="0"/>
          <p:cNvSpPr/>
          <p:nvPr/>
        </p:nvSpPr>
        <p:spPr>
          <a:xfrm>
            <a:off x="2461467" y="5125304"/>
            <a:ext cx="421959" cy="421958"/>
          </a:xfrm>
          <a:prstGeom prst="rect">
            <a:avLst/>
          </a:prstGeom>
          <a:solidFill>
            <a:srgbClr val="8EFA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0</a:t>
            </a:r>
          </a:p>
        </p:txBody>
      </p:sp>
      <p:sp>
        <p:nvSpPr>
          <p:cNvPr id="4307" name="0"/>
          <p:cNvSpPr/>
          <p:nvPr/>
        </p:nvSpPr>
        <p:spPr>
          <a:xfrm>
            <a:off x="2881278" y="5125304"/>
            <a:ext cx="421958" cy="421958"/>
          </a:xfrm>
          <a:prstGeom prst="rect">
            <a:avLst/>
          </a:prstGeom>
          <a:solidFill>
            <a:srgbClr val="00FD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0</a:t>
            </a:r>
          </a:p>
        </p:txBody>
      </p:sp>
      <p:sp>
        <p:nvSpPr>
          <p:cNvPr id="4308" name="0"/>
          <p:cNvSpPr/>
          <p:nvPr/>
        </p:nvSpPr>
        <p:spPr>
          <a:xfrm>
            <a:off x="3296897" y="5125304"/>
            <a:ext cx="421959" cy="421958"/>
          </a:xfrm>
          <a:prstGeom prst="rect">
            <a:avLst/>
          </a:prstGeom>
          <a:solidFill>
            <a:srgbClr val="0096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0</a:t>
            </a:r>
          </a:p>
        </p:txBody>
      </p:sp>
      <p:sp>
        <p:nvSpPr>
          <p:cNvPr id="4309" name="1"/>
          <p:cNvSpPr/>
          <p:nvPr/>
        </p:nvSpPr>
        <p:spPr>
          <a:xfrm>
            <a:off x="3712517" y="5125304"/>
            <a:ext cx="421959" cy="421958"/>
          </a:xfrm>
          <a:prstGeom prst="rect">
            <a:avLst/>
          </a:prstGeom>
          <a:solidFill>
            <a:srgbClr val="FF7E79"/>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1</a:t>
            </a:r>
          </a:p>
        </p:txBody>
      </p:sp>
      <p:sp>
        <p:nvSpPr>
          <p:cNvPr id="4310" name="1"/>
          <p:cNvSpPr/>
          <p:nvPr/>
        </p:nvSpPr>
        <p:spPr>
          <a:xfrm>
            <a:off x="4128137" y="5125304"/>
            <a:ext cx="421958" cy="421958"/>
          </a:xfrm>
          <a:prstGeom prst="rect">
            <a:avLst/>
          </a:prstGeom>
          <a:solidFill>
            <a:srgbClr val="FF93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1</a:t>
            </a:r>
          </a:p>
        </p:txBody>
      </p:sp>
      <p:sp>
        <p:nvSpPr>
          <p:cNvPr id="4311" name="1"/>
          <p:cNvSpPr/>
          <p:nvPr/>
        </p:nvSpPr>
        <p:spPr>
          <a:xfrm>
            <a:off x="4552139" y="5125304"/>
            <a:ext cx="421958" cy="421958"/>
          </a:xfrm>
          <a:prstGeom prst="rect">
            <a:avLst/>
          </a:prstGeom>
          <a:solidFill>
            <a:srgbClr val="FFFB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1</a:t>
            </a:r>
          </a:p>
        </p:txBody>
      </p:sp>
      <p:sp>
        <p:nvSpPr>
          <p:cNvPr id="4312" name="1"/>
          <p:cNvSpPr/>
          <p:nvPr/>
        </p:nvSpPr>
        <p:spPr>
          <a:xfrm>
            <a:off x="4967758" y="5125304"/>
            <a:ext cx="421959" cy="421958"/>
          </a:xfrm>
          <a:prstGeom prst="rect">
            <a:avLst/>
          </a:prstGeom>
          <a:solidFill>
            <a:srgbClr val="8EFA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1</a:t>
            </a:r>
          </a:p>
        </p:txBody>
      </p:sp>
      <p:sp>
        <p:nvSpPr>
          <p:cNvPr id="4313" name="1"/>
          <p:cNvSpPr/>
          <p:nvPr/>
        </p:nvSpPr>
        <p:spPr>
          <a:xfrm>
            <a:off x="5387569" y="5125304"/>
            <a:ext cx="421958" cy="421958"/>
          </a:xfrm>
          <a:prstGeom prst="rect">
            <a:avLst/>
          </a:prstGeom>
          <a:solidFill>
            <a:srgbClr val="00FD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1</a:t>
            </a:r>
          </a:p>
        </p:txBody>
      </p:sp>
      <p:sp>
        <p:nvSpPr>
          <p:cNvPr id="4314" name="1"/>
          <p:cNvSpPr/>
          <p:nvPr/>
        </p:nvSpPr>
        <p:spPr>
          <a:xfrm>
            <a:off x="5803189" y="5125304"/>
            <a:ext cx="421958" cy="421958"/>
          </a:xfrm>
          <a:prstGeom prst="rect">
            <a:avLst/>
          </a:prstGeom>
          <a:solidFill>
            <a:srgbClr val="0096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1</a:t>
            </a:r>
          </a:p>
        </p:txBody>
      </p:sp>
      <p:sp>
        <p:nvSpPr>
          <p:cNvPr id="4315" name="2"/>
          <p:cNvSpPr/>
          <p:nvPr/>
        </p:nvSpPr>
        <p:spPr>
          <a:xfrm>
            <a:off x="6227190" y="5125304"/>
            <a:ext cx="421959" cy="421958"/>
          </a:xfrm>
          <a:prstGeom prst="rect">
            <a:avLst/>
          </a:prstGeom>
          <a:solidFill>
            <a:srgbClr val="FF7E79"/>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2</a:t>
            </a:r>
          </a:p>
        </p:txBody>
      </p:sp>
      <p:sp>
        <p:nvSpPr>
          <p:cNvPr id="4316" name="2"/>
          <p:cNvSpPr/>
          <p:nvPr/>
        </p:nvSpPr>
        <p:spPr>
          <a:xfrm>
            <a:off x="6642810" y="5125304"/>
            <a:ext cx="421959" cy="421958"/>
          </a:xfrm>
          <a:prstGeom prst="rect">
            <a:avLst/>
          </a:prstGeom>
          <a:solidFill>
            <a:srgbClr val="FF93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2</a:t>
            </a:r>
          </a:p>
        </p:txBody>
      </p:sp>
      <p:sp>
        <p:nvSpPr>
          <p:cNvPr id="4317" name="2"/>
          <p:cNvSpPr/>
          <p:nvPr/>
        </p:nvSpPr>
        <p:spPr>
          <a:xfrm>
            <a:off x="7062621" y="5125304"/>
            <a:ext cx="421958" cy="421958"/>
          </a:xfrm>
          <a:prstGeom prst="rect">
            <a:avLst/>
          </a:prstGeom>
          <a:solidFill>
            <a:srgbClr val="FFFB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2</a:t>
            </a:r>
          </a:p>
        </p:txBody>
      </p:sp>
      <p:sp>
        <p:nvSpPr>
          <p:cNvPr id="4318" name="2"/>
          <p:cNvSpPr/>
          <p:nvPr/>
        </p:nvSpPr>
        <p:spPr>
          <a:xfrm>
            <a:off x="7478241" y="5125304"/>
            <a:ext cx="421958" cy="421958"/>
          </a:xfrm>
          <a:prstGeom prst="rect">
            <a:avLst/>
          </a:prstGeom>
          <a:solidFill>
            <a:srgbClr val="8EFA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2</a:t>
            </a:r>
          </a:p>
        </p:txBody>
      </p:sp>
      <p:sp>
        <p:nvSpPr>
          <p:cNvPr id="4319" name="2"/>
          <p:cNvSpPr/>
          <p:nvPr/>
        </p:nvSpPr>
        <p:spPr>
          <a:xfrm>
            <a:off x="7902242" y="5125304"/>
            <a:ext cx="421958" cy="421958"/>
          </a:xfrm>
          <a:prstGeom prst="rect">
            <a:avLst/>
          </a:prstGeom>
          <a:solidFill>
            <a:srgbClr val="00FD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2</a:t>
            </a:r>
          </a:p>
        </p:txBody>
      </p:sp>
      <p:sp>
        <p:nvSpPr>
          <p:cNvPr id="4320" name="2"/>
          <p:cNvSpPr/>
          <p:nvPr/>
        </p:nvSpPr>
        <p:spPr>
          <a:xfrm>
            <a:off x="8317862" y="5125304"/>
            <a:ext cx="421958" cy="421958"/>
          </a:xfrm>
          <a:prstGeom prst="rect">
            <a:avLst/>
          </a:prstGeom>
          <a:solidFill>
            <a:srgbClr val="0096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2</a:t>
            </a:r>
          </a:p>
        </p:txBody>
      </p:sp>
      <p:sp>
        <p:nvSpPr>
          <p:cNvPr id="4321" name="3"/>
          <p:cNvSpPr/>
          <p:nvPr/>
        </p:nvSpPr>
        <p:spPr>
          <a:xfrm>
            <a:off x="8737672" y="5125304"/>
            <a:ext cx="421959" cy="421958"/>
          </a:xfrm>
          <a:prstGeom prst="rect">
            <a:avLst/>
          </a:prstGeom>
          <a:solidFill>
            <a:srgbClr val="FF7E79"/>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3</a:t>
            </a:r>
          </a:p>
        </p:txBody>
      </p:sp>
      <p:sp>
        <p:nvSpPr>
          <p:cNvPr id="4322" name="3"/>
          <p:cNvSpPr/>
          <p:nvPr/>
        </p:nvSpPr>
        <p:spPr>
          <a:xfrm>
            <a:off x="9153293" y="5125304"/>
            <a:ext cx="421958" cy="421958"/>
          </a:xfrm>
          <a:prstGeom prst="rect">
            <a:avLst/>
          </a:prstGeom>
          <a:solidFill>
            <a:srgbClr val="FF93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3</a:t>
            </a:r>
          </a:p>
        </p:txBody>
      </p:sp>
      <p:sp>
        <p:nvSpPr>
          <p:cNvPr id="4323" name="3"/>
          <p:cNvSpPr/>
          <p:nvPr/>
        </p:nvSpPr>
        <p:spPr>
          <a:xfrm>
            <a:off x="9577294" y="5125304"/>
            <a:ext cx="421958" cy="421958"/>
          </a:xfrm>
          <a:prstGeom prst="rect">
            <a:avLst/>
          </a:prstGeom>
          <a:solidFill>
            <a:srgbClr val="FFFB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3</a:t>
            </a:r>
          </a:p>
        </p:txBody>
      </p:sp>
      <p:sp>
        <p:nvSpPr>
          <p:cNvPr id="4324" name="3"/>
          <p:cNvSpPr/>
          <p:nvPr/>
        </p:nvSpPr>
        <p:spPr>
          <a:xfrm>
            <a:off x="9992914" y="5125304"/>
            <a:ext cx="421958" cy="421958"/>
          </a:xfrm>
          <a:prstGeom prst="rect">
            <a:avLst/>
          </a:prstGeom>
          <a:solidFill>
            <a:srgbClr val="8EFA00"/>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3</a:t>
            </a:r>
          </a:p>
        </p:txBody>
      </p:sp>
      <p:grpSp>
        <p:nvGrpSpPr>
          <p:cNvPr id="4327" name="CustomShape 2"/>
          <p:cNvGrpSpPr/>
          <p:nvPr/>
        </p:nvGrpSpPr>
        <p:grpSpPr>
          <a:xfrm>
            <a:off x="994086" y="2113250"/>
            <a:ext cx="5027581" cy="1255050"/>
            <a:chOff x="0" y="0"/>
            <a:chExt cx="5027579" cy="1255049"/>
          </a:xfrm>
        </p:grpSpPr>
        <p:sp>
          <p:nvSpPr>
            <p:cNvPr id="4325"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326"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328" name="Rectangle"/>
          <p:cNvSpPr/>
          <p:nvPr/>
        </p:nvSpPr>
        <p:spPr>
          <a:xfrm>
            <a:off x="1163916" y="5137234"/>
            <a:ext cx="2521031" cy="398098"/>
          </a:xfrm>
          <a:prstGeom prst="rect">
            <a:avLst/>
          </a:prstGeom>
          <a:ln w="101600">
            <a:solidFill>
              <a:srgbClr val="000000"/>
            </a:solidFill>
          </a:ln>
        </p:spPr>
        <p:txBody>
          <a:bodyPr lIns="45719" rIns="45719"/>
          <a:lstStyle/>
          <a:p>
            <a:pPr/>
          </a:p>
        </p:txBody>
      </p:sp>
      <p:sp>
        <p:nvSpPr>
          <p:cNvPr id="4329" name="Rectangle"/>
          <p:cNvSpPr/>
          <p:nvPr/>
        </p:nvSpPr>
        <p:spPr>
          <a:xfrm>
            <a:off x="3714603" y="5137234"/>
            <a:ext cx="2521031" cy="398098"/>
          </a:xfrm>
          <a:prstGeom prst="rect">
            <a:avLst/>
          </a:prstGeom>
          <a:ln w="101600">
            <a:solidFill>
              <a:srgbClr val="000000"/>
            </a:solidFill>
          </a:ln>
        </p:spPr>
        <p:txBody>
          <a:bodyPr lIns="45719" rIns="45719"/>
          <a:lstStyle/>
          <a:p>
            <a:pPr/>
          </a:p>
        </p:txBody>
      </p:sp>
      <p:sp>
        <p:nvSpPr>
          <p:cNvPr id="4330" name="Rectangle"/>
          <p:cNvSpPr/>
          <p:nvPr/>
        </p:nvSpPr>
        <p:spPr>
          <a:xfrm>
            <a:off x="6184879" y="5137234"/>
            <a:ext cx="2521032" cy="398098"/>
          </a:xfrm>
          <a:prstGeom prst="rect">
            <a:avLst/>
          </a:prstGeom>
          <a:ln w="101600">
            <a:solidFill>
              <a:srgbClr val="000000"/>
            </a:solidFill>
          </a:ln>
        </p:spPr>
        <p:txBody>
          <a:bodyPr lIns="45719" rIns="45719"/>
          <a:lstStyle/>
          <a:p>
            <a:pPr/>
          </a:p>
        </p:txBody>
      </p:sp>
      <p:sp>
        <p:nvSpPr>
          <p:cNvPr id="4331" name="Rectangle"/>
          <p:cNvSpPr/>
          <p:nvPr/>
        </p:nvSpPr>
        <p:spPr>
          <a:xfrm>
            <a:off x="8697664" y="5137234"/>
            <a:ext cx="2521032" cy="398098"/>
          </a:xfrm>
          <a:prstGeom prst="rect">
            <a:avLst/>
          </a:prstGeom>
          <a:ln w="101600">
            <a:solidFill>
              <a:srgbClr val="000000"/>
            </a:solidFill>
          </a:ln>
        </p:spPr>
        <p:txBody>
          <a:bodyPr lIns="45719" rIns="45719"/>
          <a:lstStyle/>
          <a:p>
            <a:pPr/>
          </a:p>
        </p:txBody>
      </p:sp>
      <p:sp>
        <p:nvSpPr>
          <p:cNvPr id="433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334" name="What is Memory Banking?"/>
          <p:cNvSpPr txBox="1"/>
          <p:nvPr>
            <p:ph type="title"/>
          </p:nvPr>
        </p:nvSpPr>
        <p:spPr>
          <a:prstGeom prst="rect">
            <a:avLst/>
          </a:prstGeom>
        </p:spPr>
        <p:txBody>
          <a:bodyPr/>
          <a:lstStyle/>
          <a:p>
            <a:pPr/>
            <a:r>
              <a:t>What is Memory Banking?</a:t>
            </a:r>
          </a:p>
        </p:txBody>
      </p:sp>
      <p:sp>
        <p:nvSpPr>
          <p:cNvPr id="4335" name="Spatial also supports multi-dimensional banking.  Bank address is a vector (BA per dimension) but intra-bank offset is still a scalar.…"/>
          <p:cNvSpPr txBox="1"/>
          <p:nvPr>
            <p:ph type="body" idx="1"/>
          </p:nvPr>
        </p:nvSpPr>
        <p:spPr>
          <a:prstGeom prst="rect">
            <a:avLst/>
          </a:prstGeom>
        </p:spPr>
        <p:txBody>
          <a:bodyPr/>
          <a:lstStyle/>
          <a:p>
            <a:pPr/>
            <a:r>
              <a:t>Spatial also supports multi-dimensional banking.  Bank address is a vector (BA per dimension) but intra-bank offset is still a scalar.</a:t>
            </a:r>
          </a:p>
          <a:p>
            <a:pPr lvl="1" marL="800100" indent="-342900">
              <a:buSzPct val="75000"/>
            </a:pPr>
            <a:r>
              <a:t>Multi-dimensional banking is a subset of lattice partitioning, specifically for orthogonal parallelepipeds.</a:t>
            </a:r>
          </a:p>
          <a:p>
            <a:pPr lvl="1" marL="800100" indent="-342900">
              <a:buSzPct val="75000"/>
            </a:pPr>
          </a:p>
          <a:p>
            <a:pPr lvl="1" marL="800100" indent="-342900">
              <a:buSzPct val="75000"/>
            </a:pPr>
          </a:p>
          <a:p>
            <a:pPr/>
            <a:r>
              <a:t>Solving for partitioning schemes has been well studied, but </a:t>
            </a:r>
            <a:r>
              <a:rPr i="1"/>
              <a:t>quickly</a:t>
            </a:r>
            <a:r>
              <a:t> finding </a:t>
            </a:r>
            <a:r>
              <a:rPr i="1"/>
              <a:t>efficient</a:t>
            </a:r>
            <a:r>
              <a:t> ones for FPGAs has not</a:t>
            </a:r>
          </a:p>
        </p:txBody>
      </p:sp>
      <p:sp>
        <p:nvSpPr>
          <p:cNvPr id="43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338" name="Searching for a banking solution"/>
          <p:cNvSpPr txBox="1"/>
          <p:nvPr>
            <p:ph type="title"/>
          </p:nvPr>
        </p:nvSpPr>
        <p:spPr>
          <a:prstGeom prst="rect">
            <a:avLst/>
          </a:prstGeom>
        </p:spPr>
        <p:txBody>
          <a:bodyPr/>
          <a:lstStyle/>
          <a:p>
            <a:pPr/>
            <a:r>
              <a:t>Searching for a banking solution</a:t>
            </a:r>
          </a:p>
        </p:txBody>
      </p:sp>
      <p:sp>
        <p:nvSpPr>
          <p:cNvPr id="4339" name="Traditionally, solving for banking follows these steps:…"/>
          <p:cNvSpPr txBox="1"/>
          <p:nvPr>
            <p:ph type="body" idx="1"/>
          </p:nvPr>
        </p:nvSpPr>
        <p:spPr>
          <a:xfrm>
            <a:off x="475487" y="1134253"/>
            <a:ext cx="11176001" cy="5029201"/>
          </a:xfrm>
          <a:prstGeom prst="rect">
            <a:avLst/>
          </a:prstGeom>
        </p:spPr>
        <p:txBody>
          <a:bodyPr/>
          <a:lstStyle/>
          <a:p>
            <a:pPr/>
            <a:r>
              <a:t>Traditionally, solving for banking follows these steps:</a:t>
            </a:r>
          </a:p>
          <a:p>
            <a:pPr lvl="1" marL="800100" indent="-342900">
              <a:buSzPct val="75000"/>
            </a:pPr>
            <a:r>
              <a:t>Step 1) Find valid geometries (N, B, </a:t>
            </a:r>
            <a14:m>
              <m:oMath>
                <m:limUpp>
                  <m:e>
                    <m:r>
                      <a:rPr xmlns:a="http://schemas.openxmlformats.org/drawingml/2006/main" sz="3150" i="1">
                        <a:solidFill>
                          <a:srgbClr val="8F0000"/>
                        </a:solidFill>
                        <a:latin typeface="Cambria Math" panose="02040503050406030204" pitchFamily="18" charset="0"/>
                      </a:rPr>
                      <m:t>α</m:t>
                    </m:r>
                  </m:e>
                  <m:lim>
                    <m:r>
                      <a:rPr xmlns:a="http://schemas.openxmlformats.org/drawingml/2006/main" sz="3150" i="1">
                        <a:solidFill>
                          <a:srgbClr val="8F0000"/>
                        </a:solidFill>
                        <a:latin typeface="Cambria Math" panose="02040503050406030204" pitchFamily="18" charset="0"/>
                      </a:rPr>
                      <m:t>⃗</m:t>
                    </m:r>
                  </m:lim>
                </m:limUpp>
              </m:oMath>
            </a14:m>
            <a:r>
              <a:t>)</a:t>
            </a:r>
          </a:p>
          <a:p>
            <a:pPr lvl="1" marL="800100" indent="-342900">
              <a:buSzPct val="75000"/>
            </a:pPr>
            <a:r>
              <a:t>Step 2) Find </a:t>
            </a:r>
            <a14:m>
              <m:oMath>
                <m:limUpp>
                  <m:e>
                    <m:r>
                      <a:rPr xmlns:a="http://schemas.openxmlformats.org/drawingml/2006/main" sz="3050" i="1">
                        <a:solidFill>
                          <a:srgbClr val="8F0000"/>
                        </a:solidFill>
                        <a:latin typeface="Cambria Math" panose="02040503050406030204" pitchFamily="18" charset="0"/>
                      </a:rPr>
                      <m:t>P</m:t>
                    </m:r>
                  </m:e>
                  <m:lim>
                    <m:r>
                      <a:rPr xmlns:a="http://schemas.openxmlformats.org/drawingml/2006/main" sz="3050" i="1">
                        <a:solidFill>
                          <a:srgbClr val="8F0000"/>
                        </a:solidFill>
                        <a:latin typeface="Cambria Math" panose="02040503050406030204" pitchFamily="18" charset="0"/>
                      </a:rPr>
                      <m:t>⃗</m:t>
                    </m:r>
                  </m:lim>
                </m:limUpp>
              </m:oMath>
            </a14:m>
            <a:r>
              <a:t> based on lexicographic ordering</a:t>
            </a:r>
          </a:p>
          <a:p>
            <a:pPr lvl="1" marL="800100" indent="-342900">
              <a:buSzPct val="75000"/>
            </a:pPr>
            <a:r>
              <a:t>Step 3) Choose solution that minimizes padding and bank fan-in</a:t>
            </a:r>
          </a:p>
        </p:txBody>
      </p:sp>
      <p:sp>
        <p:nvSpPr>
          <p:cNvPr id="43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342" name="Searching for a banking solution"/>
          <p:cNvSpPr txBox="1"/>
          <p:nvPr>
            <p:ph type="title"/>
          </p:nvPr>
        </p:nvSpPr>
        <p:spPr>
          <a:prstGeom prst="rect">
            <a:avLst/>
          </a:prstGeom>
        </p:spPr>
        <p:txBody>
          <a:bodyPr/>
          <a:lstStyle/>
          <a:p>
            <a:pPr/>
            <a:r>
              <a:t>Searching for a banking solution</a:t>
            </a:r>
          </a:p>
        </p:txBody>
      </p:sp>
      <p:sp>
        <p:nvSpPr>
          <p:cNvPr id="4343" name="Spatial’s banking system has a few enhancements:…"/>
          <p:cNvSpPr txBox="1"/>
          <p:nvPr>
            <p:ph type="body" idx="1"/>
          </p:nvPr>
        </p:nvSpPr>
        <p:spPr>
          <a:xfrm>
            <a:off x="475487" y="1134253"/>
            <a:ext cx="11176001" cy="5317167"/>
          </a:xfrm>
          <a:prstGeom prst="rect">
            <a:avLst/>
          </a:prstGeom>
        </p:spPr>
        <p:txBody>
          <a:bodyPr/>
          <a:lstStyle/>
          <a:p>
            <a:pPr/>
            <a:r>
              <a:t>Spatial’s banking system has a few enhancements:</a:t>
            </a:r>
          </a:p>
          <a:p>
            <a:pPr lvl="1" marL="800100" indent="-342900">
              <a:buSzPct val="75000"/>
            </a:pPr>
            <a:r>
              <a:t>Step 1) Find valid</a:t>
            </a:r>
            <a:r>
              <a:rPr i="1"/>
              <a:t> </a:t>
            </a:r>
            <a:r>
              <a:t>geometries (N, B, </a:t>
            </a:r>
            <a14:m>
              <m:oMath>
                <m:limUpp>
                  <m:e>
                    <m:r>
                      <a:rPr xmlns:a="http://schemas.openxmlformats.org/drawingml/2006/main" sz="3150" i="1">
                        <a:solidFill>
                          <a:srgbClr val="8F0000"/>
                        </a:solidFill>
                        <a:latin typeface="Cambria Math" panose="02040503050406030204" pitchFamily="18" charset="0"/>
                      </a:rPr>
                      <m:t>α</m:t>
                    </m:r>
                  </m:e>
                  <m:lim>
                    <m:r>
                      <a:rPr xmlns:a="http://schemas.openxmlformats.org/drawingml/2006/main" sz="3150" i="1">
                        <a:solidFill>
                          <a:srgbClr val="8F0000"/>
                        </a:solidFill>
                        <a:latin typeface="Cambria Math" panose="02040503050406030204" pitchFamily="18" charset="0"/>
                      </a:rPr>
                      <m:t>⃗</m:t>
                    </m:r>
                  </m:lim>
                </m:limUpp>
              </m:oMath>
            </a14:m>
            <a:r>
              <a:t>)</a:t>
            </a:r>
          </a:p>
          <a:p>
            <a:pPr lvl="1" marL="800100" indent="-342900">
              <a:buSzPct val="75000"/>
            </a:pPr>
            <a:r>
              <a:t>Step 2) Find </a:t>
            </a:r>
            <a14:m>
              <m:oMath>
                <m:limUpp>
                  <m:e>
                    <m:r>
                      <a:rPr xmlns:a="http://schemas.openxmlformats.org/drawingml/2006/main" sz="3050" i="1">
                        <a:solidFill>
                          <a:srgbClr val="8F0000"/>
                        </a:solidFill>
                        <a:latin typeface="Cambria Math" panose="02040503050406030204" pitchFamily="18" charset="0"/>
                      </a:rPr>
                      <m:t>P</m:t>
                    </m:r>
                  </m:e>
                  <m:lim>
                    <m:r>
                      <a:rPr xmlns:a="http://schemas.openxmlformats.org/drawingml/2006/main" sz="3050" i="1">
                        <a:solidFill>
                          <a:srgbClr val="8F0000"/>
                        </a:solidFill>
                        <a:latin typeface="Cambria Math" panose="02040503050406030204" pitchFamily="18" charset="0"/>
                      </a:rPr>
                      <m:t>⃗</m:t>
                    </m:r>
                  </m:lim>
                </m:limUpp>
              </m:oMath>
            </a14:m>
            <a:r>
              <a:rPr strike="sngStrike"/>
              <a:t> based on lexicographic ordering</a:t>
            </a:r>
            <a:r>
              <a:t> </a:t>
            </a:r>
            <a:r>
              <a:rPr b="1"/>
              <a:t>all valid </a:t>
            </a:r>
            <a14:m>
              <m:oMath>
                <m:limUpp>
                  <m:e>
                    <m:r>
                      <a:rPr xmlns:a="http://schemas.openxmlformats.org/drawingml/2006/main" sz="3050" i="1">
                        <a:solidFill>
                          <a:srgbClr val="8F0000"/>
                        </a:solidFill>
                        <a:latin typeface="Cambria Math" panose="02040503050406030204" pitchFamily="18" charset="0"/>
                      </a:rPr>
                      <m:t>P</m:t>
                    </m:r>
                  </m:e>
                  <m:lim>
                    <m:r>
                      <a:rPr xmlns:a="http://schemas.openxmlformats.org/drawingml/2006/main" sz="3050" i="1">
                        <a:solidFill>
                          <a:srgbClr val="8F0000"/>
                        </a:solidFill>
                        <a:latin typeface="Cambria Math" panose="02040503050406030204" pitchFamily="18" charset="0"/>
                      </a:rPr>
                      <m:t>⃗</m:t>
                    </m:r>
                  </m:lim>
                </m:limUpp>
              </m:oMath>
            </a14:m>
            <a:r>
              <a:t> </a:t>
            </a:r>
          </a:p>
          <a:p>
            <a:pPr lvl="1" marL="800100" indent="-342900">
              <a:buSzPct val="75000"/>
              <a:defRPr b="1"/>
            </a:pPr>
            <a:r>
              <a:t>Step 3) Apply resource-saving optimizations to equation data flow paths</a:t>
            </a:r>
          </a:p>
          <a:p>
            <a:pPr lvl="1" marL="800100" indent="-342900">
              <a:buSzPct val="75000"/>
              <a:defRPr b="1"/>
            </a:pPr>
            <a:r>
              <a:t>Step 4) Evaluate the cost (DSPs, BRAMs, and logic) of each solution</a:t>
            </a:r>
          </a:p>
          <a:p>
            <a:pPr lvl="1" marL="800100" indent="-342900">
              <a:buSzPct val="75000"/>
            </a:pPr>
            <a:r>
              <a:t>Step 5) Choose solution that minimizes </a:t>
            </a:r>
            <a:r>
              <a:rPr strike="sngStrike"/>
              <a:t>padding and bank fan-in </a:t>
            </a:r>
            <a:r>
              <a:rPr b="1"/>
              <a:t>actual FPGA resources</a:t>
            </a:r>
          </a:p>
        </p:txBody>
      </p:sp>
      <p:sp>
        <p:nvSpPr>
          <p:cNvPr id="43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346" name="Searching for a Banking Solution"/>
          <p:cNvSpPr txBox="1"/>
          <p:nvPr>
            <p:ph type="title"/>
          </p:nvPr>
        </p:nvSpPr>
        <p:spPr>
          <a:prstGeom prst="rect">
            <a:avLst/>
          </a:prstGeom>
        </p:spPr>
        <p:txBody>
          <a:bodyPr/>
          <a:lstStyle/>
          <a:p>
            <a:pPr/>
            <a:r>
              <a:t>Searching for a Banking Solution</a:t>
            </a:r>
          </a:p>
        </p:txBody>
      </p:sp>
      <p:sp>
        <p:nvSpPr>
          <p:cNvPr id="4347" name="These extra steps are critical in helping to bridge the gap between handwritten RTL and SDH…"/>
          <p:cNvSpPr txBox="1"/>
          <p:nvPr>
            <p:ph type="body" idx="1"/>
          </p:nvPr>
        </p:nvSpPr>
        <p:spPr>
          <a:prstGeom prst="rect">
            <a:avLst/>
          </a:prstGeom>
        </p:spPr>
        <p:txBody>
          <a:bodyPr/>
          <a:lstStyle>
            <a:lvl2pPr marL="800100" indent="-342900">
              <a:buSzPct val="75000"/>
            </a:lvl2pPr>
          </a:lstStyle>
          <a:p>
            <a:pPr/>
            <a:r>
              <a:t>These extra steps are critical in helping to bridge the gap between handwritten RTL and SDH</a:t>
            </a:r>
          </a:p>
          <a:p>
            <a:pPr lvl="1"/>
            <a:r>
              <a:t>Plus, a compiler can search a much larger solution space for banking, and much more quickly than even the best RTL programmer.</a:t>
            </a:r>
          </a:p>
        </p:txBody>
      </p:sp>
      <p:sp>
        <p:nvSpPr>
          <p:cNvPr id="43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3" name="Choosing a Language"/>
          <p:cNvSpPr txBox="1"/>
          <p:nvPr>
            <p:ph type="title"/>
          </p:nvPr>
        </p:nvSpPr>
        <p:spPr>
          <a:prstGeom prst="rect">
            <a:avLst/>
          </a:prstGeom>
        </p:spPr>
        <p:txBody>
          <a:bodyPr/>
          <a:lstStyle/>
          <a:p>
            <a:pPr/>
            <a:r>
              <a:t>Choosing a Language</a:t>
            </a:r>
          </a:p>
        </p:txBody>
      </p:sp>
      <p:sp>
        <p:nvSpPr>
          <p:cNvPr id="474" name="Do you want optimal performance for any general algorithm?…"/>
          <p:cNvSpPr txBox="1"/>
          <p:nvPr>
            <p:ph type="body" idx="1"/>
          </p:nvPr>
        </p:nvSpPr>
        <p:spPr>
          <a:prstGeom prst="rect">
            <a:avLst/>
          </a:prstGeom>
        </p:spPr>
        <p:txBody>
          <a:bodyPr/>
          <a:lstStyle/>
          <a:p>
            <a:pPr/>
            <a:r>
              <a:t>Do you want </a:t>
            </a:r>
            <a:r>
              <a:rPr b="1"/>
              <a:t>optimal performance</a:t>
            </a:r>
            <a:r>
              <a:t> for any </a:t>
            </a:r>
            <a:r>
              <a:rPr b="1"/>
              <a:t>general algorithm</a:t>
            </a:r>
            <a:r>
              <a:t>?</a:t>
            </a:r>
          </a:p>
          <a:p>
            <a:pPr lvl="1" marL="800100" indent="-342900">
              <a:buSzPct val="75000"/>
            </a:pPr>
            <a:r>
              <a:t>Go master a hardware description language (HDL), such as </a:t>
            </a:r>
            <a:r>
              <a:rPr b="1"/>
              <a:t>Verilog</a:t>
            </a:r>
            <a:r>
              <a:rPr baseline="31999"/>
              <a:t>[6]</a:t>
            </a:r>
            <a:r>
              <a:rPr b="1"/>
              <a:t> </a:t>
            </a:r>
            <a:r>
              <a:t>or </a:t>
            </a:r>
            <a:r>
              <a:rPr b="1"/>
              <a:t>VHDL</a:t>
            </a:r>
            <a:r>
              <a:rPr baseline="31999"/>
              <a:t>[7]</a:t>
            </a:r>
            <a:endParaRPr b="1"/>
          </a:p>
          <a:p>
            <a:pPr lvl="1" marL="800100" indent="-342900">
              <a:buSzPct val="75000"/>
            </a:pPr>
            <a:r>
              <a:t>Or use a slightly more user-friendly alternative like, </a:t>
            </a:r>
            <a:r>
              <a:rPr b="1"/>
              <a:t>Chisel</a:t>
            </a:r>
            <a:r>
              <a:rPr baseline="31999"/>
              <a:t>[1]</a:t>
            </a:r>
            <a:r>
              <a:t>, </a:t>
            </a:r>
            <a:r>
              <a:rPr b="1"/>
              <a:t>Bluespec</a:t>
            </a:r>
            <a:r>
              <a:rPr baseline="31999"/>
              <a:t>[2]</a:t>
            </a:r>
            <a:r>
              <a:t>, </a:t>
            </a:r>
            <a:r>
              <a:rPr b="1"/>
              <a:t>PyMTL</a:t>
            </a:r>
            <a:r>
              <a:rPr baseline="31999"/>
              <a:t>[3]</a:t>
            </a:r>
            <a:r>
              <a:t>, </a:t>
            </a:r>
            <a:r>
              <a:rPr b="1"/>
              <a:t>MaxJ</a:t>
            </a:r>
            <a:r>
              <a:rPr baseline="31999"/>
              <a:t>[4]</a:t>
            </a:r>
            <a:r>
              <a:t>, and </a:t>
            </a:r>
            <a:r>
              <a:rPr b="1"/>
              <a:t>SystemVerilog</a:t>
            </a:r>
            <a:r>
              <a:rPr baseline="31999"/>
              <a:t>[5]</a:t>
            </a:r>
          </a:p>
        </p:txBody>
      </p:sp>
      <p:sp>
        <p:nvSpPr>
          <p:cNvPr id="475" name="[1] https://people.eecs.berkeley.edu/~krste/papers/chisel-dac2012.pdf…"/>
          <p:cNvSpPr txBox="1"/>
          <p:nvPr/>
        </p:nvSpPr>
        <p:spPr>
          <a:xfrm>
            <a:off x="310985" y="5780261"/>
            <a:ext cx="5610782" cy="853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[1] </a:t>
            </a:r>
            <a:r>
              <a:rPr u="sng">
                <a:solidFill>
                  <a:srgbClr val="FF9900"/>
                </a:solidFill>
                <a:uFill>
                  <a:solidFill>
                    <a:srgbClr val="FF9900"/>
                  </a:solidFill>
                </a:uFill>
                <a:hlinkClick r:id="rId2" invalidUrl="" action="" tgtFrame="" tooltip="" history="1" highlightClick="0" endSnd="0"/>
              </a:rPr>
              <a:t>https://people.eecs.berkeley.edu/~krste/papers/chisel-dac2012.pdf</a:t>
            </a:r>
          </a:p>
          <a:p>
            <a:pPr>
              <a:defRPr sz="1200"/>
            </a:pPr>
            <a:r>
              <a:t>[2] </a:t>
            </a:r>
            <a:r>
              <a:rPr u="sng">
                <a:solidFill>
                  <a:srgbClr val="FF9900"/>
                </a:solidFill>
                <a:uFill>
                  <a:solidFill>
                    <a:srgbClr val="FF9900"/>
                  </a:solidFill>
                </a:uFill>
                <a:hlinkClick r:id="rId3" invalidUrl="" action="" tgtFrame="" tooltip="" history="1" highlightClick="0" endSnd="0"/>
              </a:rPr>
              <a:t>https://www.ece.ucsb.edu/its/bluespec/index.html</a:t>
            </a:r>
          </a:p>
          <a:p>
            <a:pPr>
              <a:defRPr sz="1200"/>
            </a:pPr>
            <a:r>
              <a:t>[3] </a:t>
            </a:r>
            <a:r>
              <a:rPr u="sng">
                <a:solidFill>
                  <a:srgbClr val="FF9900"/>
                </a:solidFill>
                <a:uFill>
                  <a:solidFill>
                    <a:srgbClr val="FF9900"/>
                  </a:solidFill>
                </a:uFill>
                <a:hlinkClick r:id="rId4" invalidUrl="" action="" tgtFrame="" tooltip="" history="1" highlightClick="0" endSnd="0"/>
              </a:rPr>
              <a:t>https://www.csl.cornell.edu/pymtl2019/</a:t>
            </a:r>
          </a:p>
          <a:p>
            <a:pPr>
              <a:defRPr sz="1200"/>
            </a:pPr>
            <a:r>
              <a:t>[4] </a:t>
            </a:r>
            <a:r>
              <a:rPr u="sng">
                <a:solidFill>
                  <a:srgbClr val="FF9900"/>
                </a:solidFill>
                <a:uFill>
                  <a:solidFill>
                    <a:srgbClr val="FF9900"/>
                  </a:solidFill>
                </a:uFill>
                <a:hlinkClick r:id="rId5" invalidUrl="" action="" tgtFrame="" tooltip="" history="1" highlightClick="0" endSnd="0"/>
              </a:rPr>
              <a:t>https://www.maxeler.com/products/software/maxcompiler/</a:t>
            </a:r>
            <a:r>
              <a:t> </a:t>
            </a:r>
          </a:p>
        </p:txBody>
      </p:sp>
      <p:sp>
        <p:nvSpPr>
          <p:cNvPr id="476" name="[5] https://www.doulos.com/knowhow/sysverilog/tutorial/…"/>
          <p:cNvSpPr txBox="1"/>
          <p:nvPr/>
        </p:nvSpPr>
        <p:spPr>
          <a:xfrm>
            <a:off x="5956635" y="5875511"/>
            <a:ext cx="6382381"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[5] </a:t>
            </a:r>
            <a:r>
              <a:rPr u="sng">
                <a:solidFill>
                  <a:srgbClr val="FF9900"/>
                </a:solidFill>
                <a:uFill>
                  <a:solidFill>
                    <a:srgbClr val="FF9900"/>
                  </a:solidFill>
                </a:uFill>
                <a:hlinkClick r:id="rId6" invalidUrl="" action="" tgtFrame="" tooltip="" history="1" highlightClick="0" endSnd="0"/>
              </a:rPr>
              <a:t>https://www.doulos.com/knowhow/sysverilog/tutorial/</a:t>
            </a:r>
          </a:p>
          <a:p>
            <a:pPr>
              <a:defRPr sz="1200"/>
            </a:pPr>
            <a:r>
              <a:t>[6] </a:t>
            </a:r>
            <a:r>
              <a:rPr u="sng">
                <a:solidFill>
                  <a:srgbClr val="FF9900"/>
                </a:solidFill>
                <a:uFill>
                  <a:solidFill>
                    <a:srgbClr val="FF9900"/>
                  </a:solidFill>
                </a:uFill>
                <a:hlinkClick r:id="rId7" invalidUrl="" action="" tgtFrame="" tooltip="" history="1" highlightClick="0" endSnd="0"/>
              </a:rPr>
              <a:t>https://www.verilog.com/</a:t>
            </a:r>
          </a:p>
          <a:p>
            <a:pPr>
              <a:defRPr sz="1200"/>
            </a:pPr>
            <a:r>
              <a:t>[7] </a:t>
            </a:r>
            <a:r>
              <a:rPr u="sng">
                <a:solidFill>
                  <a:srgbClr val="FF9900"/>
                </a:solidFill>
                <a:uFill>
                  <a:solidFill>
                    <a:srgbClr val="FF9900"/>
                  </a:solidFill>
                </a:uFill>
                <a:hlinkClick r:id="rId8" invalidUrl="" action="" tgtFrame="" tooltip="" history="1" highlightClick="0" endSnd="0"/>
              </a:rPr>
              <a:t>https://www.ics.uci.edu/~jmoorkan/vhdlref/Synario%20VHDL%20Manual.pdf</a:t>
            </a:r>
          </a:p>
        </p:txBody>
      </p:sp>
      <p:sp>
        <p:nvSpPr>
          <p:cNvPr id="47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4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2" fill="hold">
                                  <p:stCondLst>
                                    <p:cond delay="0"/>
                                  </p:stCondLst>
                                  <p:iterate type="el" backwards="0">
                                    <p:tmAbs val="0"/>
                                  </p:iterate>
                                  <p:childTnLst>
                                    <p:set>
                                      <p:cBhvr>
                                        <p:cTn id="14" fill="hold"/>
                                        <p:tgtEl>
                                          <p:spTgt spid="475"/>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3" fill="hold">
                                  <p:stCondLst>
                                    <p:cond delay="0"/>
                                  </p:stCondLst>
                                  <p:iterate type="el" backwards="0">
                                    <p:tmAbs val="0"/>
                                  </p:iterate>
                                  <p:childTnLst>
                                    <p:set>
                                      <p:cBhvr>
                                        <p:cTn id="17" fill="hold"/>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74" grpId="1"/>
      <p:bldP build="whole" bldLvl="1" animBg="1" rev="0" advAuto="0" spid="475" grpId="2"/>
      <p:bldP build="whole" bldLvl="1" animBg="1" rev="0" advAuto="0" spid="476" grpId="3"/>
    </p:bldLst>
  </p:timing>
</p:sld>
</file>

<file path=ppt/slides/slide1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350" name="Why is this a tricky problem?"/>
          <p:cNvSpPr txBox="1"/>
          <p:nvPr>
            <p:ph type="title"/>
          </p:nvPr>
        </p:nvSpPr>
        <p:spPr>
          <a:prstGeom prst="rect">
            <a:avLst/>
          </a:prstGeom>
        </p:spPr>
        <p:txBody>
          <a:bodyPr/>
          <a:lstStyle/>
          <a:p>
            <a:pPr/>
            <a:r>
              <a:t>Why is this a tricky problem?</a:t>
            </a:r>
          </a:p>
        </p:txBody>
      </p:sp>
      <p:grpSp>
        <p:nvGrpSpPr>
          <p:cNvPr id="4353" name="CustomShape 2"/>
          <p:cNvGrpSpPr/>
          <p:nvPr/>
        </p:nvGrpSpPr>
        <p:grpSpPr>
          <a:xfrm>
            <a:off x="6437627" y="1642470"/>
            <a:ext cx="5027581" cy="1255050"/>
            <a:chOff x="0" y="0"/>
            <a:chExt cx="5027579" cy="1255049"/>
          </a:xfrm>
        </p:grpSpPr>
        <p:sp>
          <p:nvSpPr>
            <p:cNvPr id="4351"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352"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354" name="Line"/>
          <p:cNvSpPr/>
          <p:nvPr/>
        </p:nvSpPr>
        <p:spPr>
          <a:xfrm>
            <a:off x="1786920" y="3027576"/>
            <a:ext cx="309952"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355" name="Line"/>
          <p:cNvSpPr/>
          <p:nvPr/>
        </p:nvSpPr>
        <p:spPr>
          <a:xfrm>
            <a:off x="2221709" y="3027576"/>
            <a:ext cx="309951"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356" name="Line"/>
          <p:cNvSpPr/>
          <p:nvPr/>
        </p:nvSpPr>
        <p:spPr>
          <a:xfrm>
            <a:off x="3092123" y="3027576"/>
            <a:ext cx="309952"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357" name="Line"/>
          <p:cNvSpPr/>
          <p:nvPr/>
        </p:nvSpPr>
        <p:spPr>
          <a:xfrm>
            <a:off x="3529426" y="3027576"/>
            <a:ext cx="309951"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358"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4359"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4360"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4361"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4362"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4363"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4364"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4365"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4366"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4367"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4368"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4369"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4370"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4371"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4372"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4373"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4374"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4375"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4376"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4377"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4378"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4379"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4380" name="Line"/>
          <p:cNvSpPr/>
          <p:nvPr/>
        </p:nvSpPr>
        <p:spPr>
          <a:xfrm>
            <a:off x="1786920"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381" name="Line"/>
          <p:cNvSpPr/>
          <p:nvPr/>
        </p:nvSpPr>
        <p:spPr>
          <a:xfrm>
            <a:off x="2221709" y="434392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382" name="Line"/>
          <p:cNvSpPr/>
          <p:nvPr/>
        </p:nvSpPr>
        <p:spPr>
          <a:xfrm>
            <a:off x="3092123"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383" name="Line"/>
          <p:cNvSpPr/>
          <p:nvPr/>
        </p:nvSpPr>
        <p:spPr>
          <a:xfrm>
            <a:off x="3529426" y="4343922"/>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384"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4385"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4386"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4387"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4388"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4389"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4390"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4391"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4392"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4393"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4394"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4395"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4396"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4397"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4398"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4399"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4400"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4401"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4402"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4403"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4404"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4405"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4406" name="Line"/>
          <p:cNvSpPr/>
          <p:nvPr/>
        </p:nvSpPr>
        <p:spPr>
          <a:xfrm>
            <a:off x="1786920"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07" name="Line"/>
          <p:cNvSpPr/>
          <p:nvPr/>
        </p:nvSpPr>
        <p:spPr>
          <a:xfrm>
            <a:off x="2221709" y="5660268"/>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08" name="Line"/>
          <p:cNvSpPr/>
          <p:nvPr/>
        </p:nvSpPr>
        <p:spPr>
          <a:xfrm>
            <a:off x="3092123"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09" name="Line"/>
          <p:cNvSpPr/>
          <p:nvPr/>
        </p:nvSpPr>
        <p:spPr>
          <a:xfrm>
            <a:off x="3529426" y="5660268"/>
            <a:ext cx="309951"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10" name="N=6, B=1,  =&lt;1&gt;"/>
          <p:cNvSpPr txBox="1"/>
          <p:nvPr/>
        </p:nvSpPr>
        <p:spPr>
          <a:xfrm>
            <a:off x="1333124" y="2486278"/>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411" name="N=5, B=1,  =&lt;1&gt;"/>
          <p:cNvSpPr txBox="1"/>
          <p:nvPr/>
        </p:nvSpPr>
        <p:spPr>
          <a:xfrm>
            <a:off x="1333124" y="3836234"/>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412" name="N=4, B=3,  =&lt;2&gt;"/>
          <p:cNvSpPr txBox="1"/>
          <p:nvPr/>
        </p:nvSpPr>
        <p:spPr>
          <a:xfrm>
            <a:off x="1333124" y="5186191"/>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a:t>
            </a:r>
          </a:p>
        </p:txBody>
      </p:sp>
      <p:sp>
        <p:nvSpPr>
          <p:cNvPr id="4413" name="Our toy example has a few valid geometries…"/>
          <p:cNvSpPr txBox="1"/>
          <p:nvPr>
            <p:ph type="body" sz="quarter" idx="1"/>
          </p:nvPr>
        </p:nvSpPr>
        <p:spPr>
          <a:xfrm>
            <a:off x="475487" y="1143000"/>
            <a:ext cx="10398138" cy="557070"/>
          </a:xfrm>
          <a:prstGeom prst="rect">
            <a:avLst/>
          </a:prstGeom>
        </p:spPr>
        <p:txBody>
          <a:bodyPr/>
          <a:lstStyle/>
          <a:p>
            <a:pPr/>
            <a:r>
              <a:t>Our toy example has a few valid geometries…</a:t>
            </a:r>
          </a:p>
        </p:txBody>
      </p:sp>
      <p:sp>
        <p:nvSpPr>
          <p:cNvPr id="4414"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4415"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4416"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4417"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4418"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4419"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4420"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4421"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4422"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4423"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4424"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4425"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4426"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4427"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4428"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4429"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4430"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4431"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4432"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4433"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4434"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4435"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4436" name="CustomShape 8"/>
          <p:cNvSpPr/>
          <p:nvPr/>
        </p:nvSpPr>
        <p:spPr>
          <a:xfrm>
            <a:off x="-150166" y="5195731"/>
            <a:ext cx="12492333"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437"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4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440" name="Why is this a tricky problem?"/>
          <p:cNvSpPr txBox="1"/>
          <p:nvPr>
            <p:ph type="title"/>
          </p:nvPr>
        </p:nvSpPr>
        <p:spPr>
          <a:prstGeom prst="rect">
            <a:avLst/>
          </a:prstGeom>
        </p:spPr>
        <p:txBody>
          <a:bodyPr/>
          <a:lstStyle/>
          <a:p>
            <a:pPr/>
            <a:r>
              <a:t>Why is this a tricky problem?</a:t>
            </a:r>
          </a:p>
        </p:txBody>
      </p:sp>
      <p:grpSp>
        <p:nvGrpSpPr>
          <p:cNvPr id="4443" name="CustomShape 2"/>
          <p:cNvGrpSpPr/>
          <p:nvPr/>
        </p:nvGrpSpPr>
        <p:grpSpPr>
          <a:xfrm>
            <a:off x="6437627" y="1642470"/>
            <a:ext cx="5027581" cy="1255050"/>
            <a:chOff x="0" y="0"/>
            <a:chExt cx="5027579" cy="1255049"/>
          </a:xfrm>
        </p:grpSpPr>
        <p:sp>
          <p:nvSpPr>
            <p:cNvPr id="4441"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442"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444" name="Line"/>
          <p:cNvSpPr/>
          <p:nvPr/>
        </p:nvSpPr>
        <p:spPr>
          <a:xfrm>
            <a:off x="4308161" y="3027576"/>
            <a:ext cx="309951"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45" name="Line"/>
          <p:cNvSpPr/>
          <p:nvPr/>
        </p:nvSpPr>
        <p:spPr>
          <a:xfrm>
            <a:off x="4742949" y="3027576"/>
            <a:ext cx="309952"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46" name="Line"/>
          <p:cNvSpPr/>
          <p:nvPr/>
        </p:nvSpPr>
        <p:spPr>
          <a:xfrm>
            <a:off x="5613364" y="3027576"/>
            <a:ext cx="309951"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47" name="Line"/>
          <p:cNvSpPr/>
          <p:nvPr/>
        </p:nvSpPr>
        <p:spPr>
          <a:xfrm>
            <a:off x="6050666" y="3027576"/>
            <a:ext cx="309952"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48"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4449"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4450"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4451"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4452"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4453"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4454"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4455"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4456"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4457"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4458"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4459"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4460"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4461"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4462"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4463"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4464"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4465"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4466"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4467"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4468"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4469"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4470" name="Line"/>
          <p:cNvSpPr/>
          <p:nvPr/>
        </p:nvSpPr>
        <p:spPr>
          <a:xfrm>
            <a:off x="4308161"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71" name="Line"/>
          <p:cNvSpPr/>
          <p:nvPr/>
        </p:nvSpPr>
        <p:spPr>
          <a:xfrm>
            <a:off x="4742949"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72" name="Line"/>
          <p:cNvSpPr/>
          <p:nvPr/>
        </p:nvSpPr>
        <p:spPr>
          <a:xfrm>
            <a:off x="5613364"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73" name="Line"/>
          <p:cNvSpPr/>
          <p:nvPr/>
        </p:nvSpPr>
        <p:spPr>
          <a:xfrm>
            <a:off x="6050666"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74"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4475"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4476"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4477"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4478"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4479"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4480"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4481"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4482"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4483"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4484"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4485"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4486"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4487"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4488"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4489"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4490"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4491"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4492"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4493"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4494"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4495"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4496" name="Line"/>
          <p:cNvSpPr/>
          <p:nvPr/>
        </p:nvSpPr>
        <p:spPr>
          <a:xfrm>
            <a:off x="4308161"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97" name="Line"/>
          <p:cNvSpPr/>
          <p:nvPr/>
        </p:nvSpPr>
        <p:spPr>
          <a:xfrm>
            <a:off x="4742949"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98" name="Line"/>
          <p:cNvSpPr/>
          <p:nvPr/>
        </p:nvSpPr>
        <p:spPr>
          <a:xfrm>
            <a:off x="5613364"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499" name="Line"/>
          <p:cNvSpPr/>
          <p:nvPr/>
        </p:nvSpPr>
        <p:spPr>
          <a:xfrm>
            <a:off x="6050666"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00" name="N=6, B=1,  =&lt;1&gt;"/>
          <p:cNvSpPr txBox="1"/>
          <p:nvPr/>
        </p:nvSpPr>
        <p:spPr>
          <a:xfrm>
            <a:off x="1333124" y="2486278"/>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501" name="N=5, B=1,  =&lt;1&gt;"/>
          <p:cNvSpPr txBox="1"/>
          <p:nvPr/>
        </p:nvSpPr>
        <p:spPr>
          <a:xfrm>
            <a:off x="1333124" y="3836234"/>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502" name="N=4, B=3,  =&lt;2&gt;"/>
          <p:cNvSpPr txBox="1"/>
          <p:nvPr/>
        </p:nvSpPr>
        <p:spPr>
          <a:xfrm>
            <a:off x="1333124" y="5186191"/>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a:t>
            </a:r>
          </a:p>
        </p:txBody>
      </p:sp>
      <p:sp>
        <p:nvSpPr>
          <p:cNvPr id="4503" name="Our toy example has a few valid geometries…"/>
          <p:cNvSpPr txBox="1"/>
          <p:nvPr>
            <p:ph type="body" sz="quarter" idx="1"/>
          </p:nvPr>
        </p:nvSpPr>
        <p:spPr>
          <a:xfrm>
            <a:off x="475487" y="1143000"/>
            <a:ext cx="10398138" cy="557070"/>
          </a:xfrm>
          <a:prstGeom prst="rect">
            <a:avLst/>
          </a:prstGeom>
        </p:spPr>
        <p:txBody>
          <a:bodyPr/>
          <a:lstStyle/>
          <a:p>
            <a:pPr/>
            <a:r>
              <a:t>Our toy example has a few valid geometries…</a:t>
            </a:r>
          </a:p>
        </p:txBody>
      </p:sp>
      <p:sp>
        <p:nvSpPr>
          <p:cNvPr id="4504"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4505"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4506"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4507"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4508"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4509"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4510"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4511"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4512"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4513"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4514"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4515"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4516"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4517"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4518"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4519"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4520"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4521"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4522"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4523"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4524"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4525"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4526"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527"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5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530" name="Why is this a tricky problem?"/>
          <p:cNvSpPr txBox="1"/>
          <p:nvPr>
            <p:ph type="title"/>
          </p:nvPr>
        </p:nvSpPr>
        <p:spPr>
          <a:prstGeom prst="rect">
            <a:avLst/>
          </a:prstGeom>
        </p:spPr>
        <p:txBody>
          <a:bodyPr/>
          <a:lstStyle/>
          <a:p>
            <a:pPr/>
            <a:r>
              <a:t>Why is this a tricky problem?</a:t>
            </a:r>
          </a:p>
        </p:txBody>
      </p:sp>
      <p:grpSp>
        <p:nvGrpSpPr>
          <p:cNvPr id="4533" name="CustomShape 2"/>
          <p:cNvGrpSpPr/>
          <p:nvPr/>
        </p:nvGrpSpPr>
        <p:grpSpPr>
          <a:xfrm>
            <a:off x="6437627" y="1642470"/>
            <a:ext cx="5027581" cy="1255050"/>
            <a:chOff x="0" y="0"/>
            <a:chExt cx="5027579" cy="1255049"/>
          </a:xfrm>
        </p:grpSpPr>
        <p:sp>
          <p:nvSpPr>
            <p:cNvPr id="4531"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532"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534" name="Line"/>
          <p:cNvSpPr/>
          <p:nvPr/>
        </p:nvSpPr>
        <p:spPr>
          <a:xfrm>
            <a:off x="6735861" y="3027576"/>
            <a:ext cx="309952"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35" name="Line"/>
          <p:cNvSpPr/>
          <p:nvPr/>
        </p:nvSpPr>
        <p:spPr>
          <a:xfrm>
            <a:off x="7170649" y="3027576"/>
            <a:ext cx="309952"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36" name="Line"/>
          <p:cNvSpPr/>
          <p:nvPr/>
        </p:nvSpPr>
        <p:spPr>
          <a:xfrm>
            <a:off x="8041064" y="3027576"/>
            <a:ext cx="309952"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37" name="Line"/>
          <p:cNvSpPr/>
          <p:nvPr/>
        </p:nvSpPr>
        <p:spPr>
          <a:xfrm>
            <a:off x="8478367" y="3027576"/>
            <a:ext cx="309952" cy="3099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38"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4539"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4540"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4541"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4542"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4543"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4544"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4545"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4546"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4547"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4548"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4549"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4550"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4551"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4552"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4553"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4554"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4555"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4556"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4557"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4558"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4559"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4560" name="Line"/>
          <p:cNvSpPr/>
          <p:nvPr/>
        </p:nvSpPr>
        <p:spPr>
          <a:xfrm>
            <a:off x="6735861"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61" name="Line"/>
          <p:cNvSpPr/>
          <p:nvPr/>
        </p:nvSpPr>
        <p:spPr>
          <a:xfrm>
            <a:off x="7170650"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62" name="Line"/>
          <p:cNvSpPr/>
          <p:nvPr/>
        </p:nvSpPr>
        <p:spPr>
          <a:xfrm>
            <a:off x="8041064"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63" name="Line"/>
          <p:cNvSpPr/>
          <p:nvPr/>
        </p:nvSpPr>
        <p:spPr>
          <a:xfrm>
            <a:off x="8478367" y="4343922"/>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64"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4565"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4566"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4567"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4568"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4569"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4570"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4571"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4572"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4573"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4574"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4575"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4576"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4577"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4578"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4579"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4580"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4581"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4582"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4583"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4584"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4585"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4586" name="Line"/>
          <p:cNvSpPr/>
          <p:nvPr/>
        </p:nvSpPr>
        <p:spPr>
          <a:xfrm>
            <a:off x="6735861"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87" name="Line"/>
          <p:cNvSpPr/>
          <p:nvPr/>
        </p:nvSpPr>
        <p:spPr>
          <a:xfrm>
            <a:off x="7170650"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88" name="Line"/>
          <p:cNvSpPr/>
          <p:nvPr/>
        </p:nvSpPr>
        <p:spPr>
          <a:xfrm>
            <a:off x="8041064"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89" name="Line"/>
          <p:cNvSpPr/>
          <p:nvPr/>
        </p:nvSpPr>
        <p:spPr>
          <a:xfrm>
            <a:off x="8478367" y="5660268"/>
            <a:ext cx="309952" cy="30995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4590" name="N=6, B=1,  =&lt;1&gt;"/>
          <p:cNvSpPr txBox="1"/>
          <p:nvPr/>
        </p:nvSpPr>
        <p:spPr>
          <a:xfrm>
            <a:off x="1333124" y="2486278"/>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591" name="N=5, B=1,  =&lt;1&gt;"/>
          <p:cNvSpPr txBox="1"/>
          <p:nvPr/>
        </p:nvSpPr>
        <p:spPr>
          <a:xfrm>
            <a:off x="1333124" y="3836234"/>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592" name="N=4, B=3,  =&lt;2&gt;"/>
          <p:cNvSpPr txBox="1"/>
          <p:nvPr/>
        </p:nvSpPr>
        <p:spPr>
          <a:xfrm>
            <a:off x="1333124" y="5186191"/>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a:t>
            </a:r>
          </a:p>
        </p:txBody>
      </p:sp>
      <p:sp>
        <p:nvSpPr>
          <p:cNvPr id="4593" name="Our toy example has a few valid geometries…"/>
          <p:cNvSpPr txBox="1"/>
          <p:nvPr>
            <p:ph type="body" sz="quarter" idx="1"/>
          </p:nvPr>
        </p:nvSpPr>
        <p:spPr>
          <a:xfrm>
            <a:off x="475487" y="1143000"/>
            <a:ext cx="10398138" cy="557070"/>
          </a:xfrm>
          <a:prstGeom prst="rect">
            <a:avLst/>
          </a:prstGeom>
        </p:spPr>
        <p:txBody>
          <a:bodyPr/>
          <a:lstStyle/>
          <a:p>
            <a:pPr/>
            <a:r>
              <a:t>Our toy example has a few valid geometries…</a:t>
            </a:r>
          </a:p>
        </p:txBody>
      </p:sp>
      <p:sp>
        <p:nvSpPr>
          <p:cNvPr id="4594"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4595"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4596"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4597"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4598"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4599"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4600"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4601"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4602"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4603"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4604"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4605"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4606"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4607"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4608"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4609"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4610"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4611"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4612"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4613"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4614"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4615"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4616"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617"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6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20" name="Why is this a tricky problem?"/>
          <p:cNvSpPr txBox="1"/>
          <p:nvPr>
            <p:ph type="title"/>
          </p:nvPr>
        </p:nvSpPr>
        <p:spPr>
          <a:prstGeom prst="rect">
            <a:avLst/>
          </a:prstGeom>
        </p:spPr>
        <p:txBody>
          <a:bodyPr/>
          <a:lstStyle/>
          <a:p>
            <a:pPr/>
            <a:r>
              <a:t>Why is this a tricky problem?</a:t>
            </a:r>
          </a:p>
        </p:txBody>
      </p:sp>
      <p:grpSp>
        <p:nvGrpSpPr>
          <p:cNvPr id="4623" name="CustomShape 2"/>
          <p:cNvGrpSpPr/>
          <p:nvPr/>
        </p:nvGrpSpPr>
        <p:grpSpPr>
          <a:xfrm>
            <a:off x="6437627" y="1642470"/>
            <a:ext cx="5027581" cy="1255050"/>
            <a:chOff x="0" y="0"/>
            <a:chExt cx="5027579" cy="1255049"/>
          </a:xfrm>
        </p:grpSpPr>
        <p:sp>
          <p:nvSpPr>
            <p:cNvPr id="4621"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622"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624"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4625"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4626"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4627"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4628"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4629"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4630"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4631"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4632"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4633"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4634"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4635"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4636"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4637"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4638"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4639"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4640"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4641"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4642"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4643"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4644"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4645"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4646"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4647"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4648"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4649"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4650"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4651"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4652"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4653"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4654"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4655"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4656"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4657"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4658"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4659"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4660"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4661"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4662"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4663"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4664"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4665"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4666"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4667"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4668" name="N=6, B=1,  =&lt;1&gt;"/>
          <p:cNvSpPr txBox="1"/>
          <p:nvPr/>
        </p:nvSpPr>
        <p:spPr>
          <a:xfrm>
            <a:off x="1333124" y="2486278"/>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669" name="N=5, B=1,  =&lt;1&gt;"/>
          <p:cNvSpPr txBox="1"/>
          <p:nvPr/>
        </p:nvSpPr>
        <p:spPr>
          <a:xfrm>
            <a:off x="1333124" y="3836234"/>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670" name="N=4, B=3,  =&lt;2&gt;"/>
          <p:cNvSpPr txBox="1"/>
          <p:nvPr/>
        </p:nvSpPr>
        <p:spPr>
          <a:xfrm>
            <a:off x="1333124" y="5186191"/>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a:t>
            </a:r>
          </a:p>
        </p:txBody>
      </p:sp>
      <p:sp>
        <p:nvSpPr>
          <p:cNvPr id="4671" name="Evaluating SF for each solution…"/>
          <p:cNvSpPr txBox="1"/>
          <p:nvPr>
            <p:ph type="body" sz="quarter" idx="1"/>
          </p:nvPr>
        </p:nvSpPr>
        <p:spPr>
          <a:xfrm>
            <a:off x="475487" y="1143000"/>
            <a:ext cx="10398138" cy="557070"/>
          </a:xfrm>
          <a:prstGeom prst="rect">
            <a:avLst/>
          </a:prstGeom>
        </p:spPr>
        <p:txBody>
          <a:bodyPr/>
          <a:lstStyle/>
          <a:p>
            <a:pPr/>
            <a:r>
              <a:t>Evaluating SF for each solution…</a:t>
            </a:r>
          </a:p>
        </p:txBody>
      </p:sp>
      <p:sp>
        <p:nvSpPr>
          <p:cNvPr id="4672"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4673"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4674"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4675"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4676"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4677"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4678"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4679"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4680"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4681"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4682"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4683"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4684"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4685"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4686"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4687"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4688"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4689"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4690"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4691"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4692"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4693"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4694" name="SF = 1"/>
          <p:cNvSpPr txBox="1"/>
          <p:nvPr/>
        </p:nvSpPr>
        <p:spPr>
          <a:xfrm>
            <a:off x="372394" y="3400716"/>
            <a:ext cx="82833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SF = 1</a:t>
            </a:r>
          </a:p>
        </p:txBody>
      </p:sp>
      <p:sp>
        <p:nvSpPr>
          <p:cNvPr id="4695" name="SF = 1"/>
          <p:cNvSpPr txBox="1"/>
          <p:nvPr/>
        </p:nvSpPr>
        <p:spPr>
          <a:xfrm>
            <a:off x="372394" y="6026012"/>
            <a:ext cx="82833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SF = 1</a:t>
            </a:r>
          </a:p>
        </p:txBody>
      </p:sp>
      <p:sp>
        <p:nvSpPr>
          <p:cNvPr id="4696" name="SF = 5"/>
          <p:cNvSpPr txBox="1"/>
          <p:nvPr/>
        </p:nvSpPr>
        <p:spPr>
          <a:xfrm>
            <a:off x="372394" y="4709666"/>
            <a:ext cx="82833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SF = 5</a:t>
            </a:r>
          </a:p>
        </p:txBody>
      </p:sp>
      <p:sp>
        <p:nvSpPr>
          <p:cNvPr id="4697"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698"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69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01" name="Ribbon"/>
          <p:cNvSpPr/>
          <p:nvPr/>
        </p:nvSpPr>
        <p:spPr>
          <a:xfrm>
            <a:off x="562221" y="2655034"/>
            <a:ext cx="485567" cy="733533"/>
          </a:xfrm>
          <a:custGeom>
            <a:avLst/>
            <a:gdLst/>
            <a:ahLst/>
            <a:cxnLst>
              <a:cxn ang="0">
                <a:pos x="wd2" y="hd2"/>
              </a:cxn>
              <a:cxn ang="5400000">
                <a:pos x="wd2" y="hd2"/>
              </a:cxn>
              <a:cxn ang="10800000">
                <a:pos x="wd2" y="hd2"/>
              </a:cxn>
              <a:cxn ang="16200000">
                <a:pos x="wd2" y="hd2"/>
              </a:cxn>
            </a:cxnLst>
            <a:rect l="0" t="0" r="r" b="b"/>
            <a:pathLst>
              <a:path w="21483" h="21600" fill="norm" stroke="1"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FFFFFF"/>
          </a:solidFill>
          <a:ln w="25400">
            <a:solidFill>
              <a:srgbClr val="0433FF"/>
            </a:solidFill>
          </a:ln>
        </p:spPr>
        <p:txBody>
          <a:bodyPr lIns="45719" rIns="45719"/>
          <a:lstStyle/>
          <a:p>
            <a:pPr/>
          </a:p>
        </p:txBody>
      </p:sp>
      <p:sp>
        <p:nvSpPr>
          <p:cNvPr id="4702" name="Ribbon"/>
          <p:cNvSpPr/>
          <p:nvPr/>
        </p:nvSpPr>
        <p:spPr>
          <a:xfrm>
            <a:off x="562221" y="5298325"/>
            <a:ext cx="485567" cy="733533"/>
          </a:xfrm>
          <a:custGeom>
            <a:avLst/>
            <a:gdLst/>
            <a:ahLst/>
            <a:cxnLst>
              <a:cxn ang="0">
                <a:pos x="wd2" y="hd2"/>
              </a:cxn>
              <a:cxn ang="5400000">
                <a:pos x="wd2" y="hd2"/>
              </a:cxn>
              <a:cxn ang="10800000">
                <a:pos x="wd2" y="hd2"/>
              </a:cxn>
              <a:cxn ang="16200000">
                <a:pos x="wd2" y="hd2"/>
              </a:cxn>
            </a:cxnLst>
            <a:rect l="0" t="0" r="r" b="b"/>
            <a:pathLst>
              <a:path w="21483" h="21600" fill="norm" stroke="1"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FFFFFF"/>
          </a:solidFill>
          <a:ln w="25400">
            <a:solidFill>
              <a:srgbClr val="0433FF"/>
            </a:solidFill>
          </a:ln>
        </p:spPr>
        <p:txBody>
          <a:bodyPr lIns="45719" rIns="45719"/>
          <a:lstStyle/>
          <a:p>
            <a:pPr/>
          </a:p>
        </p:txBody>
      </p:sp>
      <p:sp>
        <p:nvSpPr>
          <p:cNvPr id="4703" name="Why is this a tricky problem?"/>
          <p:cNvSpPr txBox="1"/>
          <p:nvPr>
            <p:ph type="title"/>
          </p:nvPr>
        </p:nvSpPr>
        <p:spPr>
          <a:prstGeom prst="rect">
            <a:avLst/>
          </a:prstGeom>
        </p:spPr>
        <p:txBody>
          <a:bodyPr/>
          <a:lstStyle/>
          <a:p>
            <a:pPr/>
            <a:r>
              <a:t>Why is this a tricky problem?</a:t>
            </a:r>
          </a:p>
        </p:txBody>
      </p:sp>
      <p:grpSp>
        <p:nvGrpSpPr>
          <p:cNvPr id="4706" name="CustomShape 2"/>
          <p:cNvGrpSpPr/>
          <p:nvPr/>
        </p:nvGrpSpPr>
        <p:grpSpPr>
          <a:xfrm>
            <a:off x="6437627" y="1642470"/>
            <a:ext cx="5027581" cy="1255050"/>
            <a:chOff x="0" y="0"/>
            <a:chExt cx="5027579" cy="1255049"/>
          </a:xfrm>
        </p:grpSpPr>
        <p:sp>
          <p:nvSpPr>
            <p:cNvPr id="4704"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705"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707"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4708"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4709"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4710"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4711"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4712"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4713"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4714"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4715"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4716"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4717"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4718"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4719"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4720"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4721"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4722"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4723"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4724"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4725"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4726"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4727"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4728"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4729"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4730"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4731"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4732"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4733"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4734"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4735"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4736"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4737"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4738"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4739"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4740"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4741"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4742"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4743"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4744"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4745"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4746"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4747"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4748"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4749"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4750"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4751" name="N=6, B=1,  =&lt;1&gt;"/>
          <p:cNvSpPr txBox="1"/>
          <p:nvPr/>
        </p:nvSpPr>
        <p:spPr>
          <a:xfrm>
            <a:off x="1333124" y="2486278"/>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752" name="N=5, B=1,  =&lt;1&gt;"/>
          <p:cNvSpPr txBox="1"/>
          <p:nvPr/>
        </p:nvSpPr>
        <p:spPr>
          <a:xfrm>
            <a:off x="1333124" y="3836234"/>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a:t>
            </a:r>
          </a:p>
        </p:txBody>
      </p:sp>
      <p:sp>
        <p:nvSpPr>
          <p:cNvPr id="4753" name="N=4, B=3,  =&lt;2&gt;"/>
          <p:cNvSpPr txBox="1"/>
          <p:nvPr/>
        </p:nvSpPr>
        <p:spPr>
          <a:xfrm>
            <a:off x="1333124" y="5186191"/>
            <a:ext cx="2343291" cy="4674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a:t>
            </a:r>
          </a:p>
        </p:txBody>
      </p:sp>
      <p:sp>
        <p:nvSpPr>
          <p:cNvPr id="4754" name="Evaluating SF for each solution…"/>
          <p:cNvSpPr txBox="1"/>
          <p:nvPr>
            <p:ph type="body" sz="quarter" idx="1"/>
          </p:nvPr>
        </p:nvSpPr>
        <p:spPr>
          <a:xfrm>
            <a:off x="475487" y="1143000"/>
            <a:ext cx="10398138" cy="557070"/>
          </a:xfrm>
          <a:prstGeom prst="rect">
            <a:avLst/>
          </a:prstGeom>
        </p:spPr>
        <p:txBody>
          <a:bodyPr/>
          <a:lstStyle/>
          <a:p>
            <a:pPr/>
            <a:r>
              <a:t>Evaluating SF for each solution…</a:t>
            </a:r>
          </a:p>
        </p:txBody>
      </p:sp>
      <p:sp>
        <p:nvSpPr>
          <p:cNvPr id="4755"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4756"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4757"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4758"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4759"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4760"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4761"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4762"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4763"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4764"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4765"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4766"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4767"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4768"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4769"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4770"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4771"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4772"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4773"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4774"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4775"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4776"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4777" name="SF = 1"/>
          <p:cNvSpPr txBox="1"/>
          <p:nvPr/>
        </p:nvSpPr>
        <p:spPr>
          <a:xfrm>
            <a:off x="372394" y="3400716"/>
            <a:ext cx="82833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SF = 1</a:t>
            </a:r>
          </a:p>
        </p:txBody>
      </p:sp>
      <p:sp>
        <p:nvSpPr>
          <p:cNvPr id="4778" name="SF = 1"/>
          <p:cNvSpPr txBox="1"/>
          <p:nvPr/>
        </p:nvSpPr>
        <p:spPr>
          <a:xfrm>
            <a:off x="372394" y="6026012"/>
            <a:ext cx="82833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SF = 1</a:t>
            </a:r>
          </a:p>
        </p:txBody>
      </p:sp>
      <p:sp>
        <p:nvSpPr>
          <p:cNvPr id="4779" name="SF = 5"/>
          <p:cNvSpPr txBox="1"/>
          <p:nvPr/>
        </p:nvSpPr>
        <p:spPr>
          <a:xfrm>
            <a:off x="372394" y="4709666"/>
            <a:ext cx="828339"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SF = 5</a:t>
            </a:r>
          </a:p>
        </p:txBody>
      </p:sp>
      <p:sp>
        <p:nvSpPr>
          <p:cNvPr id="4780" name="Rectangle"/>
          <p:cNvSpPr/>
          <p:nvPr/>
        </p:nvSpPr>
        <p:spPr>
          <a:xfrm>
            <a:off x="283850" y="3836234"/>
            <a:ext cx="10781412" cy="1384931"/>
          </a:xfrm>
          <a:prstGeom prst="rect">
            <a:avLst/>
          </a:prstGeom>
          <a:solidFill>
            <a:srgbClr val="FFFFFF">
              <a:alpha val="88682"/>
            </a:srgbClr>
          </a:solidFill>
          <a:ln w="12700">
            <a:miter lim="400000"/>
          </a:ln>
        </p:spPr>
        <p:txBody>
          <a:bodyPr lIns="45719" rIns="45719"/>
          <a:lstStyle/>
          <a:p>
            <a:pPr/>
          </a:p>
        </p:txBody>
      </p:sp>
      <p:sp>
        <p:nvSpPr>
          <p:cNvPr id="4781"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782"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7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85" name="pad"/>
          <p:cNvSpPr/>
          <p:nvPr/>
        </p:nvSpPr>
        <p:spPr>
          <a:xfrm>
            <a:off x="2319942" y="6138269"/>
            <a:ext cx="421958" cy="421958"/>
          </a:xfrm>
          <a:prstGeom prst="rect">
            <a:avLst/>
          </a:prstGeom>
          <a:solidFill>
            <a:srgbClr val="FF9300">
              <a:alpha val="37494"/>
            </a:srgbClr>
          </a:solidFill>
          <a:ln w="25400">
            <a:solidFill>
              <a:schemeClr val="accent1">
                <a:alpha val="37494"/>
              </a:schemeClr>
            </a:solidFill>
          </a:ln>
          <a:extLst>
            <a:ext uri="{C572A759-6A51-4108-AA02-DFA0A04FC94B}">
              <ma14:wrappingTextBoxFlag xmlns:ma14="http://schemas.microsoft.com/office/mac/drawingml/2011/main" val="1"/>
            </a:ext>
          </a:extLst>
        </p:spPr>
        <p:txBody>
          <a:bodyPr lIns="45719" rIns="45719"/>
          <a:lstStyle/>
          <a:p>
            <a:pPr/>
            <a:r>
              <a:t>pad</a:t>
            </a:r>
          </a:p>
        </p:txBody>
      </p:sp>
      <p:sp>
        <p:nvSpPr>
          <p:cNvPr id="4786"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4787"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4788"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4789"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4790"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4791"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4792"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4793"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4794" name="Why is this a tricky problem?"/>
          <p:cNvSpPr txBox="1"/>
          <p:nvPr>
            <p:ph type="title"/>
          </p:nvPr>
        </p:nvSpPr>
        <p:spPr>
          <a:prstGeom prst="rect">
            <a:avLst/>
          </a:prstGeom>
        </p:spPr>
        <p:txBody>
          <a:bodyPr/>
          <a:lstStyle/>
          <a:p>
            <a:pPr/>
            <a:r>
              <a:t>Why is this a tricky problem?</a:t>
            </a:r>
          </a:p>
        </p:txBody>
      </p:sp>
      <p:grpSp>
        <p:nvGrpSpPr>
          <p:cNvPr id="4797" name="CustomShape 2"/>
          <p:cNvGrpSpPr/>
          <p:nvPr/>
        </p:nvGrpSpPr>
        <p:grpSpPr>
          <a:xfrm>
            <a:off x="6437627" y="1642470"/>
            <a:ext cx="5027581" cy="1255050"/>
            <a:chOff x="0" y="0"/>
            <a:chExt cx="5027579" cy="1255049"/>
          </a:xfrm>
        </p:grpSpPr>
        <p:sp>
          <p:nvSpPr>
            <p:cNvPr id="4795"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796"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798"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4799"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4800"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4801"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4802"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4803"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4804"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4805"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4806"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4807"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4808"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4809"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4810"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4811"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4812"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4813"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4814"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4815"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4816"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4817"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4818"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4819"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4820"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4821"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4822"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4823"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4824"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4825"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4826"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4827"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4828"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4829"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4830"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4831"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4832"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4833"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4834"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4835"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4836"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4837"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4838"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4839"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4840"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4841"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4842"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4843"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4844"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4845" name="Each scheme only has one valid choice for"/>
          <p:cNvSpPr txBox="1"/>
          <p:nvPr>
            <p:ph type="body" sz="quarter" idx="1"/>
          </p:nvPr>
        </p:nvSpPr>
        <p:spPr>
          <a:xfrm>
            <a:off x="475487" y="1143000"/>
            <a:ext cx="10398138" cy="557070"/>
          </a:xfrm>
          <a:prstGeom prst="rect">
            <a:avLst/>
          </a:prstGeom>
        </p:spPr>
        <p:txBody>
          <a:bodyPr/>
          <a:lstStyle/>
          <a:p>
            <a:pPr marL="325754" indent="-325754" defTabSz="868680">
              <a:defRPr sz="2945"/>
            </a:pPr>
            <a:r>
              <a:t>Each scheme only has one valid choice for </a:t>
            </a:r>
            <a14:m>
              <m:oMath>
                <m:limUpp>
                  <m:e>
                    <m:r>
                      <a:rPr xmlns:a="http://schemas.openxmlformats.org/drawingml/2006/main" sz="2450" i="1">
                        <a:solidFill>
                          <a:srgbClr val="8F0000"/>
                        </a:solidFill>
                        <a:latin typeface="Cambria Math" panose="02040503050406030204" pitchFamily="18" charset="0"/>
                      </a:rPr>
                      <m:t>P</m:t>
                    </m:r>
                  </m:e>
                  <m:lim>
                    <m:r>
                      <a:rPr xmlns:a="http://schemas.openxmlformats.org/drawingml/2006/main" sz="2450" i="1">
                        <a:solidFill>
                          <a:srgbClr val="8F0000"/>
                        </a:solidFill>
                        <a:latin typeface="Cambria Math" panose="02040503050406030204" pitchFamily="18" charset="0"/>
                      </a:rPr>
                      <m:t>⃗</m:t>
                    </m:r>
                  </m:lim>
                </m:limUpp>
              </m:oMath>
            </a14:m>
            <a:endParaRPr sz="3100"/>
          </a:p>
        </p:txBody>
      </p:sp>
      <p:sp>
        <p:nvSpPr>
          <p:cNvPr id="4846"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4847"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4848"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4849"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4850"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4851"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4852"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4853"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4854"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4855"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4856"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4857"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4858"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4859"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4860"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4861"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4862"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4863"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4864"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4865"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4866"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4867"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4868"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4869"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4870"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4871"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4872"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4873"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4874"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4875"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4876"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4877"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4878"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4879"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4880"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4881"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4882"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883"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88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886" name="Square"/>
          <p:cNvSpPr/>
          <p:nvPr/>
        </p:nvSpPr>
        <p:spPr>
          <a:xfrm>
            <a:off x="2319942"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4887"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4888"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4889"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4890"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4891"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4892"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4893"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4894"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4895" name="Why is this a tricky problem?"/>
          <p:cNvSpPr txBox="1"/>
          <p:nvPr>
            <p:ph type="title"/>
          </p:nvPr>
        </p:nvSpPr>
        <p:spPr>
          <a:prstGeom prst="rect">
            <a:avLst/>
          </a:prstGeom>
        </p:spPr>
        <p:txBody>
          <a:bodyPr/>
          <a:lstStyle/>
          <a:p>
            <a:pPr/>
            <a:r>
              <a:t>Why is this a tricky problem?</a:t>
            </a:r>
          </a:p>
        </p:txBody>
      </p:sp>
      <p:grpSp>
        <p:nvGrpSpPr>
          <p:cNvPr id="4898" name="CustomShape 2"/>
          <p:cNvGrpSpPr/>
          <p:nvPr/>
        </p:nvGrpSpPr>
        <p:grpSpPr>
          <a:xfrm>
            <a:off x="6437627" y="1642470"/>
            <a:ext cx="5027581" cy="1255050"/>
            <a:chOff x="0" y="0"/>
            <a:chExt cx="5027579" cy="1255049"/>
          </a:xfrm>
        </p:grpSpPr>
        <p:sp>
          <p:nvSpPr>
            <p:cNvPr id="4896"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4897"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4899"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4900"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4901"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4902"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4903"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4904"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4905"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4906"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4907"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4908"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4909"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4910"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4911"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4912"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4913"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4914"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4915"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4916"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4917"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4918"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4919"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4920"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4921"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4922"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4923"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4924"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4925"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4926"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4927"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4928"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4929"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4930"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4931"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4932"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4933"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4934"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4935"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4936"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4937"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4938"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4939"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4940"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4941"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4942"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4943" name="Evaluating padded volume…"/>
          <p:cNvSpPr txBox="1"/>
          <p:nvPr>
            <p:ph type="body" sz="quarter" idx="1"/>
          </p:nvPr>
        </p:nvSpPr>
        <p:spPr>
          <a:xfrm>
            <a:off x="475487" y="1143000"/>
            <a:ext cx="10398138" cy="557070"/>
          </a:xfrm>
          <a:prstGeom prst="rect">
            <a:avLst/>
          </a:prstGeom>
        </p:spPr>
        <p:txBody>
          <a:bodyPr/>
          <a:lstStyle/>
          <a:p>
            <a:pPr/>
            <a:r>
              <a:t>Evaluating padded volume…</a:t>
            </a:r>
          </a:p>
        </p:txBody>
      </p:sp>
      <p:sp>
        <p:nvSpPr>
          <p:cNvPr id="4944"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4945"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4946"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4947"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4948"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4949"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4950"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4951"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4952"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4953"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4954"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4955"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4956"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4957"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4958"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4959"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4960"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4961"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4962"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4963"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4964"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4965"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4966"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4967"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4968"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4969"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4970"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4971"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4972"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4973"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4974"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4975"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4976"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4977"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4978"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4979"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4980" name="V = 24"/>
          <p:cNvSpPr txBox="1"/>
          <p:nvPr/>
        </p:nvSpPr>
        <p:spPr>
          <a:xfrm>
            <a:off x="248817" y="3343402"/>
            <a:ext cx="875666"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V = 24</a:t>
            </a:r>
          </a:p>
        </p:txBody>
      </p:sp>
      <p:sp>
        <p:nvSpPr>
          <p:cNvPr id="4981" name="V = 25"/>
          <p:cNvSpPr txBox="1"/>
          <p:nvPr/>
        </p:nvSpPr>
        <p:spPr>
          <a:xfrm>
            <a:off x="248817" y="4683496"/>
            <a:ext cx="875666"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V = 25</a:t>
            </a:r>
          </a:p>
        </p:txBody>
      </p:sp>
      <p:sp>
        <p:nvSpPr>
          <p:cNvPr id="4982" name="V = 32"/>
          <p:cNvSpPr txBox="1"/>
          <p:nvPr/>
        </p:nvSpPr>
        <p:spPr>
          <a:xfrm>
            <a:off x="282936" y="5958903"/>
            <a:ext cx="875666"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V = 32</a:t>
            </a:r>
          </a:p>
        </p:txBody>
      </p:sp>
      <p:sp>
        <p:nvSpPr>
          <p:cNvPr id="4983"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4984"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4985"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4986"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987"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49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990"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4991"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4992"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4993" name="pad"/>
          <p:cNvSpPr/>
          <p:nvPr/>
        </p:nvSpPr>
        <p:spPr>
          <a:xfrm>
            <a:off x="2319942" y="6138269"/>
            <a:ext cx="421958" cy="421958"/>
          </a:xfrm>
          <a:prstGeom prst="rect">
            <a:avLst/>
          </a:prstGeom>
          <a:solidFill>
            <a:srgbClr val="FF9300">
              <a:alpha val="37494"/>
            </a:srgbClr>
          </a:solidFill>
          <a:ln w="25400">
            <a:solidFill>
              <a:schemeClr val="accent1">
                <a:alpha val="37494"/>
              </a:schemeClr>
            </a:solidFill>
          </a:ln>
          <a:extLst>
            <a:ext uri="{C572A759-6A51-4108-AA02-DFA0A04FC94B}">
              <ma14:wrappingTextBoxFlag xmlns:ma14="http://schemas.microsoft.com/office/mac/drawingml/2011/main" val="1"/>
            </a:ext>
          </a:extLst>
        </p:spPr>
        <p:txBody>
          <a:bodyPr lIns="45719" rIns="45719"/>
          <a:lstStyle/>
          <a:p>
            <a:pPr/>
            <a:r>
              <a:t>pad</a:t>
            </a:r>
          </a:p>
        </p:txBody>
      </p:sp>
      <p:sp>
        <p:nvSpPr>
          <p:cNvPr id="4994"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4995"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4996"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4997"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4998"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4999"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000"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001"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002" name="Why is this a tricky problem?"/>
          <p:cNvSpPr txBox="1"/>
          <p:nvPr>
            <p:ph type="title"/>
          </p:nvPr>
        </p:nvSpPr>
        <p:spPr>
          <a:prstGeom prst="rect">
            <a:avLst/>
          </a:prstGeom>
        </p:spPr>
        <p:txBody>
          <a:bodyPr/>
          <a:lstStyle/>
          <a:p>
            <a:pPr/>
            <a:r>
              <a:t>Why is this a tricky problem?</a:t>
            </a:r>
          </a:p>
        </p:txBody>
      </p:sp>
      <p:grpSp>
        <p:nvGrpSpPr>
          <p:cNvPr id="5005" name="CustomShape 2"/>
          <p:cNvGrpSpPr/>
          <p:nvPr/>
        </p:nvGrpSpPr>
        <p:grpSpPr>
          <a:xfrm>
            <a:off x="6437627" y="1642470"/>
            <a:ext cx="5027581" cy="1255050"/>
            <a:chOff x="0" y="0"/>
            <a:chExt cx="5027579" cy="1255049"/>
          </a:xfrm>
        </p:grpSpPr>
        <p:sp>
          <p:nvSpPr>
            <p:cNvPr id="5003"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5004"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5006"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5007"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5008"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5009"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5010"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5011"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5012"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5013"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5014"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5015"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5016"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5017"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5018"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5019"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5020"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5021"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5022"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5023"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5024"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5025"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5026"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5027"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5028"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5029"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5030"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5031"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5032"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5033"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5034"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5035"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5036"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5037"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5038"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5039"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5040"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5041"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5042"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5043"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5044"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5045"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5046"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5047"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5048"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5049"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5050" name="Evaluating padded volume…"/>
          <p:cNvSpPr txBox="1"/>
          <p:nvPr>
            <p:ph type="body" sz="quarter" idx="1"/>
          </p:nvPr>
        </p:nvSpPr>
        <p:spPr>
          <a:xfrm>
            <a:off x="475487" y="1143000"/>
            <a:ext cx="10398138" cy="557070"/>
          </a:xfrm>
          <a:prstGeom prst="rect">
            <a:avLst/>
          </a:prstGeom>
        </p:spPr>
        <p:txBody>
          <a:bodyPr/>
          <a:lstStyle/>
          <a:p>
            <a:pPr/>
            <a:r>
              <a:t>Evaluating padded volume…</a:t>
            </a:r>
          </a:p>
        </p:txBody>
      </p:sp>
      <p:sp>
        <p:nvSpPr>
          <p:cNvPr id="5051"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5052"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5053"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5054"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5055"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5056"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5057"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5058"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5059"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5060"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5061"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5062"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5063"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5064"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5065"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5066"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5067"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5068"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5069"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5070"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5071"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5072"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5073"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5074"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5075"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5076"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5077"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5078"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5079"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5080"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5081"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5082"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083"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5084"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5085"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5086"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5087" name="V = 24"/>
          <p:cNvSpPr txBox="1"/>
          <p:nvPr/>
        </p:nvSpPr>
        <p:spPr>
          <a:xfrm>
            <a:off x="248817" y="3343402"/>
            <a:ext cx="875666"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V = 24</a:t>
            </a:r>
          </a:p>
        </p:txBody>
      </p:sp>
      <p:sp>
        <p:nvSpPr>
          <p:cNvPr id="5088" name="V = 25"/>
          <p:cNvSpPr txBox="1"/>
          <p:nvPr/>
        </p:nvSpPr>
        <p:spPr>
          <a:xfrm>
            <a:off x="248817" y="4683496"/>
            <a:ext cx="875666"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V = 25</a:t>
            </a:r>
          </a:p>
        </p:txBody>
      </p:sp>
      <p:sp>
        <p:nvSpPr>
          <p:cNvPr id="5089" name="V = 32"/>
          <p:cNvSpPr txBox="1"/>
          <p:nvPr/>
        </p:nvSpPr>
        <p:spPr>
          <a:xfrm>
            <a:off x="282936" y="5958903"/>
            <a:ext cx="875666"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V = 32</a:t>
            </a:r>
          </a:p>
        </p:txBody>
      </p:sp>
      <p:sp>
        <p:nvSpPr>
          <p:cNvPr id="5090" name="Rectangle"/>
          <p:cNvSpPr/>
          <p:nvPr/>
        </p:nvSpPr>
        <p:spPr>
          <a:xfrm>
            <a:off x="62126" y="3929264"/>
            <a:ext cx="12002724" cy="2816239"/>
          </a:xfrm>
          <a:prstGeom prst="rect">
            <a:avLst/>
          </a:prstGeom>
          <a:solidFill>
            <a:srgbClr val="FFFFFF">
              <a:alpha val="88682"/>
            </a:srgbClr>
          </a:solidFill>
          <a:ln w="12700">
            <a:miter lim="400000"/>
          </a:ln>
        </p:spPr>
        <p:txBody>
          <a:bodyPr lIns="45719" rIns="45719"/>
          <a:lstStyle/>
          <a:p>
            <a:pPr/>
          </a:p>
        </p:txBody>
      </p:sp>
      <p:sp>
        <p:nvSpPr>
          <p:cNvPr id="5091" name="Ribbon"/>
          <p:cNvSpPr/>
          <p:nvPr/>
        </p:nvSpPr>
        <p:spPr>
          <a:xfrm>
            <a:off x="562221" y="2655034"/>
            <a:ext cx="485567" cy="733533"/>
          </a:xfrm>
          <a:custGeom>
            <a:avLst/>
            <a:gdLst/>
            <a:ahLst/>
            <a:cxnLst>
              <a:cxn ang="0">
                <a:pos x="wd2" y="hd2"/>
              </a:cxn>
              <a:cxn ang="5400000">
                <a:pos x="wd2" y="hd2"/>
              </a:cxn>
              <a:cxn ang="10800000">
                <a:pos x="wd2" y="hd2"/>
              </a:cxn>
              <a:cxn ang="16200000">
                <a:pos x="wd2" y="hd2"/>
              </a:cxn>
            </a:cxnLst>
            <a:rect l="0" t="0" r="r" b="b"/>
            <a:pathLst>
              <a:path w="21483" h="21600" fill="norm" stroke="1"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FFFFFF"/>
          </a:solidFill>
          <a:ln w="25400">
            <a:solidFill>
              <a:srgbClr val="0433FF"/>
            </a:solidFill>
          </a:ln>
        </p:spPr>
        <p:txBody>
          <a:bodyPr lIns="45719" rIns="45719"/>
          <a:lstStyle/>
          <a:p>
            <a:pPr/>
          </a:p>
        </p:txBody>
      </p:sp>
      <p:sp>
        <p:nvSpPr>
          <p:cNvPr id="5092"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093"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0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096"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097"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5098"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099" name="pad"/>
          <p:cNvSpPr/>
          <p:nvPr/>
        </p:nvSpPr>
        <p:spPr>
          <a:xfrm>
            <a:off x="2319942" y="6138269"/>
            <a:ext cx="421958" cy="421958"/>
          </a:xfrm>
          <a:prstGeom prst="rect">
            <a:avLst/>
          </a:prstGeom>
          <a:solidFill>
            <a:srgbClr val="FF9300">
              <a:alpha val="37494"/>
            </a:srgbClr>
          </a:solidFill>
          <a:ln w="25400">
            <a:solidFill>
              <a:schemeClr val="accent1">
                <a:alpha val="37494"/>
              </a:schemeClr>
            </a:solidFill>
          </a:ln>
          <a:extLst>
            <a:ext uri="{C572A759-6A51-4108-AA02-DFA0A04FC94B}">
              <ma14:wrappingTextBoxFlag xmlns:ma14="http://schemas.microsoft.com/office/mac/drawingml/2011/main" val="1"/>
            </a:ext>
          </a:extLst>
        </p:spPr>
        <p:txBody>
          <a:bodyPr lIns="45719" rIns="45719"/>
          <a:lstStyle/>
          <a:p>
            <a:pPr/>
            <a:r>
              <a:t>pad</a:t>
            </a:r>
          </a:p>
        </p:txBody>
      </p:sp>
      <p:sp>
        <p:nvSpPr>
          <p:cNvPr id="5100"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101"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102"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103"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104"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105"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106"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107"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108" name="Why is this a tricky problem?"/>
          <p:cNvSpPr txBox="1"/>
          <p:nvPr>
            <p:ph type="title"/>
          </p:nvPr>
        </p:nvSpPr>
        <p:spPr>
          <a:prstGeom prst="rect">
            <a:avLst/>
          </a:prstGeom>
        </p:spPr>
        <p:txBody>
          <a:bodyPr/>
          <a:lstStyle/>
          <a:p>
            <a:pPr/>
            <a:r>
              <a:t>Why is this a tricky problem?</a:t>
            </a:r>
          </a:p>
        </p:txBody>
      </p:sp>
      <p:grpSp>
        <p:nvGrpSpPr>
          <p:cNvPr id="5111" name="CustomShape 2"/>
          <p:cNvGrpSpPr/>
          <p:nvPr/>
        </p:nvGrpSpPr>
        <p:grpSpPr>
          <a:xfrm>
            <a:off x="6437627" y="1642470"/>
            <a:ext cx="5027581" cy="1255050"/>
            <a:chOff x="0" y="0"/>
            <a:chExt cx="5027579" cy="1255049"/>
          </a:xfrm>
        </p:grpSpPr>
        <p:sp>
          <p:nvSpPr>
            <p:cNvPr id="5109"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5110"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5112"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5113"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5114"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5115"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5116"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5117"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5118"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5119"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5120"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5121"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5122"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5123"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5124"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5125"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5126"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5127"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5128"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5129"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5130"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5131"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5132"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5133"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5134"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5135"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5136"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5137"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5138"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5139"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5140"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5141"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5142"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5143"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5144"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5145"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5146"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5147"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5148"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5149"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5150"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5151"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5152"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5153"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5154"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5155"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5156" name="But it is the amount of BRAMs that actually counts on FPGA"/>
          <p:cNvSpPr txBox="1"/>
          <p:nvPr>
            <p:ph type="body" sz="quarter" idx="1"/>
          </p:nvPr>
        </p:nvSpPr>
        <p:spPr>
          <a:xfrm>
            <a:off x="475487" y="1143000"/>
            <a:ext cx="10398138" cy="557070"/>
          </a:xfrm>
          <a:prstGeom prst="rect">
            <a:avLst/>
          </a:prstGeom>
        </p:spPr>
        <p:txBody>
          <a:bodyPr/>
          <a:lstStyle/>
          <a:p>
            <a:pPr/>
            <a:r>
              <a:t>But it is the amount of BRAMs that actually counts on FPGA</a:t>
            </a:r>
          </a:p>
        </p:txBody>
      </p:sp>
      <p:sp>
        <p:nvSpPr>
          <p:cNvPr id="5157"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5158"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5159"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5160"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5161"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5162"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5163"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5164"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5165"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5166"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5167"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5168"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5169"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5170"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5171"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5172"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5173"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5174"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5175"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5176"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5177"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5178"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5179"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5180"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5181"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5182"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5183"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5184"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5185"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5186"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5187"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5188"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189"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5190"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5191"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5192"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5193" name="V = 24"/>
          <p:cNvSpPr txBox="1"/>
          <p:nvPr/>
        </p:nvSpPr>
        <p:spPr>
          <a:xfrm>
            <a:off x="248817" y="3343402"/>
            <a:ext cx="875666"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V = 24</a:t>
            </a:r>
          </a:p>
        </p:txBody>
      </p:sp>
      <p:sp>
        <p:nvSpPr>
          <p:cNvPr id="5194" name="V = 25"/>
          <p:cNvSpPr txBox="1"/>
          <p:nvPr/>
        </p:nvSpPr>
        <p:spPr>
          <a:xfrm>
            <a:off x="248817" y="4683496"/>
            <a:ext cx="875666"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V = 25</a:t>
            </a:r>
          </a:p>
        </p:txBody>
      </p:sp>
      <p:sp>
        <p:nvSpPr>
          <p:cNvPr id="5195" name="V = 32"/>
          <p:cNvSpPr txBox="1"/>
          <p:nvPr/>
        </p:nvSpPr>
        <p:spPr>
          <a:xfrm>
            <a:off x="282936" y="5958903"/>
            <a:ext cx="875666"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400">
                <a:solidFill>
                  <a:srgbClr val="8F0000"/>
                </a:solidFill>
                <a:latin typeface="+mn-lt"/>
                <a:ea typeface="+mn-ea"/>
                <a:cs typeface="+mn-cs"/>
                <a:sym typeface="Calibri"/>
              </a:defRPr>
            </a:lvl1pPr>
          </a:lstStyle>
          <a:p>
            <a:pPr/>
            <a:r>
              <a:t>V = 32</a:t>
            </a:r>
          </a:p>
        </p:txBody>
      </p:sp>
      <p:sp>
        <p:nvSpPr>
          <p:cNvPr id="5196" name="Rectangle"/>
          <p:cNvSpPr/>
          <p:nvPr/>
        </p:nvSpPr>
        <p:spPr>
          <a:xfrm>
            <a:off x="62126" y="3918180"/>
            <a:ext cx="12002724" cy="2705130"/>
          </a:xfrm>
          <a:prstGeom prst="rect">
            <a:avLst/>
          </a:prstGeom>
          <a:solidFill>
            <a:srgbClr val="FFFFFF">
              <a:alpha val="88682"/>
            </a:srgbClr>
          </a:solidFill>
          <a:ln w="12700">
            <a:miter lim="400000"/>
          </a:ln>
        </p:spPr>
        <p:txBody>
          <a:bodyPr lIns="45719" rIns="45719"/>
          <a:lstStyle/>
          <a:p>
            <a:pPr/>
          </a:p>
        </p:txBody>
      </p:sp>
      <p:sp>
        <p:nvSpPr>
          <p:cNvPr id="5197" name="Ribbon"/>
          <p:cNvSpPr/>
          <p:nvPr/>
        </p:nvSpPr>
        <p:spPr>
          <a:xfrm>
            <a:off x="562221" y="2655034"/>
            <a:ext cx="485567" cy="733533"/>
          </a:xfrm>
          <a:custGeom>
            <a:avLst/>
            <a:gdLst/>
            <a:ahLst/>
            <a:cxnLst>
              <a:cxn ang="0">
                <a:pos x="wd2" y="hd2"/>
              </a:cxn>
              <a:cxn ang="5400000">
                <a:pos x="wd2" y="hd2"/>
              </a:cxn>
              <a:cxn ang="10800000">
                <a:pos x="wd2" y="hd2"/>
              </a:cxn>
              <a:cxn ang="16200000">
                <a:pos x="wd2" y="hd2"/>
              </a:cxn>
            </a:cxnLst>
            <a:rect l="0" t="0" r="r" b="b"/>
            <a:pathLst>
              <a:path w="21483" h="21600" fill="norm" stroke="1"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FFFFFF"/>
          </a:solidFill>
          <a:ln w="25400">
            <a:solidFill>
              <a:srgbClr val="0433FF"/>
            </a:solidFill>
          </a:ln>
        </p:spPr>
        <p:txBody>
          <a:bodyPr lIns="45719" rIns="45719"/>
          <a:lstStyle/>
          <a:p>
            <a:pPr/>
          </a:p>
        </p:txBody>
      </p:sp>
      <p:sp>
        <p:nvSpPr>
          <p:cNvPr id="5198" name="Multiplication Sign"/>
          <p:cNvSpPr/>
          <p:nvPr/>
        </p:nvSpPr>
        <p:spPr>
          <a:xfrm>
            <a:off x="204086" y="2386800"/>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rgbClr val="FF2600">
              <a:alpha val="81260"/>
            </a:srgbClr>
          </a:solidFill>
          <a:ln w="25400">
            <a:solidFill>
              <a:schemeClr val="accent1">
                <a:alpha val="81260"/>
              </a:schemeClr>
            </a:solidFill>
          </a:ln>
        </p:spPr>
        <p:txBody>
          <a:bodyPr lIns="45719" rIns="45719"/>
          <a:lstStyle/>
          <a:p>
            <a:pPr/>
          </a:p>
        </p:txBody>
      </p:sp>
      <p:sp>
        <p:nvSpPr>
          <p:cNvPr id="5199"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200"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2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203" name="Square"/>
          <p:cNvSpPr/>
          <p:nvPr/>
        </p:nvSpPr>
        <p:spPr>
          <a:xfrm>
            <a:off x="2319942"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204"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205"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206"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207"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208"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209"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210"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211"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212" name="Why is this a tricky problem?"/>
          <p:cNvSpPr txBox="1"/>
          <p:nvPr>
            <p:ph type="title"/>
          </p:nvPr>
        </p:nvSpPr>
        <p:spPr>
          <a:prstGeom prst="rect">
            <a:avLst/>
          </a:prstGeom>
        </p:spPr>
        <p:txBody>
          <a:bodyPr/>
          <a:lstStyle/>
          <a:p>
            <a:pPr/>
            <a:r>
              <a:t>Why is this a tricky problem?</a:t>
            </a:r>
          </a:p>
        </p:txBody>
      </p:sp>
      <p:grpSp>
        <p:nvGrpSpPr>
          <p:cNvPr id="5215" name="CustomShape 2"/>
          <p:cNvGrpSpPr/>
          <p:nvPr/>
        </p:nvGrpSpPr>
        <p:grpSpPr>
          <a:xfrm>
            <a:off x="6437627" y="1642470"/>
            <a:ext cx="5027581" cy="1255050"/>
            <a:chOff x="0" y="0"/>
            <a:chExt cx="5027579" cy="1255049"/>
          </a:xfrm>
        </p:grpSpPr>
        <p:sp>
          <p:nvSpPr>
            <p:cNvPr id="5213"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5214"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5216"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5217"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5218"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5219"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5220"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5221"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5222"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5223"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5224"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5225"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5226"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5227"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5228"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5229"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5230"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5231"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5232"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5233"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5234"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5235"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5236"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5237"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5238"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5239"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5240"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5241"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5242"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5243"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5244"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5245"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5246"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5247"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5248"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5249"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5250"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5251"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5252"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5253"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5254"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5255"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5256"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5257"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5258"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5259"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5260" name="Suppose each BRAM has 7 words…"/>
          <p:cNvSpPr txBox="1"/>
          <p:nvPr>
            <p:ph type="body" sz="quarter" idx="1"/>
          </p:nvPr>
        </p:nvSpPr>
        <p:spPr>
          <a:xfrm>
            <a:off x="475487" y="1143000"/>
            <a:ext cx="11579049" cy="1094521"/>
          </a:xfrm>
          <a:prstGeom prst="rect">
            <a:avLst/>
          </a:prstGeom>
        </p:spPr>
        <p:txBody>
          <a:bodyPr/>
          <a:lstStyle>
            <a:lvl1pPr marL="0" indent="0">
              <a:buClrTx/>
              <a:buSzTx/>
              <a:buNone/>
            </a:lvl1pPr>
          </a:lstStyle>
          <a:p>
            <a:pPr/>
            <a:r>
              <a:t>Suppose each BRAM has 7 words…</a:t>
            </a:r>
          </a:p>
        </p:txBody>
      </p:sp>
      <p:sp>
        <p:nvSpPr>
          <p:cNvPr id="5261"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5262"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5263"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5264"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5265"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5266"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5267"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5268"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5269"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5270"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5271"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5272"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5273"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5274"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5275"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5276"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5277"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5278"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5279"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5280"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5281"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5282"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5283"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5284"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5285"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5286"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5287"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5288"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5289"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5290"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5291"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5292"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293"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5294"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5295"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5296"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5297" name="#BRAM = 6"/>
          <p:cNvSpPr txBox="1"/>
          <p:nvPr/>
        </p:nvSpPr>
        <p:spPr>
          <a:xfrm>
            <a:off x="-17883" y="3343402"/>
            <a:ext cx="1354619" cy="3853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200">
                <a:solidFill>
                  <a:srgbClr val="8F0000"/>
                </a:solidFill>
                <a:latin typeface="+mn-lt"/>
                <a:ea typeface="+mn-ea"/>
                <a:cs typeface="+mn-cs"/>
                <a:sym typeface="Calibri"/>
              </a:defRPr>
            </a:lvl1pPr>
          </a:lstStyle>
          <a:p>
            <a:pPr/>
            <a:r>
              <a:t>#BRAM = 6</a:t>
            </a:r>
          </a:p>
        </p:txBody>
      </p:sp>
      <p:sp>
        <p:nvSpPr>
          <p:cNvPr id="5298" name="#BRAM = 5"/>
          <p:cNvSpPr txBox="1"/>
          <p:nvPr/>
        </p:nvSpPr>
        <p:spPr>
          <a:xfrm>
            <a:off x="-17883" y="4687043"/>
            <a:ext cx="1354619" cy="3853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200">
                <a:solidFill>
                  <a:srgbClr val="8F0000"/>
                </a:solidFill>
                <a:latin typeface="+mn-lt"/>
                <a:ea typeface="+mn-ea"/>
                <a:cs typeface="+mn-cs"/>
                <a:sym typeface="Calibri"/>
              </a:defRPr>
            </a:lvl1pPr>
          </a:lstStyle>
          <a:p>
            <a:pPr/>
            <a:r>
              <a:t>#BRAM = 5</a:t>
            </a:r>
          </a:p>
        </p:txBody>
      </p:sp>
      <p:sp>
        <p:nvSpPr>
          <p:cNvPr id="5299" name="#BRAM = 8"/>
          <p:cNvSpPr txBox="1"/>
          <p:nvPr/>
        </p:nvSpPr>
        <p:spPr>
          <a:xfrm>
            <a:off x="-17883" y="6016374"/>
            <a:ext cx="1354619" cy="3853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200">
                <a:solidFill>
                  <a:srgbClr val="8F0000"/>
                </a:solidFill>
                <a:latin typeface="+mn-lt"/>
                <a:ea typeface="+mn-ea"/>
                <a:cs typeface="+mn-cs"/>
                <a:sym typeface="Calibri"/>
              </a:defRPr>
            </a:lvl1pPr>
          </a:lstStyle>
          <a:p>
            <a:pPr/>
            <a:r>
              <a:t>#BRAM = 8</a:t>
            </a:r>
          </a:p>
        </p:txBody>
      </p:sp>
      <p:sp>
        <p:nvSpPr>
          <p:cNvPr id="5300"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301"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5302"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303"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304"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9" name="Choosing a Language"/>
          <p:cNvSpPr txBox="1"/>
          <p:nvPr>
            <p:ph type="title"/>
          </p:nvPr>
        </p:nvSpPr>
        <p:spPr>
          <a:prstGeom prst="rect">
            <a:avLst/>
          </a:prstGeom>
        </p:spPr>
        <p:txBody>
          <a:bodyPr/>
          <a:lstStyle/>
          <a:p>
            <a:pPr/>
            <a:r>
              <a:t>Choosing a Language</a:t>
            </a:r>
          </a:p>
        </p:txBody>
      </p:sp>
      <p:sp>
        <p:nvSpPr>
          <p:cNvPr id="480" name="Do you want optimal performance for a specific domain?…"/>
          <p:cNvSpPr txBox="1"/>
          <p:nvPr>
            <p:ph type="body" idx="1"/>
          </p:nvPr>
        </p:nvSpPr>
        <p:spPr>
          <a:prstGeom prst="rect">
            <a:avLst/>
          </a:prstGeom>
        </p:spPr>
        <p:txBody>
          <a:bodyPr/>
          <a:lstStyle/>
          <a:p>
            <a:pPr/>
            <a:r>
              <a:t>Do you want </a:t>
            </a:r>
            <a:r>
              <a:rPr b="1"/>
              <a:t>optimal performance</a:t>
            </a:r>
            <a:r>
              <a:t> for a </a:t>
            </a:r>
            <a:r>
              <a:rPr b="1"/>
              <a:t>specific domain</a:t>
            </a:r>
            <a:r>
              <a:t>?</a:t>
            </a:r>
          </a:p>
          <a:p>
            <a:pPr lvl="1" marL="800100" indent="-342900">
              <a:buSzPct val="75000"/>
            </a:pPr>
            <a:r>
              <a:t>For image processing, use </a:t>
            </a:r>
            <a:r>
              <a:rPr b="1"/>
              <a:t>Aetherling</a:t>
            </a:r>
            <a:r>
              <a:rPr baseline="31999"/>
              <a:t>[9]</a:t>
            </a:r>
            <a:r>
              <a:rPr b="1"/>
              <a:t>/Halide</a:t>
            </a:r>
            <a:r>
              <a:rPr baseline="31999"/>
              <a:t>[10]</a:t>
            </a:r>
            <a:endParaRPr b="1"/>
          </a:p>
          <a:p>
            <a:pPr lvl="1" marL="800100" indent="-342900">
              <a:buSzPct val="75000"/>
            </a:pPr>
            <a:r>
              <a:t>For machine learning, use </a:t>
            </a:r>
            <a:r>
              <a:rPr b="1"/>
              <a:t>LeFlow</a:t>
            </a:r>
            <a:r>
              <a:rPr baseline="31999"/>
              <a:t>[11]</a:t>
            </a:r>
            <a:r>
              <a:t> or </a:t>
            </a:r>
            <a:r>
              <a:rPr b="1"/>
              <a:t>DNNWeaver</a:t>
            </a:r>
            <a:r>
              <a:rPr baseline="31999"/>
              <a:t>[12]</a:t>
            </a:r>
            <a:endParaRPr b="1"/>
          </a:p>
          <a:p>
            <a:pPr lvl="1" marL="800100" indent="-342900">
              <a:buSzPct val="75000"/>
            </a:pPr>
            <a:r>
              <a:t>For signal processing, use</a:t>
            </a:r>
            <a:r>
              <a:rPr b="1"/>
              <a:t> Spiral</a:t>
            </a:r>
            <a:r>
              <a:rPr baseline="31999"/>
              <a:t>[13]</a:t>
            </a:r>
            <a:endParaRPr b="1"/>
          </a:p>
          <a:p>
            <a:pPr lvl="1" marL="800100" indent="-342900">
              <a:buSzPct val="75000"/>
            </a:pPr>
            <a:r>
              <a:t>For networking, use</a:t>
            </a:r>
            <a:r>
              <a:rPr b="1"/>
              <a:t> SNORT</a:t>
            </a:r>
            <a:r>
              <a:rPr baseline="31999"/>
              <a:t>[14]</a:t>
            </a:r>
            <a:endParaRPr b="1"/>
          </a:p>
          <a:p>
            <a:pPr lvl="1" marL="800100" indent="-342900">
              <a:buSzPct val="75000"/>
            </a:pPr>
            <a:endParaRPr b="1"/>
          </a:p>
        </p:txBody>
      </p:sp>
      <p:sp>
        <p:nvSpPr>
          <p:cNvPr id="481" name="[9] https://aetherling.org/…"/>
          <p:cNvSpPr txBox="1"/>
          <p:nvPr/>
        </p:nvSpPr>
        <p:spPr>
          <a:xfrm>
            <a:off x="1012078" y="5856744"/>
            <a:ext cx="3093429" cy="853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[9] </a:t>
            </a:r>
            <a:r>
              <a:rPr u="sng">
                <a:solidFill>
                  <a:srgbClr val="FF9900"/>
                </a:solidFill>
                <a:uFill>
                  <a:solidFill>
                    <a:srgbClr val="FF9900"/>
                  </a:solidFill>
                </a:uFill>
                <a:hlinkClick r:id="rId2" invalidUrl="" action="" tgtFrame="" tooltip="" history="1" highlightClick="0" endSnd="0"/>
              </a:rPr>
              <a:t>https://aetherling.org/</a:t>
            </a:r>
          </a:p>
          <a:p>
            <a:pPr>
              <a:defRPr sz="1200"/>
            </a:pPr>
            <a:r>
              <a:t>[10] </a:t>
            </a:r>
            <a:r>
              <a:rPr u="sng">
                <a:solidFill>
                  <a:srgbClr val="FF9900"/>
                </a:solidFill>
                <a:uFill>
                  <a:solidFill>
                    <a:srgbClr val="FF9900"/>
                  </a:solidFill>
                </a:uFill>
                <a:hlinkClick r:id="rId3" invalidUrl="" action="" tgtFrame="" tooltip="" history="1" highlightClick="0" endSnd="0"/>
              </a:rPr>
              <a:t>https://halide-lang.org/</a:t>
            </a:r>
          </a:p>
          <a:p>
            <a:pPr>
              <a:defRPr sz="1200"/>
            </a:pPr>
            <a:r>
              <a:t>[11] </a:t>
            </a:r>
            <a:r>
              <a:rPr u="sng">
                <a:solidFill>
                  <a:srgbClr val="FF9900"/>
                </a:solidFill>
                <a:uFill>
                  <a:solidFill>
                    <a:srgbClr val="FF9900"/>
                  </a:solidFill>
                </a:uFill>
                <a:hlinkClick r:id="rId4" invalidUrl="" action="" tgtFrame="" tooltip="" history="1" highlightClick="0" endSnd="0"/>
              </a:rPr>
              <a:t>https://arxiv.org/abs/1807.05317</a:t>
            </a:r>
          </a:p>
        </p:txBody>
      </p:sp>
      <p:sp>
        <p:nvSpPr>
          <p:cNvPr id="482" name="[12] http://dnnweaver.org/…"/>
          <p:cNvSpPr txBox="1"/>
          <p:nvPr/>
        </p:nvSpPr>
        <p:spPr>
          <a:xfrm>
            <a:off x="4441060" y="5951994"/>
            <a:ext cx="7145646"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[12] </a:t>
            </a:r>
            <a:r>
              <a:rPr u="sng">
                <a:solidFill>
                  <a:srgbClr val="FF9900"/>
                </a:solidFill>
                <a:uFill>
                  <a:solidFill>
                    <a:srgbClr val="FF9900"/>
                  </a:solidFill>
                </a:uFill>
                <a:hlinkClick r:id="rId5" invalidUrl="" action="" tgtFrame="" tooltip="" history="1" highlightClick="0" endSnd="0"/>
              </a:rPr>
              <a:t>http://dnnweaver.org/</a:t>
            </a:r>
          </a:p>
          <a:p>
            <a:pPr>
              <a:defRPr sz="1200"/>
            </a:pPr>
            <a:r>
              <a:t>[13] </a:t>
            </a:r>
            <a:r>
              <a:rPr u="sng">
                <a:solidFill>
                  <a:srgbClr val="FF9900"/>
                </a:solidFill>
                <a:uFill>
                  <a:solidFill>
                    <a:srgbClr val="FF9900"/>
                  </a:solidFill>
                </a:uFill>
                <a:hlinkClick r:id="rId6" invalidUrl="" action="" tgtFrame="" tooltip="" history="1" highlightClick="0" endSnd="0"/>
              </a:rPr>
              <a:t>https://www.spiral.net/hardware/dftgen.html</a:t>
            </a:r>
          </a:p>
          <a:p>
            <a:pPr>
              <a:defRPr sz="1200"/>
            </a:pPr>
            <a:r>
              <a:t>[14] </a:t>
            </a:r>
            <a:r>
              <a:rPr u="sng">
                <a:solidFill>
                  <a:srgbClr val="FF9900"/>
                </a:solidFill>
                <a:uFill>
                  <a:solidFill>
                    <a:srgbClr val="FF9900"/>
                  </a:solidFill>
                </a:uFill>
                <a:hlinkClick r:id="rId7" invalidUrl="" action="" tgtFrame="" tooltip="" history="1" highlightClick="0" endSnd="0"/>
              </a:rPr>
              <a:t>https://pdfs.semanticscholar.org/7972/1de4ed6848c1c581270e365dddc84bd8c06f.pdf</a:t>
            </a:r>
          </a:p>
        </p:txBody>
      </p:sp>
      <p:sp>
        <p:nvSpPr>
          <p:cNvPr id="4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48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48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48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48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48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2" fill="hold">
                                  <p:stCondLst>
                                    <p:cond delay="0"/>
                                  </p:stCondLst>
                                  <p:iterate type="el" backwards="0">
                                    <p:tmAbs val="0"/>
                                  </p:iterate>
                                  <p:childTnLst>
                                    <p:set>
                                      <p:cBhvr>
                                        <p:cTn id="30" fill="hold"/>
                                        <p:tgtEl>
                                          <p:spTgt spid="482"/>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3" fill="hold">
                                  <p:stCondLst>
                                    <p:cond delay="0"/>
                                  </p:stCondLst>
                                  <p:iterate type="el" backwards="0">
                                    <p:tmAbs val="0"/>
                                  </p:iterate>
                                  <p:childTnLst>
                                    <p:set>
                                      <p:cBhvr>
                                        <p:cTn id="33" fill="hold"/>
                                        <p:tgtEl>
                                          <p:spTgt spid="4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80" grpId="1"/>
      <p:bldP build="whole" bldLvl="1" animBg="1" rev="0" advAuto="0" spid="482" grpId="2"/>
      <p:bldP build="whole" bldLvl="1" animBg="1" rev="0" advAuto="0" spid="481" grpId="3"/>
    </p:bldLst>
  </p:timing>
</p:sld>
</file>

<file path=ppt/slides/slide1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307" name="Square"/>
          <p:cNvSpPr/>
          <p:nvPr/>
        </p:nvSpPr>
        <p:spPr>
          <a:xfrm>
            <a:off x="2319942"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308"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309"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310"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311"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312"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313"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314"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315"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5316"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317"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318"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319" name="Why is this a tricky problem?"/>
          <p:cNvSpPr txBox="1"/>
          <p:nvPr>
            <p:ph type="title"/>
          </p:nvPr>
        </p:nvSpPr>
        <p:spPr>
          <a:prstGeom prst="rect">
            <a:avLst/>
          </a:prstGeom>
        </p:spPr>
        <p:txBody>
          <a:bodyPr/>
          <a:lstStyle/>
          <a:p>
            <a:pPr/>
            <a:r>
              <a:t>Why is this a tricky problem?</a:t>
            </a:r>
          </a:p>
        </p:txBody>
      </p:sp>
      <p:grpSp>
        <p:nvGrpSpPr>
          <p:cNvPr id="5322" name="CustomShape 2"/>
          <p:cNvGrpSpPr/>
          <p:nvPr/>
        </p:nvGrpSpPr>
        <p:grpSpPr>
          <a:xfrm>
            <a:off x="6437627" y="1642470"/>
            <a:ext cx="5027581" cy="1255050"/>
            <a:chOff x="0" y="0"/>
            <a:chExt cx="5027579" cy="1255049"/>
          </a:xfrm>
        </p:grpSpPr>
        <p:sp>
          <p:nvSpPr>
            <p:cNvPr id="5320"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5321"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5323"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5324"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5325"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5326"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5327"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5328"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5329"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5330"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5331"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5332"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5333"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5334"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5335"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5336"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5337"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5338"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5339"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5340"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5341"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5342"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5343"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5344"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5345"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5346"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5347"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5348"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5349"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5350"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5351"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5352"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5353"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5354"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5355"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5356"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5357"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5358"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5359"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5360"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5361"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5362"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5363"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5364"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5365"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5366"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5367" name="Suppose each BRAM has 7 words…"/>
          <p:cNvSpPr txBox="1"/>
          <p:nvPr>
            <p:ph type="body" sz="quarter" idx="1"/>
          </p:nvPr>
        </p:nvSpPr>
        <p:spPr>
          <a:xfrm>
            <a:off x="475487" y="1143000"/>
            <a:ext cx="11579049" cy="1094521"/>
          </a:xfrm>
          <a:prstGeom prst="rect">
            <a:avLst/>
          </a:prstGeom>
        </p:spPr>
        <p:txBody>
          <a:bodyPr/>
          <a:lstStyle>
            <a:lvl1pPr marL="0" indent="0">
              <a:buClrTx/>
              <a:buSzTx/>
              <a:buNone/>
            </a:lvl1pPr>
          </a:lstStyle>
          <a:p>
            <a:pPr/>
            <a:r>
              <a:t>Suppose each BRAM has 7 words…</a:t>
            </a:r>
          </a:p>
        </p:txBody>
      </p:sp>
      <p:sp>
        <p:nvSpPr>
          <p:cNvPr id="5368"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5369"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5370"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5371"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5372"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5373"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5374"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5375"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5376"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5377"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5378"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5379"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5380"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5381"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5382"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5383"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5384"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5385"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5386"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5387"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5388"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5389"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5390"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5391"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5392"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5393"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5394"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5395"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5396"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5397"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5398"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5399"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400"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5401"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5402"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5403"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5404" name="#BRAM = 6"/>
          <p:cNvSpPr txBox="1"/>
          <p:nvPr/>
        </p:nvSpPr>
        <p:spPr>
          <a:xfrm>
            <a:off x="-17883" y="3343402"/>
            <a:ext cx="1354619" cy="385376"/>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200">
                <a:solidFill>
                  <a:srgbClr val="8F0000"/>
                </a:solidFill>
                <a:latin typeface="+mn-lt"/>
                <a:ea typeface="+mn-ea"/>
                <a:cs typeface="+mn-cs"/>
                <a:sym typeface="Calibri"/>
              </a:defRPr>
            </a:lvl1pPr>
          </a:lstStyle>
          <a:p>
            <a:pPr/>
            <a:r>
              <a:t>#BRAM = 6</a:t>
            </a:r>
          </a:p>
        </p:txBody>
      </p:sp>
      <p:sp>
        <p:nvSpPr>
          <p:cNvPr id="5405" name="#BRAM = 5"/>
          <p:cNvSpPr txBox="1"/>
          <p:nvPr/>
        </p:nvSpPr>
        <p:spPr>
          <a:xfrm>
            <a:off x="-17883" y="4687043"/>
            <a:ext cx="1354619" cy="3853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200">
                <a:solidFill>
                  <a:srgbClr val="8F0000"/>
                </a:solidFill>
                <a:latin typeface="+mn-lt"/>
                <a:ea typeface="+mn-ea"/>
                <a:cs typeface="+mn-cs"/>
                <a:sym typeface="Calibri"/>
              </a:defRPr>
            </a:lvl1pPr>
          </a:lstStyle>
          <a:p>
            <a:pPr/>
            <a:r>
              <a:t>#BRAM = 5</a:t>
            </a:r>
          </a:p>
        </p:txBody>
      </p:sp>
      <p:sp>
        <p:nvSpPr>
          <p:cNvPr id="5406" name="#BRAM = 8"/>
          <p:cNvSpPr txBox="1"/>
          <p:nvPr/>
        </p:nvSpPr>
        <p:spPr>
          <a:xfrm>
            <a:off x="-17883" y="6016374"/>
            <a:ext cx="1354619" cy="38537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2200">
                <a:solidFill>
                  <a:srgbClr val="8F0000"/>
                </a:solidFill>
                <a:latin typeface="+mn-lt"/>
                <a:ea typeface="+mn-ea"/>
                <a:cs typeface="+mn-cs"/>
                <a:sym typeface="Calibri"/>
              </a:defRPr>
            </a:lvl1pPr>
          </a:lstStyle>
          <a:p>
            <a:pPr/>
            <a:r>
              <a:t>#BRAM = 8</a:t>
            </a:r>
          </a:p>
        </p:txBody>
      </p:sp>
      <p:sp>
        <p:nvSpPr>
          <p:cNvPr id="5407" name="Rectangle"/>
          <p:cNvSpPr/>
          <p:nvPr/>
        </p:nvSpPr>
        <p:spPr>
          <a:xfrm>
            <a:off x="17992" y="5249055"/>
            <a:ext cx="12097658" cy="1482231"/>
          </a:xfrm>
          <a:prstGeom prst="rect">
            <a:avLst/>
          </a:prstGeom>
          <a:solidFill>
            <a:srgbClr val="FFFFFF">
              <a:alpha val="88682"/>
            </a:srgbClr>
          </a:solidFill>
          <a:ln w="12700">
            <a:miter lim="400000"/>
          </a:ln>
        </p:spPr>
        <p:txBody>
          <a:bodyPr lIns="45719" rIns="45719"/>
          <a:lstStyle/>
          <a:p>
            <a:pPr/>
          </a:p>
        </p:txBody>
      </p:sp>
      <p:sp>
        <p:nvSpPr>
          <p:cNvPr id="5408" name="Ribbon"/>
          <p:cNvSpPr/>
          <p:nvPr/>
        </p:nvSpPr>
        <p:spPr>
          <a:xfrm>
            <a:off x="293401" y="4003336"/>
            <a:ext cx="485568" cy="733532"/>
          </a:xfrm>
          <a:custGeom>
            <a:avLst/>
            <a:gdLst/>
            <a:ahLst/>
            <a:cxnLst>
              <a:cxn ang="0">
                <a:pos x="wd2" y="hd2"/>
              </a:cxn>
              <a:cxn ang="5400000">
                <a:pos x="wd2" y="hd2"/>
              </a:cxn>
              <a:cxn ang="10800000">
                <a:pos x="wd2" y="hd2"/>
              </a:cxn>
              <a:cxn ang="16200000">
                <a:pos x="wd2" y="hd2"/>
              </a:cxn>
            </a:cxnLst>
            <a:rect l="0" t="0" r="r" b="b"/>
            <a:pathLst>
              <a:path w="21483" h="21600" fill="norm" stroke="1"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FFFFFF"/>
          </a:solidFill>
          <a:ln w="25400">
            <a:solidFill>
              <a:srgbClr val="0433FF"/>
            </a:solidFill>
          </a:ln>
        </p:spPr>
        <p:txBody>
          <a:bodyPr lIns="45719" rIns="45719"/>
          <a:lstStyle/>
          <a:p>
            <a:pPr/>
          </a:p>
        </p:txBody>
      </p:sp>
      <p:sp>
        <p:nvSpPr>
          <p:cNvPr id="5409" name="Rectangle"/>
          <p:cNvSpPr/>
          <p:nvPr/>
        </p:nvSpPr>
        <p:spPr>
          <a:xfrm>
            <a:off x="47171" y="2408234"/>
            <a:ext cx="12097658" cy="1482231"/>
          </a:xfrm>
          <a:prstGeom prst="rect">
            <a:avLst/>
          </a:prstGeom>
          <a:solidFill>
            <a:srgbClr val="FFFFFF">
              <a:alpha val="88682"/>
            </a:srgbClr>
          </a:solidFill>
          <a:ln w="12700">
            <a:miter lim="400000"/>
          </a:ln>
        </p:spPr>
        <p:txBody>
          <a:bodyPr lIns="45719" rIns="45719"/>
          <a:lstStyle/>
          <a:p>
            <a:pPr/>
          </a:p>
        </p:txBody>
      </p:sp>
      <p:sp>
        <p:nvSpPr>
          <p:cNvPr id="5410"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411"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4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414" name="Square"/>
          <p:cNvSpPr/>
          <p:nvPr/>
        </p:nvSpPr>
        <p:spPr>
          <a:xfrm>
            <a:off x="2319942"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415"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416"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417"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418"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419"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420"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421" name="Why is this a tricky problem?"/>
          <p:cNvSpPr txBox="1"/>
          <p:nvPr>
            <p:ph type="title"/>
          </p:nvPr>
        </p:nvSpPr>
        <p:spPr>
          <a:prstGeom prst="rect">
            <a:avLst/>
          </a:prstGeom>
        </p:spPr>
        <p:txBody>
          <a:bodyPr/>
          <a:lstStyle/>
          <a:p>
            <a:pPr/>
            <a:r>
              <a:t>Why is this a tricky problem?</a:t>
            </a:r>
          </a:p>
        </p:txBody>
      </p:sp>
      <p:grpSp>
        <p:nvGrpSpPr>
          <p:cNvPr id="5424" name="CustomShape 2"/>
          <p:cNvGrpSpPr/>
          <p:nvPr/>
        </p:nvGrpSpPr>
        <p:grpSpPr>
          <a:xfrm>
            <a:off x="6437627" y="1642470"/>
            <a:ext cx="5027581" cy="1255050"/>
            <a:chOff x="0" y="0"/>
            <a:chExt cx="5027579" cy="1255049"/>
          </a:xfrm>
        </p:grpSpPr>
        <p:sp>
          <p:nvSpPr>
            <p:cNvPr id="5422"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5423"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5425"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5426"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5427"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5428"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5429"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5430"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5431"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5432"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5433"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5434"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5435"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5436"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5437"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5438"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5439"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5440"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5441"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5442"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5443"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5444"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5445"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5446"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5447"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5448"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5449"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5450"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5451"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5452"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5453"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5454"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5455"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5456"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5457"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5458"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5459"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5460"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5461"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5462"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5463"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5464"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5465"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5466"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5467"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5468"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5469" name="For minimizing SF, options 1 and 3 are best. For minimizing #BRAMs, option 2 is best."/>
          <p:cNvSpPr txBox="1"/>
          <p:nvPr>
            <p:ph type="body" sz="quarter" idx="1"/>
          </p:nvPr>
        </p:nvSpPr>
        <p:spPr>
          <a:xfrm>
            <a:off x="475487" y="1143000"/>
            <a:ext cx="10398138" cy="1202436"/>
          </a:xfrm>
          <a:prstGeom prst="rect">
            <a:avLst/>
          </a:prstGeom>
        </p:spPr>
        <p:txBody>
          <a:bodyPr/>
          <a:lstStyle/>
          <a:p>
            <a:pPr/>
            <a:r>
              <a:t>For minimizing SF, options 1 and 3 are best. For minimizing #BRAMs, option 2 is best.</a:t>
            </a:r>
          </a:p>
        </p:txBody>
      </p:sp>
      <p:sp>
        <p:nvSpPr>
          <p:cNvPr id="5470"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5471"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5472"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5473"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5474"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5475"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5476"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5477"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5478"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5479"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5480"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5481"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5482"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5483"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5484"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5485"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5486"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5487"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5488"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5489"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5490"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5491"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5492"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493"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5494"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495"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496"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497"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5498"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5499"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5500"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5501"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5502"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5503"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5504"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5505"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5506"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507"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5508"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5509"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5510"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5511"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512"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5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515" name="Square"/>
          <p:cNvSpPr/>
          <p:nvPr/>
        </p:nvSpPr>
        <p:spPr>
          <a:xfrm>
            <a:off x="2319942"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516"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517"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518"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519"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520"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521"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522" name="Why is this a tricky problem?"/>
          <p:cNvSpPr txBox="1"/>
          <p:nvPr>
            <p:ph type="title"/>
          </p:nvPr>
        </p:nvSpPr>
        <p:spPr>
          <a:prstGeom prst="rect">
            <a:avLst/>
          </a:prstGeom>
        </p:spPr>
        <p:txBody>
          <a:bodyPr/>
          <a:lstStyle/>
          <a:p>
            <a:pPr/>
            <a:r>
              <a:t>Why is this a tricky problem?</a:t>
            </a:r>
          </a:p>
        </p:txBody>
      </p:sp>
      <p:grpSp>
        <p:nvGrpSpPr>
          <p:cNvPr id="5525" name="CustomShape 2"/>
          <p:cNvGrpSpPr/>
          <p:nvPr/>
        </p:nvGrpSpPr>
        <p:grpSpPr>
          <a:xfrm>
            <a:off x="6437627" y="1642470"/>
            <a:ext cx="5027581" cy="1255050"/>
            <a:chOff x="0" y="0"/>
            <a:chExt cx="5027579" cy="1255049"/>
          </a:xfrm>
        </p:grpSpPr>
        <p:sp>
          <p:nvSpPr>
            <p:cNvPr id="5523"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5524"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5526"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5527"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5528"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5529"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5530"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5531"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5532"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5533"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5534"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5535"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5536"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5537"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5538"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5539"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5540"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5541"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5542"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5543"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5544"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5545"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5546"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5547"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5548"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5549"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5550"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5551"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5552"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5553"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5554"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5555"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5556"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5557"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5558"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5559"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5560"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5561"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5562"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5563"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5564"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5565"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5566"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5567"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5568"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5569"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5570" name="So options 1 and 3 are best for minimizing SF, but option 2 is best for minimizing BRAMs…"/>
          <p:cNvSpPr txBox="1"/>
          <p:nvPr>
            <p:ph type="body" sz="quarter" idx="1"/>
          </p:nvPr>
        </p:nvSpPr>
        <p:spPr>
          <a:xfrm>
            <a:off x="475487" y="1143000"/>
            <a:ext cx="10398138" cy="1202436"/>
          </a:xfrm>
          <a:prstGeom prst="rect">
            <a:avLst/>
          </a:prstGeom>
        </p:spPr>
        <p:txBody>
          <a:bodyPr/>
          <a:lstStyle/>
          <a:p>
            <a:pPr/>
            <a:r>
              <a:t>So options 1 and 3 are best for minimizing SF, but option 2 is best for minimizing BRAMs…</a:t>
            </a:r>
          </a:p>
        </p:txBody>
      </p:sp>
      <p:sp>
        <p:nvSpPr>
          <p:cNvPr id="5571"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5572"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5573"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5574"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5575"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5576"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5577"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5578"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5579"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5580"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5581"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5582"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5583"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5584"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5585"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5586"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5587"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5588"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5589"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5590"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5591"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5592"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sp>
        <p:nvSpPr>
          <p:cNvPr id="5593"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594"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5595"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596"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597"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598"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5599"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5600"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5601"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5602"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5603"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5604"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5605"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5606"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5607"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608"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5609"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5610"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5611"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5612"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613"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61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616" name="Why is this a tricky problem?"/>
          <p:cNvSpPr txBox="1"/>
          <p:nvPr>
            <p:ph type="title"/>
          </p:nvPr>
        </p:nvSpPr>
        <p:spPr>
          <a:prstGeom prst="rect">
            <a:avLst/>
          </a:prstGeom>
        </p:spPr>
        <p:txBody>
          <a:bodyPr/>
          <a:lstStyle/>
          <a:p>
            <a:pPr/>
            <a:r>
              <a:t>Why is this a tricky problem?</a:t>
            </a:r>
          </a:p>
        </p:txBody>
      </p:sp>
      <p:sp>
        <p:nvSpPr>
          <p:cNvPr id="5617" name="Let’s consider compute complexity next…"/>
          <p:cNvSpPr txBox="1"/>
          <p:nvPr>
            <p:ph type="body" idx="1"/>
          </p:nvPr>
        </p:nvSpPr>
        <p:spPr>
          <a:xfrm>
            <a:off x="475487" y="1143000"/>
            <a:ext cx="10398138" cy="5175921"/>
          </a:xfrm>
          <a:prstGeom prst="rect">
            <a:avLst/>
          </a:prstGeom>
        </p:spPr>
        <p:txBody>
          <a:bodyPr/>
          <a:lstStyle/>
          <a:p>
            <a:pPr/>
            <a:r>
              <a:t>Let’s consider compute complexity next</a:t>
            </a:r>
          </a:p>
          <a:p>
            <a:pPr/>
          </a:p>
          <a:p>
            <a:pPr/>
          </a:p>
          <a:p>
            <a:pPr/>
          </a:p>
          <a:p>
            <a:pPr/>
          </a:p>
          <a:p>
            <a:pPr/>
          </a:p>
          <a:p>
            <a:pPr/>
          </a:p>
          <a:p>
            <a:pPr/>
            <a:r>
              <a:t>The expensive operations in these equations are</a:t>
            </a:r>
          </a:p>
        </p:txBody>
      </p:sp>
      <p:sp>
        <p:nvSpPr>
          <p:cNvPr id="5618" name="Text"/>
          <p:cNvSpPr txBox="1"/>
          <p:nvPr/>
        </p:nvSpPr>
        <p:spPr>
          <a:xfrm>
            <a:off x="6002894" y="1478711"/>
            <a:ext cx="5096925" cy="36576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50" i="1">
                      <a:solidFill>
                        <a:srgbClr val="8F0000"/>
                      </a:solidFill>
                      <a:latin typeface="Cambria Math" panose="02040503050406030204" pitchFamily="18" charset="0"/>
                    </a:rPr>
                    <m:t>R</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0</m:t>
                          </m:r>
                        </m:lim>
                      </m:limLow>
                    </m:e>
                    <m:lim>
                      <m:r>
                        <a:rPr xmlns:a="http://schemas.openxmlformats.org/drawingml/2006/main" sz="3350" i="1">
                          <a:solidFill>
                            <a:srgbClr val="8F0000"/>
                          </a:solidFill>
                          <a:latin typeface="Cambria Math" panose="02040503050406030204" pitchFamily="18" charset="0"/>
                        </a:rPr>
                        <m:t>n</m:t>
                      </m:r>
                    </m:lim>
                  </m:limUpp>
                  <m:d>
                    <m:dPr>
                      <m:ctrlPr>
                        <a:rPr xmlns:a="http://schemas.openxmlformats.org/drawingml/2006/main" sz="3350" i="1">
                          <a:solidFill>
                            <a:srgbClr val="8F0000"/>
                          </a:solidFill>
                          <a:latin typeface="Cambria Math" panose="02040503050406030204" pitchFamily="18" charset="0"/>
                        </a:rPr>
                      </m:ctrlPr>
                    </m:dPr>
                    <m:e>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x</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den>
                      </m:f>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j</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1</m:t>
                              </m:r>
                            </m:lim>
                          </m:limLow>
                        </m:e>
                        <m:lim>
                          <m:r>
                            <a:rPr xmlns:a="http://schemas.openxmlformats.org/drawingml/2006/main" sz="3350" i="1">
                              <a:solidFill>
                                <a:srgbClr val="8F0000"/>
                              </a:solidFill>
                              <a:latin typeface="Cambria Math" panose="02040503050406030204" pitchFamily="18" charset="0"/>
                            </a:rPr>
                            <m:t>n</m:t>
                          </m:r>
                        </m:lim>
                      </m:limUpp>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D</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den>
                      </m:f>
                      <m:r>
                        <a:rPr xmlns:a="http://schemas.openxmlformats.org/drawingml/2006/main" sz="3350" i="1">
                          <a:solidFill>
                            <a:srgbClr val="8F0000"/>
                          </a:solidFill>
                          <a:latin typeface="Cambria Math" panose="02040503050406030204" pitchFamily="18" charset="0"/>
                        </a:rPr>
                        <m:t>⌉</m:t>
                      </m:r>
                    </m:e>
                  </m:d>
                </m:oMath>
              </m:oMathPara>
            </a14:m>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400" i="1">
                      <a:solidFill>
                        <a:srgbClr val="8F0000"/>
                      </a:solidFill>
                      <a:latin typeface="Cambria Math" panose="02040503050406030204" pitchFamily="18" charset="0"/>
                    </a:rPr>
                    <m:t>C</m:t>
                  </m:r>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x</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α</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mod</m:t>
                  </m:r>
                  <m:r>
                    <a:rPr xmlns:a="http://schemas.openxmlformats.org/drawingml/2006/main" sz="3400" i="1">
                      <a:solidFill>
                        <a:srgbClr val="8F0000"/>
                      </a:solidFill>
                      <a:latin typeface="Cambria Math" panose="02040503050406030204" pitchFamily="18" charset="0"/>
                    </a:rPr>
                    <m:t>B</m:t>
                  </m:r>
                </m:oMath>
              </m:oMathPara>
            </a14:m>
          </a:p>
          <a:p>
            <a:pPr algn="ctr">
              <a:spcBef>
                <a:spcPts val="700"/>
              </a:spcBef>
              <a:defRPr sz="3100">
                <a:solidFill>
                  <a:srgbClr val="8F0000"/>
                </a:solidFill>
                <a:latin typeface="+mn-lt"/>
                <a:ea typeface="+mn-ea"/>
                <a:cs typeface="+mn-cs"/>
                <a:sym typeface="Calibri"/>
              </a:defRPr>
            </a:pPr>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O</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R</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B</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m:oMathPara>
            </a14:m>
          </a:p>
        </p:txBody>
      </p:sp>
      <p:sp>
        <p:nvSpPr>
          <p:cNvPr id="5619" name="Text"/>
          <p:cNvSpPr txBox="1"/>
          <p:nvPr/>
        </p:nvSpPr>
        <p:spPr>
          <a:xfrm>
            <a:off x="1212745" y="2737815"/>
            <a:ext cx="4249013" cy="1139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3100">
                <a:solidFill>
                  <a:srgbClr val="8F0000"/>
                </a:solidFill>
                <a:latin typeface="+mn-lt"/>
                <a:ea typeface="+mn-ea"/>
                <a:cs typeface="+mn-cs"/>
                <a:sym typeface="Calibri"/>
              </a:defRPr>
            </a:lvl1pPr>
          </a:lstStyle>
          <a:p>
            <a:pPr/>
            <a14:m>
              <m:oMathPara>
                <m:oMathParaPr>
                  <m:jc m:val="left"/>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A</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t>
                  </m:r>
                  <m:f>
                    <m:fPr>
                      <m:ctrlPr>
                        <a:rPr xmlns:a="http://schemas.openxmlformats.org/drawingml/2006/main" sz="3300" i="1">
                          <a:solidFill>
                            <a:srgbClr val="8F0000"/>
                          </a:solidFill>
                          <a:latin typeface="Cambria Math" panose="02040503050406030204" pitchFamily="18" charset="0"/>
                        </a:rPr>
                      </m:ctrlPr>
                      <m:type m:val="bar"/>
                    </m:fPr>
                    <m:num>
                      <m:limUpp>
                        <m:e>
                          <m:r>
                            <a:rPr xmlns:a="http://schemas.openxmlformats.org/drawingml/2006/main" sz="3300" i="1">
                              <a:solidFill>
                                <a:srgbClr val="8F0000"/>
                              </a:solidFill>
                              <a:latin typeface="Cambria Math" panose="02040503050406030204" pitchFamily="18" charset="0"/>
                            </a:rPr>
                            <m:t>x</m:t>
                          </m:r>
                        </m:e>
                        <m:lim>
                          <m:r>
                            <a:rPr xmlns:a="http://schemas.openxmlformats.org/drawingml/2006/main" sz="3300" i="1">
                              <a:solidFill>
                                <a:srgbClr val="8F0000"/>
                              </a:solidFill>
                              <a:latin typeface="Cambria Math" panose="02040503050406030204" pitchFamily="18" charset="0"/>
                            </a:rPr>
                            <m:t>⃗</m:t>
                          </m:r>
                        </m:lim>
                      </m:limUpp>
                      <m:r>
                        <a:rPr xmlns:a="http://schemas.openxmlformats.org/drawingml/2006/main" sz="3300" i="1">
                          <a:solidFill>
                            <a:srgbClr val="8F0000"/>
                          </a:solidFill>
                          <a:latin typeface="Cambria Math" panose="02040503050406030204" pitchFamily="18" charset="0"/>
                        </a:rPr>
                        <m:t>⋅</m:t>
                      </m:r>
                      <m:limUpp>
                        <m:e>
                          <m:r>
                            <a:rPr xmlns:a="http://schemas.openxmlformats.org/drawingml/2006/main" sz="3300" i="1">
                              <a:solidFill>
                                <a:srgbClr val="8F0000"/>
                              </a:solidFill>
                              <a:latin typeface="Cambria Math" panose="02040503050406030204" pitchFamily="18" charset="0"/>
                            </a:rPr>
                            <m:t>α</m:t>
                          </m:r>
                        </m:e>
                        <m:lim>
                          <m:r>
                            <a:rPr xmlns:a="http://schemas.openxmlformats.org/drawingml/2006/main" sz="3300" i="1">
                              <a:solidFill>
                                <a:srgbClr val="8F0000"/>
                              </a:solidFill>
                              <a:latin typeface="Cambria Math" panose="02040503050406030204" pitchFamily="18" charset="0"/>
                            </a:rPr>
                            <m:t>⃗</m:t>
                          </m:r>
                        </m:lim>
                      </m:limUpp>
                    </m:num>
                    <m:den>
                      <m:r>
                        <a:rPr xmlns:a="http://schemas.openxmlformats.org/drawingml/2006/main" sz="3300" i="1">
                          <a:solidFill>
                            <a:srgbClr val="8F0000"/>
                          </a:solidFill>
                          <a:latin typeface="Cambria Math" panose="02040503050406030204" pitchFamily="18" charset="0"/>
                        </a:rPr>
                        <m:t>B</m:t>
                      </m:r>
                    </m:den>
                  </m:f>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mod</m:t>
                  </m:r>
                  <m:r>
                    <a:rPr xmlns:a="http://schemas.openxmlformats.org/drawingml/2006/main" sz="3300" i="1">
                      <a:solidFill>
                        <a:srgbClr val="8F0000"/>
                      </a:solidFill>
                      <a:latin typeface="Cambria Math" panose="02040503050406030204" pitchFamily="18" charset="0"/>
                    </a:rPr>
                    <m:t>N</m:t>
                  </m:r>
                </m:oMath>
              </m:oMathPara>
            </a14:m>
          </a:p>
        </p:txBody>
      </p:sp>
      <p:sp>
        <p:nvSpPr>
          <p:cNvPr id="562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1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6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5617">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617" grpId="3"/>
      <p:bldP build="whole" bldLvl="1" animBg="1" rev="0" advAuto="0" spid="5619" grpId="2"/>
      <p:bldP build="whole" bldLvl="1" animBg="1" rev="0" advAuto="0" spid="5618" grpId="1"/>
    </p:bldLst>
  </p:timing>
</p:sld>
</file>

<file path=ppt/slides/slide1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622" name="Why is this a tricky problem?"/>
          <p:cNvSpPr txBox="1"/>
          <p:nvPr>
            <p:ph type="title"/>
          </p:nvPr>
        </p:nvSpPr>
        <p:spPr>
          <a:prstGeom prst="rect">
            <a:avLst/>
          </a:prstGeom>
        </p:spPr>
        <p:txBody>
          <a:bodyPr/>
          <a:lstStyle/>
          <a:p>
            <a:pPr/>
            <a:r>
              <a:t>Why is this a tricky problem?</a:t>
            </a:r>
          </a:p>
        </p:txBody>
      </p:sp>
      <p:sp>
        <p:nvSpPr>
          <p:cNvPr id="5623" name="Let’s consider compute complexity next…"/>
          <p:cNvSpPr txBox="1"/>
          <p:nvPr>
            <p:ph type="body" idx="1"/>
          </p:nvPr>
        </p:nvSpPr>
        <p:spPr>
          <a:xfrm>
            <a:off x="475487" y="1143000"/>
            <a:ext cx="10398138" cy="5175921"/>
          </a:xfrm>
          <a:prstGeom prst="rect">
            <a:avLst/>
          </a:prstGeom>
        </p:spPr>
        <p:txBody>
          <a:bodyPr/>
          <a:lstStyle/>
          <a:p>
            <a:pPr/>
            <a:r>
              <a:t>Let’s consider compute complexity next</a:t>
            </a:r>
          </a:p>
          <a:p>
            <a:pPr/>
          </a:p>
          <a:p>
            <a:pPr/>
          </a:p>
          <a:p>
            <a:pPr/>
          </a:p>
          <a:p>
            <a:pPr/>
          </a:p>
          <a:p>
            <a:pPr/>
          </a:p>
          <a:p>
            <a:pPr/>
          </a:p>
          <a:p>
            <a:pPr/>
            <a:r>
              <a:t>The expensive operations in these equations are </a:t>
            </a:r>
            <a:r>
              <a:rPr b="1"/>
              <a:t>modulo</a:t>
            </a:r>
          </a:p>
        </p:txBody>
      </p:sp>
      <p:sp>
        <p:nvSpPr>
          <p:cNvPr id="5624" name="Text"/>
          <p:cNvSpPr txBox="1"/>
          <p:nvPr/>
        </p:nvSpPr>
        <p:spPr>
          <a:xfrm>
            <a:off x="6002894" y="1478711"/>
            <a:ext cx="5096925" cy="36576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50" i="1">
                      <a:solidFill>
                        <a:srgbClr val="8F0000"/>
                      </a:solidFill>
                      <a:latin typeface="Cambria Math" panose="02040503050406030204" pitchFamily="18" charset="0"/>
                    </a:rPr>
                    <m:t>R</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0</m:t>
                          </m:r>
                        </m:lim>
                      </m:limLow>
                    </m:e>
                    <m:lim>
                      <m:r>
                        <a:rPr xmlns:a="http://schemas.openxmlformats.org/drawingml/2006/main" sz="3350" i="1">
                          <a:solidFill>
                            <a:srgbClr val="8F0000"/>
                          </a:solidFill>
                          <a:latin typeface="Cambria Math" panose="02040503050406030204" pitchFamily="18" charset="0"/>
                        </a:rPr>
                        <m:t>n</m:t>
                      </m:r>
                    </m:lim>
                  </m:limUpp>
                  <m:d>
                    <m:dPr>
                      <m:ctrlPr>
                        <a:rPr xmlns:a="http://schemas.openxmlformats.org/drawingml/2006/main" sz="3350" i="1">
                          <a:solidFill>
                            <a:srgbClr val="8F0000"/>
                          </a:solidFill>
                          <a:latin typeface="Cambria Math" panose="02040503050406030204" pitchFamily="18" charset="0"/>
                        </a:rPr>
                      </m:ctrlPr>
                    </m:dPr>
                    <m:e>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x</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den>
                      </m:f>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j</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1</m:t>
                              </m:r>
                            </m:lim>
                          </m:limLow>
                        </m:e>
                        <m:lim>
                          <m:r>
                            <a:rPr xmlns:a="http://schemas.openxmlformats.org/drawingml/2006/main" sz="3350" i="1">
                              <a:solidFill>
                                <a:srgbClr val="8F0000"/>
                              </a:solidFill>
                              <a:latin typeface="Cambria Math" panose="02040503050406030204" pitchFamily="18" charset="0"/>
                            </a:rPr>
                            <m:t>n</m:t>
                          </m:r>
                        </m:lim>
                      </m:limUpp>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D</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den>
                      </m:f>
                      <m:r>
                        <a:rPr xmlns:a="http://schemas.openxmlformats.org/drawingml/2006/main" sz="3350" i="1">
                          <a:solidFill>
                            <a:srgbClr val="8F0000"/>
                          </a:solidFill>
                          <a:latin typeface="Cambria Math" panose="02040503050406030204" pitchFamily="18" charset="0"/>
                        </a:rPr>
                        <m:t>⌉</m:t>
                      </m:r>
                    </m:e>
                  </m:d>
                </m:oMath>
              </m:oMathPara>
            </a14:m>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400" i="1">
                      <a:solidFill>
                        <a:srgbClr val="8F0000"/>
                      </a:solidFill>
                      <a:latin typeface="Cambria Math" panose="02040503050406030204" pitchFamily="18" charset="0"/>
                    </a:rPr>
                    <m:t>C</m:t>
                  </m:r>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x</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α</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mod</m:t>
                  </m:r>
                  <m:r>
                    <a:rPr xmlns:a="http://schemas.openxmlformats.org/drawingml/2006/main" sz="3400" i="1">
                      <a:solidFill>
                        <a:srgbClr val="8F0000"/>
                      </a:solidFill>
                      <a:latin typeface="Cambria Math" panose="02040503050406030204" pitchFamily="18" charset="0"/>
                    </a:rPr>
                    <m:t>B</m:t>
                  </m:r>
                </m:oMath>
              </m:oMathPara>
            </a14:m>
          </a:p>
          <a:p>
            <a:pPr algn="ctr">
              <a:spcBef>
                <a:spcPts val="700"/>
              </a:spcBef>
              <a:defRPr sz="3100">
                <a:solidFill>
                  <a:srgbClr val="8F0000"/>
                </a:solidFill>
                <a:latin typeface="+mn-lt"/>
                <a:ea typeface="+mn-ea"/>
                <a:cs typeface="+mn-cs"/>
                <a:sym typeface="Calibri"/>
              </a:defRPr>
            </a:pPr>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O</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R</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B</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m:oMathPara>
            </a14:m>
          </a:p>
        </p:txBody>
      </p:sp>
      <p:sp>
        <p:nvSpPr>
          <p:cNvPr id="5625" name="Text"/>
          <p:cNvSpPr txBox="1"/>
          <p:nvPr/>
        </p:nvSpPr>
        <p:spPr>
          <a:xfrm>
            <a:off x="1212745" y="2737815"/>
            <a:ext cx="4249013" cy="1139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3100">
                <a:solidFill>
                  <a:srgbClr val="8F0000"/>
                </a:solidFill>
                <a:latin typeface="+mn-lt"/>
                <a:ea typeface="+mn-ea"/>
                <a:cs typeface="+mn-cs"/>
                <a:sym typeface="Calibri"/>
              </a:defRPr>
            </a:lvl1pPr>
          </a:lstStyle>
          <a:p>
            <a:pPr/>
            <a14:m>
              <m:oMathPara>
                <m:oMathParaPr>
                  <m:jc m:val="left"/>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A</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t>
                  </m:r>
                  <m:f>
                    <m:fPr>
                      <m:ctrlPr>
                        <a:rPr xmlns:a="http://schemas.openxmlformats.org/drawingml/2006/main" sz="3300" i="1">
                          <a:solidFill>
                            <a:srgbClr val="8F0000"/>
                          </a:solidFill>
                          <a:latin typeface="Cambria Math" panose="02040503050406030204" pitchFamily="18" charset="0"/>
                        </a:rPr>
                      </m:ctrlPr>
                      <m:type m:val="bar"/>
                    </m:fPr>
                    <m:num>
                      <m:limUpp>
                        <m:e>
                          <m:r>
                            <a:rPr xmlns:a="http://schemas.openxmlformats.org/drawingml/2006/main" sz="3300" i="1">
                              <a:solidFill>
                                <a:srgbClr val="8F0000"/>
                              </a:solidFill>
                              <a:latin typeface="Cambria Math" panose="02040503050406030204" pitchFamily="18" charset="0"/>
                            </a:rPr>
                            <m:t>x</m:t>
                          </m:r>
                        </m:e>
                        <m:lim>
                          <m:r>
                            <a:rPr xmlns:a="http://schemas.openxmlformats.org/drawingml/2006/main" sz="3300" i="1">
                              <a:solidFill>
                                <a:srgbClr val="8F0000"/>
                              </a:solidFill>
                              <a:latin typeface="Cambria Math" panose="02040503050406030204" pitchFamily="18" charset="0"/>
                            </a:rPr>
                            <m:t>⃗</m:t>
                          </m:r>
                        </m:lim>
                      </m:limUpp>
                      <m:r>
                        <a:rPr xmlns:a="http://schemas.openxmlformats.org/drawingml/2006/main" sz="3300" i="1">
                          <a:solidFill>
                            <a:srgbClr val="8F0000"/>
                          </a:solidFill>
                          <a:latin typeface="Cambria Math" panose="02040503050406030204" pitchFamily="18" charset="0"/>
                        </a:rPr>
                        <m:t>⋅</m:t>
                      </m:r>
                      <m:limUpp>
                        <m:e>
                          <m:r>
                            <a:rPr xmlns:a="http://schemas.openxmlformats.org/drawingml/2006/main" sz="3300" i="1">
                              <a:solidFill>
                                <a:srgbClr val="8F0000"/>
                              </a:solidFill>
                              <a:latin typeface="Cambria Math" panose="02040503050406030204" pitchFamily="18" charset="0"/>
                            </a:rPr>
                            <m:t>α</m:t>
                          </m:r>
                        </m:e>
                        <m:lim>
                          <m:r>
                            <a:rPr xmlns:a="http://schemas.openxmlformats.org/drawingml/2006/main" sz="3300" i="1">
                              <a:solidFill>
                                <a:srgbClr val="8F0000"/>
                              </a:solidFill>
                              <a:latin typeface="Cambria Math" panose="02040503050406030204" pitchFamily="18" charset="0"/>
                            </a:rPr>
                            <m:t>⃗</m:t>
                          </m:r>
                        </m:lim>
                      </m:limUpp>
                    </m:num>
                    <m:den>
                      <m:r>
                        <a:rPr xmlns:a="http://schemas.openxmlformats.org/drawingml/2006/main" sz="3300" i="1">
                          <a:solidFill>
                            <a:srgbClr val="8F0000"/>
                          </a:solidFill>
                          <a:latin typeface="Cambria Math" panose="02040503050406030204" pitchFamily="18" charset="0"/>
                        </a:rPr>
                        <m:t>B</m:t>
                      </m:r>
                    </m:den>
                  </m:f>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mod</m:t>
                  </m:r>
                  <m:r>
                    <a:rPr xmlns:a="http://schemas.openxmlformats.org/drawingml/2006/main" sz="3300" i="1">
                      <a:solidFill>
                        <a:srgbClr val="8F0000"/>
                      </a:solidFill>
                      <a:latin typeface="Cambria Math" panose="02040503050406030204" pitchFamily="18" charset="0"/>
                    </a:rPr>
                    <m:t>N</m:t>
                  </m:r>
                </m:oMath>
              </m:oMathPara>
            </a14:m>
          </a:p>
        </p:txBody>
      </p:sp>
      <p:sp>
        <p:nvSpPr>
          <p:cNvPr id="5626" name="Rectangle"/>
          <p:cNvSpPr/>
          <p:nvPr/>
        </p:nvSpPr>
        <p:spPr>
          <a:xfrm>
            <a:off x="523089" y="2040942"/>
            <a:ext cx="3569546" cy="2776116"/>
          </a:xfrm>
          <a:prstGeom prst="rect">
            <a:avLst/>
          </a:prstGeom>
          <a:solidFill>
            <a:srgbClr val="FFFFFF">
              <a:alpha val="88682"/>
            </a:srgbClr>
          </a:solidFill>
          <a:ln w="12700">
            <a:miter lim="400000"/>
          </a:ln>
        </p:spPr>
        <p:txBody>
          <a:bodyPr lIns="45719" rIns="45719"/>
          <a:lstStyle/>
          <a:p>
            <a:pPr/>
          </a:p>
        </p:txBody>
      </p:sp>
      <p:sp>
        <p:nvSpPr>
          <p:cNvPr id="5627" name="Rectangle"/>
          <p:cNvSpPr/>
          <p:nvPr/>
        </p:nvSpPr>
        <p:spPr>
          <a:xfrm>
            <a:off x="5494473" y="3257478"/>
            <a:ext cx="3569546" cy="946964"/>
          </a:xfrm>
          <a:prstGeom prst="rect">
            <a:avLst/>
          </a:prstGeom>
          <a:solidFill>
            <a:srgbClr val="FFFFFF">
              <a:alpha val="88682"/>
            </a:srgbClr>
          </a:solidFill>
          <a:ln w="12700">
            <a:miter lim="400000"/>
          </a:ln>
        </p:spPr>
        <p:txBody>
          <a:bodyPr lIns="45719" rIns="45719"/>
          <a:lstStyle/>
          <a:p>
            <a:pPr/>
          </a:p>
        </p:txBody>
      </p:sp>
      <p:sp>
        <p:nvSpPr>
          <p:cNvPr id="5628" name="Rectangle"/>
          <p:cNvSpPr/>
          <p:nvPr/>
        </p:nvSpPr>
        <p:spPr>
          <a:xfrm>
            <a:off x="5872659" y="1537632"/>
            <a:ext cx="5357396" cy="1784362"/>
          </a:xfrm>
          <a:prstGeom prst="rect">
            <a:avLst/>
          </a:prstGeom>
          <a:solidFill>
            <a:srgbClr val="FFFFFF">
              <a:alpha val="88682"/>
            </a:srgbClr>
          </a:solidFill>
          <a:ln w="12700">
            <a:miter lim="400000"/>
          </a:ln>
        </p:spPr>
        <p:txBody>
          <a:bodyPr lIns="45719" rIns="45719"/>
          <a:lstStyle/>
          <a:p>
            <a:pPr/>
          </a:p>
        </p:txBody>
      </p:sp>
      <p:sp>
        <p:nvSpPr>
          <p:cNvPr id="5629" name="Rectangle"/>
          <p:cNvSpPr/>
          <p:nvPr/>
        </p:nvSpPr>
        <p:spPr>
          <a:xfrm>
            <a:off x="6917173" y="4374028"/>
            <a:ext cx="3569546" cy="804507"/>
          </a:xfrm>
          <a:prstGeom prst="rect">
            <a:avLst/>
          </a:prstGeom>
          <a:solidFill>
            <a:srgbClr val="FFFFFF">
              <a:alpha val="88682"/>
            </a:srgbClr>
          </a:solidFill>
          <a:ln w="12700">
            <a:miter lim="400000"/>
          </a:ln>
        </p:spPr>
        <p:txBody>
          <a:bodyPr lIns="45719" rIns="45719"/>
          <a:lstStyle/>
          <a:p>
            <a:pPr/>
          </a:p>
        </p:txBody>
      </p:sp>
      <p:sp>
        <p:nvSpPr>
          <p:cNvPr id="56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632" name="Why is this a tricky problem?"/>
          <p:cNvSpPr txBox="1"/>
          <p:nvPr>
            <p:ph type="title"/>
          </p:nvPr>
        </p:nvSpPr>
        <p:spPr>
          <a:prstGeom prst="rect">
            <a:avLst/>
          </a:prstGeom>
        </p:spPr>
        <p:txBody>
          <a:bodyPr/>
          <a:lstStyle/>
          <a:p>
            <a:pPr/>
            <a:r>
              <a:t>Why is this a tricky problem?</a:t>
            </a:r>
          </a:p>
        </p:txBody>
      </p:sp>
      <p:sp>
        <p:nvSpPr>
          <p:cNvPr id="5633" name="Let’s consider compute complexity next…"/>
          <p:cNvSpPr txBox="1"/>
          <p:nvPr>
            <p:ph type="body" idx="1"/>
          </p:nvPr>
        </p:nvSpPr>
        <p:spPr>
          <a:xfrm>
            <a:off x="475487" y="1143000"/>
            <a:ext cx="10398138" cy="5175921"/>
          </a:xfrm>
          <a:prstGeom prst="rect">
            <a:avLst/>
          </a:prstGeom>
        </p:spPr>
        <p:txBody>
          <a:bodyPr/>
          <a:lstStyle/>
          <a:p>
            <a:pPr/>
            <a:r>
              <a:t>Let’s consider compute complexity next</a:t>
            </a:r>
          </a:p>
          <a:p>
            <a:pPr/>
          </a:p>
          <a:p>
            <a:pPr/>
          </a:p>
          <a:p>
            <a:pPr/>
          </a:p>
          <a:p>
            <a:pPr/>
          </a:p>
          <a:p>
            <a:pPr/>
          </a:p>
          <a:p>
            <a:pPr/>
          </a:p>
          <a:p>
            <a:pPr/>
            <a:r>
              <a:t>The expensive operations in these equations are modulo, </a:t>
            </a:r>
            <a:r>
              <a:rPr b="1"/>
              <a:t>division</a:t>
            </a:r>
          </a:p>
        </p:txBody>
      </p:sp>
      <p:sp>
        <p:nvSpPr>
          <p:cNvPr id="5634" name="Text"/>
          <p:cNvSpPr txBox="1"/>
          <p:nvPr/>
        </p:nvSpPr>
        <p:spPr>
          <a:xfrm>
            <a:off x="6002894" y="1478711"/>
            <a:ext cx="5096925" cy="36576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50" i="1">
                      <a:solidFill>
                        <a:srgbClr val="8F0000"/>
                      </a:solidFill>
                      <a:latin typeface="Cambria Math" panose="02040503050406030204" pitchFamily="18" charset="0"/>
                    </a:rPr>
                    <m:t>R</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0</m:t>
                          </m:r>
                        </m:lim>
                      </m:limLow>
                    </m:e>
                    <m:lim>
                      <m:r>
                        <a:rPr xmlns:a="http://schemas.openxmlformats.org/drawingml/2006/main" sz="3350" i="1">
                          <a:solidFill>
                            <a:srgbClr val="8F0000"/>
                          </a:solidFill>
                          <a:latin typeface="Cambria Math" panose="02040503050406030204" pitchFamily="18" charset="0"/>
                        </a:rPr>
                        <m:t>n</m:t>
                      </m:r>
                    </m:lim>
                  </m:limUpp>
                  <m:d>
                    <m:dPr>
                      <m:ctrlPr>
                        <a:rPr xmlns:a="http://schemas.openxmlformats.org/drawingml/2006/main" sz="3350" i="1">
                          <a:solidFill>
                            <a:srgbClr val="8F0000"/>
                          </a:solidFill>
                          <a:latin typeface="Cambria Math" panose="02040503050406030204" pitchFamily="18" charset="0"/>
                        </a:rPr>
                      </m:ctrlPr>
                    </m:dPr>
                    <m:e>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x</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den>
                      </m:f>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j</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1</m:t>
                              </m:r>
                            </m:lim>
                          </m:limLow>
                        </m:e>
                        <m:lim>
                          <m:r>
                            <a:rPr xmlns:a="http://schemas.openxmlformats.org/drawingml/2006/main" sz="3350" i="1">
                              <a:solidFill>
                                <a:srgbClr val="8F0000"/>
                              </a:solidFill>
                              <a:latin typeface="Cambria Math" panose="02040503050406030204" pitchFamily="18" charset="0"/>
                            </a:rPr>
                            <m:t>n</m:t>
                          </m:r>
                        </m:lim>
                      </m:limUpp>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D</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den>
                      </m:f>
                      <m:r>
                        <a:rPr xmlns:a="http://schemas.openxmlformats.org/drawingml/2006/main" sz="3350" i="1">
                          <a:solidFill>
                            <a:srgbClr val="8F0000"/>
                          </a:solidFill>
                          <a:latin typeface="Cambria Math" panose="02040503050406030204" pitchFamily="18" charset="0"/>
                        </a:rPr>
                        <m:t>⌉</m:t>
                      </m:r>
                    </m:e>
                  </m:d>
                </m:oMath>
              </m:oMathPara>
            </a14:m>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400" i="1">
                      <a:solidFill>
                        <a:srgbClr val="8F0000"/>
                      </a:solidFill>
                      <a:latin typeface="Cambria Math" panose="02040503050406030204" pitchFamily="18" charset="0"/>
                    </a:rPr>
                    <m:t>C</m:t>
                  </m:r>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x</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α</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mod</m:t>
                  </m:r>
                  <m:r>
                    <a:rPr xmlns:a="http://schemas.openxmlformats.org/drawingml/2006/main" sz="3400" i="1">
                      <a:solidFill>
                        <a:srgbClr val="8F0000"/>
                      </a:solidFill>
                      <a:latin typeface="Cambria Math" panose="02040503050406030204" pitchFamily="18" charset="0"/>
                    </a:rPr>
                    <m:t>B</m:t>
                  </m:r>
                </m:oMath>
              </m:oMathPara>
            </a14:m>
          </a:p>
          <a:p>
            <a:pPr algn="ctr">
              <a:spcBef>
                <a:spcPts val="700"/>
              </a:spcBef>
              <a:defRPr sz="3100">
                <a:solidFill>
                  <a:srgbClr val="8F0000"/>
                </a:solidFill>
                <a:latin typeface="+mn-lt"/>
                <a:ea typeface="+mn-ea"/>
                <a:cs typeface="+mn-cs"/>
                <a:sym typeface="Calibri"/>
              </a:defRPr>
            </a:pPr>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O</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R</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B</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m:oMathPara>
            </a14:m>
          </a:p>
        </p:txBody>
      </p:sp>
      <p:sp>
        <p:nvSpPr>
          <p:cNvPr id="5635" name="Text"/>
          <p:cNvSpPr txBox="1"/>
          <p:nvPr/>
        </p:nvSpPr>
        <p:spPr>
          <a:xfrm>
            <a:off x="1212745" y="2737815"/>
            <a:ext cx="4249013" cy="1139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3100">
                <a:solidFill>
                  <a:srgbClr val="8F0000"/>
                </a:solidFill>
                <a:latin typeface="+mn-lt"/>
                <a:ea typeface="+mn-ea"/>
                <a:cs typeface="+mn-cs"/>
                <a:sym typeface="Calibri"/>
              </a:defRPr>
            </a:lvl1pPr>
          </a:lstStyle>
          <a:p>
            <a:pPr/>
            <a14:m>
              <m:oMathPara>
                <m:oMathParaPr>
                  <m:jc m:val="left"/>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A</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t>
                  </m:r>
                  <m:f>
                    <m:fPr>
                      <m:ctrlPr>
                        <a:rPr xmlns:a="http://schemas.openxmlformats.org/drawingml/2006/main" sz="3300" i="1">
                          <a:solidFill>
                            <a:srgbClr val="8F0000"/>
                          </a:solidFill>
                          <a:latin typeface="Cambria Math" panose="02040503050406030204" pitchFamily="18" charset="0"/>
                        </a:rPr>
                      </m:ctrlPr>
                      <m:type m:val="bar"/>
                    </m:fPr>
                    <m:num>
                      <m:limUpp>
                        <m:e>
                          <m:r>
                            <a:rPr xmlns:a="http://schemas.openxmlformats.org/drawingml/2006/main" sz="3300" i="1">
                              <a:solidFill>
                                <a:srgbClr val="8F0000"/>
                              </a:solidFill>
                              <a:latin typeface="Cambria Math" panose="02040503050406030204" pitchFamily="18" charset="0"/>
                            </a:rPr>
                            <m:t>x</m:t>
                          </m:r>
                        </m:e>
                        <m:lim>
                          <m:r>
                            <a:rPr xmlns:a="http://schemas.openxmlformats.org/drawingml/2006/main" sz="3300" i="1">
                              <a:solidFill>
                                <a:srgbClr val="8F0000"/>
                              </a:solidFill>
                              <a:latin typeface="Cambria Math" panose="02040503050406030204" pitchFamily="18" charset="0"/>
                            </a:rPr>
                            <m:t>⃗</m:t>
                          </m:r>
                        </m:lim>
                      </m:limUpp>
                      <m:r>
                        <a:rPr xmlns:a="http://schemas.openxmlformats.org/drawingml/2006/main" sz="3300" i="1">
                          <a:solidFill>
                            <a:srgbClr val="8F0000"/>
                          </a:solidFill>
                          <a:latin typeface="Cambria Math" panose="02040503050406030204" pitchFamily="18" charset="0"/>
                        </a:rPr>
                        <m:t>⋅</m:t>
                      </m:r>
                      <m:limUpp>
                        <m:e>
                          <m:r>
                            <a:rPr xmlns:a="http://schemas.openxmlformats.org/drawingml/2006/main" sz="3300" i="1">
                              <a:solidFill>
                                <a:srgbClr val="8F0000"/>
                              </a:solidFill>
                              <a:latin typeface="Cambria Math" panose="02040503050406030204" pitchFamily="18" charset="0"/>
                            </a:rPr>
                            <m:t>α</m:t>
                          </m:r>
                        </m:e>
                        <m:lim>
                          <m:r>
                            <a:rPr xmlns:a="http://schemas.openxmlformats.org/drawingml/2006/main" sz="3300" i="1">
                              <a:solidFill>
                                <a:srgbClr val="8F0000"/>
                              </a:solidFill>
                              <a:latin typeface="Cambria Math" panose="02040503050406030204" pitchFamily="18" charset="0"/>
                            </a:rPr>
                            <m:t>⃗</m:t>
                          </m:r>
                        </m:lim>
                      </m:limUpp>
                    </m:num>
                    <m:den>
                      <m:r>
                        <a:rPr xmlns:a="http://schemas.openxmlformats.org/drawingml/2006/main" sz="3300" i="1">
                          <a:solidFill>
                            <a:srgbClr val="8F0000"/>
                          </a:solidFill>
                          <a:latin typeface="Cambria Math" panose="02040503050406030204" pitchFamily="18" charset="0"/>
                        </a:rPr>
                        <m:t>B</m:t>
                      </m:r>
                    </m:den>
                  </m:f>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mod</m:t>
                  </m:r>
                  <m:r>
                    <a:rPr xmlns:a="http://schemas.openxmlformats.org/drawingml/2006/main" sz="3300" i="1">
                      <a:solidFill>
                        <a:srgbClr val="8F0000"/>
                      </a:solidFill>
                      <a:latin typeface="Cambria Math" panose="02040503050406030204" pitchFamily="18" charset="0"/>
                    </a:rPr>
                    <m:t>N</m:t>
                  </m:r>
                </m:oMath>
              </m:oMathPara>
            </a14:m>
          </a:p>
        </p:txBody>
      </p:sp>
      <p:sp>
        <p:nvSpPr>
          <p:cNvPr id="5636" name="Rectangle"/>
          <p:cNvSpPr/>
          <p:nvPr/>
        </p:nvSpPr>
        <p:spPr>
          <a:xfrm>
            <a:off x="523089" y="2040942"/>
            <a:ext cx="1816192" cy="2776116"/>
          </a:xfrm>
          <a:prstGeom prst="rect">
            <a:avLst/>
          </a:prstGeom>
          <a:solidFill>
            <a:srgbClr val="FFFFFF">
              <a:alpha val="88682"/>
            </a:srgbClr>
          </a:solidFill>
          <a:ln w="12700">
            <a:miter lim="400000"/>
          </a:ln>
        </p:spPr>
        <p:txBody>
          <a:bodyPr lIns="45719" rIns="45719"/>
          <a:lstStyle/>
          <a:p>
            <a:pPr/>
          </a:p>
        </p:txBody>
      </p:sp>
      <p:sp>
        <p:nvSpPr>
          <p:cNvPr id="5637" name="Rectangle"/>
          <p:cNvSpPr/>
          <p:nvPr/>
        </p:nvSpPr>
        <p:spPr>
          <a:xfrm>
            <a:off x="8807013" y="1537632"/>
            <a:ext cx="2859287" cy="1784362"/>
          </a:xfrm>
          <a:prstGeom prst="rect">
            <a:avLst/>
          </a:prstGeom>
          <a:solidFill>
            <a:srgbClr val="FFFFFF">
              <a:alpha val="88682"/>
            </a:srgbClr>
          </a:solidFill>
          <a:ln w="12700">
            <a:miter lim="400000"/>
          </a:ln>
        </p:spPr>
        <p:txBody>
          <a:bodyPr lIns="45719" rIns="45719"/>
          <a:lstStyle/>
          <a:p>
            <a:pPr/>
          </a:p>
        </p:txBody>
      </p:sp>
      <p:sp>
        <p:nvSpPr>
          <p:cNvPr id="5638" name="Rectangle"/>
          <p:cNvSpPr/>
          <p:nvPr/>
        </p:nvSpPr>
        <p:spPr>
          <a:xfrm>
            <a:off x="5872659" y="1537632"/>
            <a:ext cx="1816192" cy="1784362"/>
          </a:xfrm>
          <a:prstGeom prst="rect">
            <a:avLst/>
          </a:prstGeom>
          <a:solidFill>
            <a:srgbClr val="FFFFFF">
              <a:alpha val="88682"/>
            </a:srgbClr>
          </a:solidFill>
          <a:ln w="12700">
            <a:miter lim="400000"/>
          </a:ln>
        </p:spPr>
        <p:txBody>
          <a:bodyPr lIns="45719" rIns="45719"/>
          <a:lstStyle/>
          <a:p>
            <a:pPr/>
          </a:p>
        </p:txBody>
      </p:sp>
      <p:sp>
        <p:nvSpPr>
          <p:cNvPr id="5639" name="Rectangle"/>
          <p:cNvSpPr/>
          <p:nvPr/>
        </p:nvSpPr>
        <p:spPr>
          <a:xfrm>
            <a:off x="6917173" y="4374028"/>
            <a:ext cx="3569546" cy="804507"/>
          </a:xfrm>
          <a:prstGeom prst="rect">
            <a:avLst/>
          </a:prstGeom>
          <a:solidFill>
            <a:srgbClr val="FFFFFF">
              <a:alpha val="88682"/>
            </a:srgbClr>
          </a:solidFill>
          <a:ln w="12700">
            <a:miter lim="400000"/>
          </a:ln>
        </p:spPr>
        <p:txBody>
          <a:bodyPr lIns="45719" rIns="45719"/>
          <a:lstStyle/>
          <a:p>
            <a:pPr/>
          </a:p>
        </p:txBody>
      </p:sp>
      <p:sp>
        <p:nvSpPr>
          <p:cNvPr id="5640" name="Rectangle"/>
          <p:cNvSpPr/>
          <p:nvPr/>
        </p:nvSpPr>
        <p:spPr>
          <a:xfrm>
            <a:off x="6772950" y="3420496"/>
            <a:ext cx="3857992" cy="804507"/>
          </a:xfrm>
          <a:prstGeom prst="rect">
            <a:avLst/>
          </a:prstGeom>
          <a:solidFill>
            <a:srgbClr val="FFFFFF">
              <a:alpha val="88682"/>
            </a:srgbClr>
          </a:solidFill>
          <a:ln w="12700">
            <a:miter lim="400000"/>
          </a:ln>
        </p:spPr>
        <p:txBody>
          <a:bodyPr lIns="45719" rIns="45719"/>
          <a:lstStyle/>
          <a:p>
            <a:pPr/>
          </a:p>
        </p:txBody>
      </p:sp>
      <p:sp>
        <p:nvSpPr>
          <p:cNvPr id="5641" name="Rectangle"/>
          <p:cNvSpPr/>
          <p:nvPr/>
        </p:nvSpPr>
        <p:spPr>
          <a:xfrm>
            <a:off x="4071773" y="2040942"/>
            <a:ext cx="1816192" cy="2776116"/>
          </a:xfrm>
          <a:prstGeom prst="rect">
            <a:avLst/>
          </a:prstGeom>
          <a:solidFill>
            <a:srgbClr val="FFFFFF">
              <a:alpha val="88682"/>
            </a:srgbClr>
          </a:solidFill>
          <a:ln w="12700">
            <a:miter lim="400000"/>
          </a:ln>
        </p:spPr>
        <p:txBody>
          <a:bodyPr lIns="45719" rIns="45719"/>
          <a:lstStyle/>
          <a:p>
            <a:pPr/>
          </a:p>
        </p:txBody>
      </p:sp>
      <p:sp>
        <p:nvSpPr>
          <p:cNvPr id="56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644" name="Why is this a tricky problem?"/>
          <p:cNvSpPr txBox="1"/>
          <p:nvPr>
            <p:ph type="title"/>
          </p:nvPr>
        </p:nvSpPr>
        <p:spPr>
          <a:prstGeom prst="rect">
            <a:avLst/>
          </a:prstGeom>
        </p:spPr>
        <p:txBody>
          <a:bodyPr/>
          <a:lstStyle/>
          <a:p>
            <a:pPr/>
            <a:r>
              <a:t>Why is this a tricky problem?</a:t>
            </a:r>
          </a:p>
        </p:txBody>
      </p:sp>
      <p:sp>
        <p:nvSpPr>
          <p:cNvPr id="5645" name="Let’s consider compute complexity next…"/>
          <p:cNvSpPr txBox="1"/>
          <p:nvPr>
            <p:ph type="body" idx="1"/>
          </p:nvPr>
        </p:nvSpPr>
        <p:spPr>
          <a:xfrm>
            <a:off x="475487" y="1143000"/>
            <a:ext cx="10398138" cy="5175921"/>
          </a:xfrm>
          <a:prstGeom prst="rect">
            <a:avLst/>
          </a:prstGeom>
        </p:spPr>
        <p:txBody>
          <a:bodyPr/>
          <a:lstStyle/>
          <a:p>
            <a:pPr/>
            <a:r>
              <a:t>Let’s consider compute complexity next</a:t>
            </a:r>
          </a:p>
          <a:p>
            <a:pPr/>
          </a:p>
          <a:p>
            <a:pPr/>
          </a:p>
          <a:p>
            <a:pPr/>
          </a:p>
          <a:p>
            <a:pPr/>
          </a:p>
          <a:p>
            <a:pPr/>
          </a:p>
          <a:p>
            <a:pPr/>
          </a:p>
          <a:p>
            <a:pPr/>
            <a:r>
              <a:t>The expensive operations in these equations are modulo, division, and </a:t>
            </a:r>
            <a:r>
              <a:rPr b="1"/>
              <a:t>multiplication</a:t>
            </a:r>
          </a:p>
        </p:txBody>
      </p:sp>
      <p:sp>
        <p:nvSpPr>
          <p:cNvPr id="5646" name="Text"/>
          <p:cNvSpPr txBox="1"/>
          <p:nvPr/>
        </p:nvSpPr>
        <p:spPr>
          <a:xfrm>
            <a:off x="6002894" y="1478711"/>
            <a:ext cx="5096925" cy="36576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50" i="1">
                      <a:solidFill>
                        <a:srgbClr val="8F0000"/>
                      </a:solidFill>
                      <a:latin typeface="Cambria Math" panose="02040503050406030204" pitchFamily="18" charset="0"/>
                    </a:rPr>
                    <m:t>R</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0</m:t>
                          </m:r>
                        </m:lim>
                      </m:limLow>
                    </m:e>
                    <m:lim>
                      <m:r>
                        <a:rPr xmlns:a="http://schemas.openxmlformats.org/drawingml/2006/main" sz="3350" i="1">
                          <a:solidFill>
                            <a:srgbClr val="8F0000"/>
                          </a:solidFill>
                          <a:latin typeface="Cambria Math" panose="02040503050406030204" pitchFamily="18" charset="0"/>
                        </a:rPr>
                        <m:t>n</m:t>
                      </m:r>
                    </m:lim>
                  </m:limUpp>
                  <m:d>
                    <m:dPr>
                      <m:ctrlPr>
                        <a:rPr xmlns:a="http://schemas.openxmlformats.org/drawingml/2006/main" sz="3350" i="1">
                          <a:solidFill>
                            <a:srgbClr val="8F0000"/>
                          </a:solidFill>
                          <a:latin typeface="Cambria Math" panose="02040503050406030204" pitchFamily="18" charset="0"/>
                        </a:rPr>
                      </m:ctrlPr>
                    </m:dPr>
                    <m:e>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x</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den>
                      </m:f>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j</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1</m:t>
                              </m:r>
                            </m:lim>
                          </m:limLow>
                        </m:e>
                        <m:lim>
                          <m:r>
                            <a:rPr xmlns:a="http://schemas.openxmlformats.org/drawingml/2006/main" sz="3350" i="1">
                              <a:solidFill>
                                <a:srgbClr val="8F0000"/>
                              </a:solidFill>
                              <a:latin typeface="Cambria Math" panose="02040503050406030204" pitchFamily="18" charset="0"/>
                            </a:rPr>
                            <m:t>n</m:t>
                          </m:r>
                        </m:lim>
                      </m:limUpp>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D</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den>
                      </m:f>
                      <m:r>
                        <a:rPr xmlns:a="http://schemas.openxmlformats.org/drawingml/2006/main" sz="3350" i="1">
                          <a:solidFill>
                            <a:srgbClr val="8F0000"/>
                          </a:solidFill>
                          <a:latin typeface="Cambria Math" panose="02040503050406030204" pitchFamily="18" charset="0"/>
                        </a:rPr>
                        <m:t>⌉</m:t>
                      </m:r>
                    </m:e>
                  </m:d>
                </m:oMath>
              </m:oMathPara>
            </a14:m>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400" i="1">
                      <a:solidFill>
                        <a:srgbClr val="8F0000"/>
                      </a:solidFill>
                      <a:latin typeface="Cambria Math" panose="02040503050406030204" pitchFamily="18" charset="0"/>
                    </a:rPr>
                    <m:t>C</m:t>
                  </m:r>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x</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α</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mod</m:t>
                  </m:r>
                  <m:r>
                    <a:rPr xmlns:a="http://schemas.openxmlformats.org/drawingml/2006/main" sz="3400" i="1">
                      <a:solidFill>
                        <a:srgbClr val="8F0000"/>
                      </a:solidFill>
                      <a:latin typeface="Cambria Math" panose="02040503050406030204" pitchFamily="18" charset="0"/>
                    </a:rPr>
                    <m:t>B</m:t>
                  </m:r>
                </m:oMath>
              </m:oMathPara>
            </a14:m>
          </a:p>
          <a:p>
            <a:pPr algn="ctr">
              <a:spcBef>
                <a:spcPts val="700"/>
              </a:spcBef>
              <a:defRPr sz="3100">
                <a:solidFill>
                  <a:srgbClr val="8F0000"/>
                </a:solidFill>
                <a:latin typeface="+mn-lt"/>
                <a:ea typeface="+mn-ea"/>
                <a:cs typeface="+mn-cs"/>
                <a:sym typeface="Calibri"/>
              </a:defRPr>
            </a:pPr>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O</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R</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B</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m:oMathPara>
            </a14:m>
          </a:p>
        </p:txBody>
      </p:sp>
      <p:sp>
        <p:nvSpPr>
          <p:cNvPr id="5647" name="Text"/>
          <p:cNvSpPr txBox="1"/>
          <p:nvPr/>
        </p:nvSpPr>
        <p:spPr>
          <a:xfrm>
            <a:off x="1212745" y="2737815"/>
            <a:ext cx="4249013" cy="1139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3100">
                <a:solidFill>
                  <a:srgbClr val="8F0000"/>
                </a:solidFill>
                <a:latin typeface="+mn-lt"/>
                <a:ea typeface="+mn-ea"/>
                <a:cs typeface="+mn-cs"/>
                <a:sym typeface="Calibri"/>
              </a:defRPr>
            </a:lvl1pPr>
          </a:lstStyle>
          <a:p>
            <a:pPr/>
            <a14:m>
              <m:oMathPara>
                <m:oMathParaPr>
                  <m:jc m:val="left"/>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A</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t>
                  </m:r>
                  <m:f>
                    <m:fPr>
                      <m:ctrlPr>
                        <a:rPr xmlns:a="http://schemas.openxmlformats.org/drawingml/2006/main" sz="3300" i="1">
                          <a:solidFill>
                            <a:srgbClr val="8F0000"/>
                          </a:solidFill>
                          <a:latin typeface="Cambria Math" panose="02040503050406030204" pitchFamily="18" charset="0"/>
                        </a:rPr>
                      </m:ctrlPr>
                      <m:type m:val="bar"/>
                    </m:fPr>
                    <m:num>
                      <m:limUpp>
                        <m:e>
                          <m:r>
                            <a:rPr xmlns:a="http://schemas.openxmlformats.org/drawingml/2006/main" sz="3300" i="1">
                              <a:solidFill>
                                <a:srgbClr val="8F0000"/>
                              </a:solidFill>
                              <a:latin typeface="Cambria Math" panose="02040503050406030204" pitchFamily="18" charset="0"/>
                            </a:rPr>
                            <m:t>x</m:t>
                          </m:r>
                        </m:e>
                        <m:lim>
                          <m:r>
                            <a:rPr xmlns:a="http://schemas.openxmlformats.org/drawingml/2006/main" sz="3300" i="1">
                              <a:solidFill>
                                <a:srgbClr val="8F0000"/>
                              </a:solidFill>
                              <a:latin typeface="Cambria Math" panose="02040503050406030204" pitchFamily="18" charset="0"/>
                            </a:rPr>
                            <m:t>⃗</m:t>
                          </m:r>
                        </m:lim>
                      </m:limUpp>
                      <m:r>
                        <a:rPr xmlns:a="http://schemas.openxmlformats.org/drawingml/2006/main" sz="3300" i="1">
                          <a:solidFill>
                            <a:srgbClr val="8F0000"/>
                          </a:solidFill>
                          <a:latin typeface="Cambria Math" panose="02040503050406030204" pitchFamily="18" charset="0"/>
                        </a:rPr>
                        <m:t>⋅</m:t>
                      </m:r>
                      <m:limUpp>
                        <m:e>
                          <m:r>
                            <a:rPr xmlns:a="http://schemas.openxmlformats.org/drawingml/2006/main" sz="3300" i="1">
                              <a:solidFill>
                                <a:srgbClr val="8F0000"/>
                              </a:solidFill>
                              <a:latin typeface="Cambria Math" panose="02040503050406030204" pitchFamily="18" charset="0"/>
                            </a:rPr>
                            <m:t>α</m:t>
                          </m:r>
                        </m:e>
                        <m:lim>
                          <m:r>
                            <a:rPr xmlns:a="http://schemas.openxmlformats.org/drawingml/2006/main" sz="3300" i="1">
                              <a:solidFill>
                                <a:srgbClr val="8F0000"/>
                              </a:solidFill>
                              <a:latin typeface="Cambria Math" panose="02040503050406030204" pitchFamily="18" charset="0"/>
                            </a:rPr>
                            <m:t>⃗</m:t>
                          </m:r>
                        </m:lim>
                      </m:limUpp>
                    </m:num>
                    <m:den>
                      <m:r>
                        <a:rPr xmlns:a="http://schemas.openxmlformats.org/drawingml/2006/main" sz="3300" i="1">
                          <a:solidFill>
                            <a:srgbClr val="8F0000"/>
                          </a:solidFill>
                          <a:latin typeface="Cambria Math" panose="02040503050406030204" pitchFamily="18" charset="0"/>
                        </a:rPr>
                        <m:t>B</m:t>
                      </m:r>
                    </m:den>
                  </m:f>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mod</m:t>
                  </m:r>
                  <m:r>
                    <a:rPr xmlns:a="http://schemas.openxmlformats.org/drawingml/2006/main" sz="3300" i="1">
                      <a:solidFill>
                        <a:srgbClr val="8F0000"/>
                      </a:solidFill>
                      <a:latin typeface="Cambria Math" panose="02040503050406030204" pitchFamily="18" charset="0"/>
                    </a:rPr>
                    <m:t>N</m:t>
                  </m:r>
                </m:oMath>
              </m:oMathPara>
            </a14:m>
          </a:p>
        </p:txBody>
      </p:sp>
      <p:sp>
        <p:nvSpPr>
          <p:cNvPr id="5648" name="Rectangle"/>
          <p:cNvSpPr/>
          <p:nvPr/>
        </p:nvSpPr>
        <p:spPr>
          <a:xfrm>
            <a:off x="523089" y="2040942"/>
            <a:ext cx="1989527" cy="2776116"/>
          </a:xfrm>
          <a:prstGeom prst="rect">
            <a:avLst/>
          </a:prstGeom>
          <a:solidFill>
            <a:srgbClr val="FFFFFF">
              <a:alpha val="88682"/>
            </a:srgbClr>
          </a:solidFill>
          <a:ln w="12700">
            <a:miter lim="400000"/>
          </a:ln>
        </p:spPr>
        <p:txBody>
          <a:bodyPr lIns="45719" rIns="45719"/>
          <a:lstStyle/>
          <a:p>
            <a:pPr/>
          </a:p>
        </p:txBody>
      </p:sp>
      <p:sp>
        <p:nvSpPr>
          <p:cNvPr id="5649" name="Rectangle"/>
          <p:cNvSpPr/>
          <p:nvPr/>
        </p:nvSpPr>
        <p:spPr>
          <a:xfrm>
            <a:off x="10807544" y="1537632"/>
            <a:ext cx="858756" cy="1784362"/>
          </a:xfrm>
          <a:prstGeom prst="rect">
            <a:avLst/>
          </a:prstGeom>
          <a:solidFill>
            <a:srgbClr val="FFFFFF">
              <a:alpha val="88682"/>
            </a:srgbClr>
          </a:solidFill>
          <a:ln w="12700">
            <a:miter lim="400000"/>
          </a:ln>
        </p:spPr>
        <p:txBody>
          <a:bodyPr lIns="45719" rIns="45719"/>
          <a:lstStyle/>
          <a:p>
            <a:pPr/>
          </a:p>
        </p:txBody>
      </p:sp>
      <p:sp>
        <p:nvSpPr>
          <p:cNvPr id="5650" name="Rectangle"/>
          <p:cNvSpPr/>
          <p:nvPr/>
        </p:nvSpPr>
        <p:spPr>
          <a:xfrm>
            <a:off x="5872659" y="1537632"/>
            <a:ext cx="1816192" cy="1784362"/>
          </a:xfrm>
          <a:prstGeom prst="rect">
            <a:avLst/>
          </a:prstGeom>
          <a:solidFill>
            <a:srgbClr val="FFFFFF">
              <a:alpha val="88682"/>
            </a:srgbClr>
          </a:solidFill>
          <a:ln w="12700">
            <a:miter lim="400000"/>
          </a:ln>
        </p:spPr>
        <p:txBody>
          <a:bodyPr lIns="45719" rIns="45719"/>
          <a:lstStyle/>
          <a:p>
            <a:pPr/>
          </a:p>
        </p:txBody>
      </p:sp>
      <p:sp>
        <p:nvSpPr>
          <p:cNvPr id="5651" name="Rectangle"/>
          <p:cNvSpPr/>
          <p:nvPr/>
        </p:nvSpPr>
        <p:spPr>
          <a:xfrm>
            <a:off x="6917173" y="4374028"/>
            <a:ext cx="1288963" cy="804507"/>
          </a:xfrm>
          <a:prstGeom prst="rect">
            <a:avLst/>
          </a:prstGeom>
          <a:solidFill>
            <a:srgbClr val="FFFFFF">
              <a:alpha val="88682"/>
            </a:srgbClr>
          </a:solidFill>
          <a:ln w="12700">
            <a:miter lim="400000"/>
          </a:ln>
        </p:spPr>
        <p:txBody>
          <a:bodyPr lIns="45719" rIns="45719"/>
          <a:lstStyle/>
          <a:p>
            <a:pPr/>
          </a:p>
        </p:txBody>
      </p:sp>
      <p:sp>
        <p:nvSpPr>
          <p:cNvPr id="5652" name="Rectangle"/>
          <p:cNvSpPr/>
          <p:nvPr/>
        </p:nvSpPr>
        <p:spPr>
          <a:xfrm>
            <a:off x="6772950" y="3420496"/>
            <a:ext cx="858755" cy="804507"/>
          </a:xfrm>
          <a:prstGeom prst="rect">
            <a:avLst/>
          </a:prstGeom>
          <a:solidFill>
            <a:srgbClr val="FFFFFF">
              <a:alpha val="88682"/>
            </a:srgbClr>
          </a:solidFill>
          <a:ln w="12700">
            <a:miter lim="400000"/>
          </a:ln>
        </p:spPr>
        <p:txBody>
          <a:bodyPr lIns="45719" rIns="45719"/>
          <a:lstStyle/>
          <a:p>
            <a:pPr/>
          </a:p>
        </p:txBody>
      </p:sp>
      <p:sp>
        <p:nvSpPr>
          <p:cNvPr id="5653" name="Rectangle"/>
          <p:cNvSpPr/>
          <p:nvPr/>
        </p:nvSpPr>
        <p:spPr>
          <a:xfrm>
            <a:off x="3710646" y="2040942"/>
            <a:ext cx="2177319" cy="2776116"/>
          </a:xfrm>
          <a:prstGeom prst="rect">
            <a:avLst/>
          </a:prstGeom>
          <a:solidFill>
            <a:srgbClr val="FFFFFF">
              <a:alpha val="88682"/>
            </a:srgbClr>
          </a:solidFill>
          <a:ln w="12700">
            <a:miter lim="400000"/>
          </a:ln>
        </p:spPr>
        <p:txBody>
          <a:bodyPr lIns="45719" rIns="45719"/>
          <a:lstStyle/>
          <a:p>
            <a:pPr/>
          </a:p>
        </p:txBody>
      </p:sp>
      <p:sp>
        <p:nvSpPr>
          <p:cNvPr id="5654" name="Rectangle"/>
          <p:cNvSpPr/>
          <p:nvPr/>
        </p:nvSpPr>
        <p:spPr>
          <a:xfrm>
            <a:off x="2530209" y="3296943"/>
            <a:ext cx="1204865" cy="520330"/>
          </a:xfrm>
          <a:prstGeom prst="rect">
            <a:avLst/>
          </a:prstGeom>
          <a:solidFill>
            <a:srgbClr val="FFFFFF">
              <a:alpha val="88682"/>
            </a:srgbClr>
          </a:solidFill>
          <a:ln w="12700">
            <a:miter lim="400000"/>
          </a:ln>
        </p:spPr>
        <p:txBody>
          <a:bodyPr lIns="45719" rIns="45719"/>
          <a:lstStyle/>
          <a:p>
            <a:pPr/>
          </a:p>
        </p:txBody>
      </p:sp>
      <p:sp>
        <p:nvSpPr>
          <p:cNvPr id="5655" name="Rectangle"/>
          <p:cNvSpPr/>
          <p:nvPr/>
        </p:nvSpPr>
        <p:spPr>
          <a:xfrm>
            <a:off x="8942897" y="3420496"/>
            <a:ext cx="1639150" cy="804507"/>
          </a:xfrm>
          <a:prstGeom prst="rect">
            <a:avLst/>
          </a:prstGeom>
          <a:solidFill>
            <a:srgbClr val="FFFFFF">
              <a:alpha val="88682"/>
            </a:srgbClr>
          </a:solidFill>
          <a:ln w="12700">
            <a:miter lim="400000"/>
          </a:ln>
        </p:spPr>
        <p:txBody>
          <a:bodyPr lIns="45719" rIns="45719"/>
          <a:lstStyle/>
          <a:p>
            <a:pPr/>
          </a:p>
        </p:txBody>
      </p:sp>
      <p:sp>
        <p:nvSpPr>
          <p:cNvPr id="5656" name="Rectangle"/>
          <p:cNvSpPr/>
          <p:nvPr/>
        </p:nvSpPr>
        <p:spPr>
          <a:xfrm>
            <a:off x="9322294" y="4374028"/>
            <a:ext cx="1288963" cy="804507"/>
          </a:xfrm>
          <a:prstGeom prst="rect">
            <a:avLst/>
          </a:prstGeom>
          <a:solidFill>
            <a:srgbClr val="FFFFFF">
              <a:alpha val="88682"/>
            </a:srgbClr>
          </a:solidFill>
          <a:ln w="12700">
            <a:miter lim="400000"/>
          </a:ln>
        </p:spPr>
        <p:txBody>
          <a:bodyPr lIns="45719" rIns="45719"/>
          <a:lstStyle/>
          <a:p>
            <a:pPr/>
          </a:p>
        </p:txBody>
      </p:sp>
      <p:sp>
        <p:nvSpPr>
          <p:cNvPr id="56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659" name="Why is this a tricky problem?"/>
          <p:cNvSpPr txBox="1"/>
          <p:nvPr>
            <p:ph type="title"/>
          </p:nvPr>
        </p:nvSpPr>
        <p:spPr>
          <a:prstGeom prst="rect">
            <a:avLst/>
          </a:prstGeom>
        </p:spPr>
        <p:txBody>
          <a:bodyPr/>
          <a:lstStyle/>
          <a:p>
            <a:pPr/>
            <a:r>
              <a:t>Why is this a tricky problem?</a:t>
            </a:r>
          </a:p>
        </p:txBody>
      </p:sp>
      <p:sp>
        <p:nvSpPr>
          <p:cNvPr id="5660" name="Let’s consider compute complexity next…"/>
          <p:cNvSpPr txBox="1"/>
          <p:nvPr>
            <p:ph type="body" idx="1"/>
          </p:nvPr>
        </p:nvSpPr>
        <p:spPr>
          <a:xfrm>
            <a:off x="475487" y="1143000"/>
            <a:ext cx="10398138" cy="5175921"/>
          </a:xfrm>
          <a:prstGeom prst="rect">
            <a:avLst/>
          </a:prstGeom>
        </p:spPr>
        <p:txBody>
          <a:bodyPr/>
          <a:lstStyle/>
          <a:p>
            <a:pPr/>
            <a:r>
              <a:t>Let’s consider compute complexity next</a:t>
            </a:r>
          </a:p>
          <a:p>
            <a:pPr/>
          </a:p>
          <a:p>
            <a:pPr/>
          </a:p>
          <a:p>
            <a:pPr/>
          </a:p>
          <a:p>
            <a:pPr/>
          </a:p>
          <a:p>
            <a:pPr/>
          </a:p>
          <a:p>
            <a:pPr/>
          </a:p>
          <a:p>
            <a:pPr/>
            <a:r>
              <a:t>The expensive operations in these equations are modulo, division, and </a:t>
            </a:r>
            <a:r>
              <a:rPr b="1"/>
              <a:t>multiplication</a:t>
            </a:r>
          </a:p>
        </p:txBody>
      </p:sp>
      <p:sp>
        <p:nvSpPr>
          <p:cNvPr id="5661" name="Text"/>
          <p:cNvSpPr txBox="1"/>
          <p:nvPr/>
        </p:nvSpPr>
        <p:spPr>
          <a:xfrm>
            <a:off x="6002894" y="1478711"/>
            <a:ext cx="5096925" cy="36576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50" i="1">
                      <a:solidFill>
                        <a:srgbClr val="8F0000"/>
                      </a:solidFill>
                      <a:latin typeface="Cambria Math" panose="02040503050406030204" pitchFamily="18" charset="0"/>
                    </a:rPr>
                    <m:t>R</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0</m:t>
                          </m:r>
                        </m:lim>
                      </m:limLow>
                    </m:e>
                    <m:lim>
                      <m:r>
                        <a:rPr xmlns:a="http://schemas.openxmlformats.org/drawingml/2006/main" sz="3350" i="1">
                          <a:solidFill>
                            <a:srgbClr val="8F0000"/>
                          </a:solidFill>
                          <a:latin typeface="Cambria Math" panose="02040503050406030204" pitchFamily="18" charset="0"/>
                        </a:rPr>
                        <m:t>n</m:t>
                      </m:r>
                    </m:lim>
                  </m:limUpp>
                  <m:d>
                    <m:dPr>
                      <m:ctrlPr>
                        <a:rPr xmlns:a="http://schemas.openxmlformats.org/drawingml/2006/main" sz="3350" i="1">
                          <a:solidFill>
                            <a:srgbClr val="8F0000"/>
                          </a:solidFill>
                          <a:latin typeface="Cambria Math" panose="02040503050406030204" pitchFamily="18" charset="0"/>
                        </a:rPr>
                      </m:ctrlPr>
                    </m:dPr>
                    <m:e>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x</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i</m:t>
                              </m:r>
                            </m:sub>
                          </m:sSub>
                        </m:den>
                      </m:f>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m:t>
                      </m:r>
                      <m:limUpp>
                        <m:e>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j</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i</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1</m:t>
                              </m:r>
                            </m:lim>
                          </m:limLow>
                        </m:e>
                        <m:lim>
                          <m:r>
                            <a:rPr xmlns:a="http://schemas.openxmlformats.org/drawingml/2006/main" sz="3350" i="1">
                              <a:solidFill>
                                <a:srgbClr val="8F0000"/>
                              </a:solidFill>
                              <a:latin typeface="Cambria Math" panose="02040503050406030204" pitchFamily="18" charset="0"/>
                            </a:rPr>
                            <m:t>n</m:t>
                          </m:r>
                        </m:lim>
                      </m:limUpp>
                      <m:r>
                        <a:rPr xmlns:a="http://schemas.openxmlformats.org/drawingml/2006/main" sz="3350" i="1">
                          <a:solidFill>
                            <a:srgbClr val="8F0000"/>
                          </a:solidFill>
                          <a:latin typeface="Cambria Math" panose="02040503050406030204" pitchFamily="18" charset="0"/>
                        </a:rPr>
                        <m:t>⌈</m:t>
                      </m:r>
                      <m:f>
                        <m:fPr>
                          <m:ctrlPr>
                            <a:rPr xmlns:a="http://schemas.openxmlformats.org/drawingml/2006/main" sz="3350" i="1">
                              <a:solidFill>
                                <a:srgbClr val="8F0000"/>
                              </a:solidFill>
                              <a:latin typeface="Cambria Math" panose="02040503050406030204" pitchFamily="18" charset="0"/>
                            </a:rPr>
                          </m:ctrlPr>
                          <m:type m:val="bar"/>
                        </m:fPr>
                        <m:num>
                          <m:sSub>
                            <m:e>
                              <m:limUpp>
                                <m:e>
                                  <m:r>
                                    <a:rPr xmlns:a="http://schemas.openxmlformats.org/drawingml/2006/main" sz="3350" i="1">
                                      <a:solidFill>
                                        <a:srgbClr val="8F0000"/>
                                      </a:solidFill>
                                      <a:latin typeface="Cambria Math" panose="02040503050406030204" pitchFamily="18" charset="0"/>
                                    </a:rPr>
                                    <m:t>D</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num>
                        <m:den>
                          <m:sSub>
                            <m:e>
                              <m:limUpp>
                                <m:e>
                                  <m:r>
                                    <a:rPr xmlns:a="http://schemas.openxmlformats.org/drawingml/2006/main" sz="3350" i="1">
                                      <a:solidFill>
                                        <a:srgbClr val="8F0000"/>
                                      </a:solidFill>
                                      <a:latin typeface="Cambria Math" panose="02040503050406030204" pitchFamily="18" charset="0"/>
                                    </a:rPr>
                                    <m:t>P</m:t>
                                  </m:r>
                                </m:e>
                                <m:lim>
                                  <m:r>
                                    <a:rPr xmlns:a="http://schemas.openxmlformats.org/drawingml/2006/main" sz="3350" i="1">
                                      <a:solidFill>
                                        <a:srgbClr val="8F0000"/>
                                      </a:solidFill>
                                      <a:latin typeface="Cambria Math" panose="02040503050406030204" pitchFamily="18" charset="0"/>
                                    </a:rPr>
                                    <m:t>⃗</m:t>
                                  </m:r>
                                </m:lim>
                              </m:limUpp>
                            </m:e>
                            <m:sub>
                              <m:r>
                                <a:rPr xmlns:a="http://schemas.openxmlformats.org/drawingml/2006/main" sz="3350" i="1">
                                  <a:solidFill>
                                    <a:srgbClr val="8F0000"/>
                                  </a:solidFill>
                                  <a:latin typeface="Cambria Math" panose="02040503050406030204" pitchFamily="18" charset="0"/>
                                </a:rPr>
                                <m:t>j</m:t>
                              </m:r>
                            </m:sub>
                          </m:sSub>
                        </m:den>
                      </m:f>
                      <m:r>
                        <a:rPr xmlns:a="http://schemas.openxmlformats.org/drawingml/2006/main" sz="3350" i="1">
                          <a:solidFill>
                            <a:srgbClr val="8F0000"/>
                          </a:solidFill>
                          <a:latin typeface="Cambria Math" panose="02040503050406030204" pitchFamily="18" charset="0"/>
                        </a:rPr>
                        <m:t>⌉</m:t>
                      </m:r>
                    </m:e>
                  </m:d>
                </m:oMath>
              </m:oMathPara>
            </a14:m>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400" i="1">
                      <a:solidFill>
                        <a:srgbClr val="8F0000"/>
                      </a:solidFill>
                      <a:latin typeface="Cambria Math" panose="02040503050406030204" pitchFamily="18" charset="0"/>
                    </a:rPr>
                    <m:t>C</m:t>
                  </m:r>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x</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t>
                  </m:r>
                  <m:limUpp>
                    <m:e>
                      <m:r>
                        <a:rPr xmlns:a="http://schemas.openxmlformats.org/drawingml/2006/main" sz="3400" i="1">
                          <a:solidFill>
                            <a:srgbClr val="8F0000"/>
                          </a:solidFill>
                          <a:latin typeface="Cambria Math" panose="02040503050406030204" pitchFamily="18" charset="0"/>
                        </a:rPr>
                        <m:t>α</m:t>
                      </m:r>
                    </m:e>
                    <m:lim>
                      <m:r>
                        <a:rPr xmlns:a="http://schemas.openxmlformats.org/drawingml/2006/main" sz="3400" i="1">
                          <a:solidFill>
                            <a:srgbClr val="8F0000"/>
                          </a:solidFill>
                          <a:latin typeface="Cambria Math" panose="02040503050406030204" pitchFamily="18" charset="0"/>
                        </a:rPr>
                        <m:t>⃗</m:t>
                      </m:r>
                    </m:lim>
                  </m:limUpp>
                  <m:r>
                    <a:rPr xmlns:a="http://schemas.openxmlformats.org/drawingml/2006/main" sz="3400" i="1">
                      <a:solidFill>
                        <a:srgbClr val="8F0000"/>
                      </a:solidFill>
                      <a:latin typeface="Cambria Math" panose="02040503050406030204" pitchFamily="18" charset="0"/>
                    </a:rPr>
                    <m:t>mod</m:t>
                  </m:r>
                  <m:r>
                    <a:rPr xmlns:a="http://schemas.openxmlformats.org/drawingml/2006/main" sz="3400" i="1">
                      <a:solidFill>
                        <a:srgbClr val="8F0000"/>
                      </a:solidFill>
                      <a:latin typeface="Cambria Math" panose="02040503050406030204" pitchFamily="18" charset="0"/>
                    </a:rPr>
                    <m:t>B</m:t>
                  </m:r>
                </m:oMath>
              </m:oMathPara>
            </a14:m>
          </a:p>
          <a:p>
            <a:pPr algn="ctr">
              <a:spcBef>
                <a:spcPts val="700"/>
              </a:spcBef>
              <a:defRPr sz="3100">
                <a:solidFill>
                  <a:srgbClr val="8F0000"/>
                </a:solidFill>
                <a:latin typeface="+mn-lt"/>
                <a:ea typeface="+mn-ea"/>
                <a:cs typeface="+mn-cs"/>
                <a:sym typeface="Calibri"/>
              </a:defRPr>
            </a:pPr>
          </a:p>
          <a:p>
            <a:pPr algn="ctr">
              <a:spcBef>
                <a:spcPts val="700"/>
              </a:spcBef>
              <a:defRPr sz="3100">
                <a:solidFill>
                  <a:srgbClr val="8F0000"/>
                </a:solidFill>
                <a:latin typeface="+mn-lt"/>
                <a:ea typeface="+mn-ea"/>
                <a:cs typeface="+mn-cs"/>
                <a:sym typeface="Calibri"/>
              </a:defRPr>
            </a:pPr>
            <a14:m>
              <m:oMathPara>
                <m:oMathParaPr>
                  <m:jc m:val="center"/>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O</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R</m:t>
                  </m:r>
                  <m:r>
                    <a:rPr xmlns:a="http://schemas.openxmlformats.org/drawingml/2006/main" sz="3300" i="1">
                      <a:solidFill>
                        <a:srgbClr val="8F0000"/>
                      </a:solidFill>
                      <a:latin typeface="Cambria Math" panose="02040503050406030204" pitchFamily="18" charset="0"/>
                    </a:rPr>
                    <m:t>⋅</m:t>
                  </m:r>
                  <m:sSup>
                    <m:e>
                      <m:r>
                        <a:rPr xmlns:a="http://schemas.openxmlformats.org/drawingml/2006/main" sz="3300" i="1">
                          <a:solidFill>
                            <a:srgbClr val="8F0000"/>
                          </a:solidFill>
                          <a:latin typeface="Cambria Math" panose="02040503050406030204" pitchFamily="18" charset="0"/>
                        </a:rPr>
                        <m:t>B</m:t>
                      </m:r>
                    </m:e>
                    <m:sup>
                      <m:r>
                        <a:rPr xmlns:a="http://schemas.openxmlformats.org/drawingml/2006/main" sz="3300" i="1">
                          <a:solidFill>
                            <a:srgbClr val="8F0000"/>
                          </a:solidFill>
                          <a:latin typeface="Cambria Math" panose="02040503050406030204" pitchFamily="18" charset="0"/>
                        </a:rPr>
                        <m:t>n</m:t>
                      </m:r>
                    </m:sup>
                  </m:sSup>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m:oMathPara>
            </a14:m>
          </a:p>
        </p:txBody>
      </p:sp>
      <p:sp>
        <p:nvSpPr>
          <p:cNvPr id="5662" name="Text"/>
          <p:cNvSpPr txBox="1"/>
          <p:nvPr/>
        </p:nvSpPr>
        <p:spPr>
          <a:xfrm>
            <a:off x="1212745" y="2737815"/>
            <a:ext cx="4249013" cy="113941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spcBef>
                <a:spcPts val="700"/>
              </a:spcBef>
              <a:defRPr sz="3100">
                <a:solidFill>
                  <a:srgbClr val="8F0000"/>
                </a:solidFill>
                <a:latin typeface="+mn-lt"/>
                <a:ea typeface="+mn-ea"/>
                <a:cs typeface="+mn-cs"/>
                <a:sym typeface="Calibri"/>
              </a:defRPr>
            </a:lvl1pPr>
          </a:lstStyle>
          <a:p>
            <a:pPr/>
            <a14:m>
              <m:oMathPara>
                <m:oMathParaPr>
                  <m:jc m:val="left"/>
                </m:oMathParaPr>
                <m:oMath>
                  <m:r>
                    <a:rPr xmlns:a="http://schemas.openxmlformats.org/drawingml/2006/main" sz="3300" i="1">
                      <a:solidFill>
                        <a:srgbClr val="8F0000"/>
                      </a:solidFill>
                      <a:latin typeface="Cambria Math" panose="02040503050406030204" pitchFamily="18" charset="0"/>
                    </a:rPr>
                    <m:t>B</m:t>
                  </m:r>
                  <m:r>
                    <a:rPr xmlns:a="http://schemas.openxmlformats.org/drawingml/2006/main" sz="3300" i="1">
                      <a:solidFill>
                        <a:srgbClr val="8F0000"/>
                      </a:solidFill>
                      <a:latin typeface="Cambria Math" panose="02040503050406030204" pitchFamily="18" charset="0"/>
                    </a:rPr>
                    <m:t>A</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t>
                  </m:r>
                  <m:f>
                    <m:fPr>
                      <m:ctrlPr>
                        <a:rPr xmlns:a="http://schemas.openxmlformats.org/drawingml/2006/main" sz="3300" i="1">
                          <a:solidFill>
                            <a:srgbClr val="8F0000"/>
                          </a:solidFill>
                          <a:latin typeface="Cambria Math" panose="02040503050406030204" pitchFamily="18" charset="0"/>
                        </a:rPr>
                      </m:ctrlPr>
                      <m:type m:val="bar"/>
                    </m:fPr>
                    <m:num>
                      <m:limUpp>
                        <m:e>
                          <m:r>
                            <a:rPr xmlns:a="http://schemas.openxmlformats.org/drawingml/2006/main" sz="3300" i="1">
                              <a:solidFill>
                                <a:srgbClr val="8F0000"/>
                              </a:solidFill>
                              <a:latin typeface="Cambria Math" panose="02040503050406030204" pitchFamily="18" charset="0"/>
                            </a:rPr>
                            <m:t>x</m:t>
                          </m:r>
                        </m:e>
                        <m:lim>
                          <m:r>
                            <a:rPr xmlns:a="http://schemas.openxmlformats.org/drawingml/2006/main" sz="3300" i="1">
                              <a:solidFill>
                                <a:srgbClr val="8F0000"/>
                              </a:solidFill>
                              <a:latin typeface="Cambria Math" panose="02040503050406030204" pitchFamily="18" charset="0"/>
                            </a:rPr>
                            <m:t>⃗</m:t>
                          </m:r>
                        </m:lim>
                      </m:limUpp>
                      <m:r>
                        <a:rPr xmlns:a="http://schemas.openxmlformats.org/drawingml/2006/main" sz="3300" i="1">
                          <a:solidFill>
                            <a:srgbClr val="8F0000"/>
                          </a:solidFill>
                          <a:latin typeface="Cambria Math" panose="02040503050406030204" pitchFamily="18" charset="0"/>
                        </a:rPr>
                        <m:t>⋅</m:t>
                      </m:r>
                      <m:limUpp>
                        <m:e>
                          <m:r>
                            <a:rPr xmlns:a="http://schemas.openxmlformats.org/drawingml/2006/main" sz="3300" i="1">
                              <a:solidFill>
                                <a:srgbClr val="8F0000"/>
                              </a:solidFill>
                              <a:latin typeface="Cambria Math" panose="02040503050406030204" pitchFamily="18" charset="0"/>
                            </a:rPr>
                            <m:t>α</m:t>
                          </m:r>
                        </m:e>
                        <m:lim>
                          <m:r>
                            <a:rPr xmlns:a="http://schemas.openxmlformats.org/drawingml/2006/main" sz="3300" i="1">
                              <a:solidFill>
                                <a:srgbClr val="8F0000"/>
                              </a:solidFill>
                              <a:latin typeface="Cambria Math" panose="02040503050406030204" pitchFamily="18" charset="0"/>
                            </a:rPr>
                            <m:t>⃗</m:t>
                          </m:r>
                        </m:lim>
                      </m:limUpp>
                    </m:num>
                    <m:den>
                      <m:r>
                        <a:rPr xmlns:a="http://schemas.openxmlformats.org/drawingml/2006/main" sz="3300" i="1">
                          <a:solidFill>
                            <a:srgbClr val="8F0000"/>
                          </a:solidFill>
                          <a:latin typeface="Cambria Math" panose="02040503050406030204" pitchFamily="18" charset="0"/>
                        </a:rPr>
                        <m:t>B</m:t>
                      </m:r>
                    </m:den>
                  </m:f>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mod</m:t>
                  </m:r>
                  <m:r>
                    <a:rPr xmlns:a="http://schemas.openxmlformats.org/drawingml/2006/main" sz="3300" i="1">
                      <a:solidFill>
                        <a:srgbClr val="8F0000"/>
                      </a:solidFill>
                      <a:latin typeface="Cambria Math" panose="02040503050406030204" pitchFamily="18" charset="0"/>
                    </a:rPr>
                    <m:t>N</m:t>
                  </m:r>
                </m:oMath>
              </m:oMathPara>
            </a14:m>
          </a:p>
        </p:txBody>
      </p:sp>
      <p:sp>
        <p:nvSpPr>
          <p:cNvPr id="5663" name="Rectangle"/>
          <p:cNvSpPr/>
          <p:nvPr/>
        </p:nvSpPr>
        <p:spPr>
          <a:xfrm>
            <a:off x="523089" y="2040942"/>
            <a:ext cx="1989527" cy="2776116"/>
          </a:xfrm>
          <a:prstGeom prst="rect">
            <a:avLst/>
          </a:prstGeom>
          <a:solidFill>
            <a:srgbClr val="FFFFFF">
              <a:alpha val="88682"/>
            </a:srgbClr>
          </a:solidFill>
          <a:ln w="12700">
            <a:miter lim="400000"/>
          </a:ln>
        </p:spPr>
        <p:txBody>
          <a:bodyPr lIns="45719" rIns="45719"/>
          <a:lstStyle/>
          <a:p>
            <a:pPr/>
          </a:p>
        </p:txBody>
      </p:sp>
      <p:sp>
        <p:nvSpPr>
          <p:cNvPr id="5664" name="Rectangle"/>
          <p:cNvSpPr/>
          <p:nvPr/>
        </p:nvSpPr>
        <p:spPr>
          <a:xfrm>
            <a:off x="10807544" y="1537632"/>
            <a:ext cx="858756" cy="1784362"/>
          </a:xfrm>
          <a:prstGeom prst="rect">
            <a:avLst/>
          </a:prstGeom>
          <a:solidFill>
            <a:srgbClr val="FFFFFF">
              <a:alpha val="88682"/>
            </a:srgbClr>
          </a:solidFill>
          <a:ln w="12700">
            <a:miter lim="400000"/>
          </a:ln>
        </p:spPr>
        <p:txBody>
          <a:bodyPr lIns="45719" rIns="45719"/>
          <a:lstStyle/>
          <a:p>
            <a:pPr/>
          </a:p>
        </p:txBody>
      </p:sp>
      <p:sp>
        <p:nvSpPr>
          <p:cNvPr id="5665" name="Rectangle"/>
          <p:cNvSpPr/>
          <p:nvPr/>
        </p:nvSpPr>
        <p:spPr>
          <a:xfrm>
            <a:off x="5872659" y="1537632"/>
            <a:ext cx="1816192" cy="1784362"/>
          </a:xfrm>
          <a:prstGeom prst="rect">
            <a:avLst/>
          </a:prstGeom>
          <a:solidFill>
            <a:srgbClr val="FFFFFF">
              <a:alpha val="88682"/>
            </a:srgbClr>
          </a:solidFill>
          <a:ln w="12700">
            <a:miter lim="400000"/>
          </a:ln>
        </p:spPr>
        <p:txBody>
          <a:bodyPr lIns="45719" rIns="45719"/>
          <a:lstStyle/>
          <a:p>
            <a:pPr/>
          </a:p>
        </p:txBody>
      </p:sp>
      <p:sp>
        <p:nvSpPr>
          <p:cNvPr id="5666" name="Rectangle"/>
          <p:cNvSpPr/>
          <p:nvPr/>
        </p:nvSpPr>
        <p:spPr>
          <a:xfrm>
            <a:off x="6917173" y="4374028"/>
            <a:ext cx="1288963" cy="804507"/>
          </a:xfrm>
          <a:prstGeom prst="rect">
            <a:avLst/>
          </a:prstGeom>
          <a:solidFill>
            <a:srgbClr val="FFFFFF">
              <a:alpha val="88682"/>
            </a:srgbClr>
          </a:solidFill>
          <a:ln w="12700">
            <a:miter lim="400000"/>
          </a:ln>
        </p:spPr>
        <p:txBody>
          <a:bodyPr lIns="45719" rIns="45719"/>
          <a:lstStyle/>
          <a:p>
            <a:pPr/>
          </a:p>
        </p:txBody>
      </p:sp>
      <p:sp>
        <p:nvSpPr>
          <p:cNvPr id="5667" name="Rectangle"/>
          <p:cNvSpPr/>
          <p:nvPr/>
        </p:nvSpPr>
        <p:spPr>
          <a:xfrm>
            <a:off x="6772950" y="3420496"/>
            <a:ext cx="858755" cy="804507"/>
          </a:xfrm>
          <a:prstGeom prst="rect">
            <a:avLst/>
          </a:prstGeom>
          <a:solidFill>
            <a:srgbClr val="FFFFFF">
              <a:alpha val="88682"/>
            </a:srgbClr>
          </a:solidFill>
          <a:ln w="12700">
            <a:miter lim="400000"/>
          </a:ln>
        </p:spPr>
        <p:txBody>
          <a:bodyPr lIns="45719" rIns="45719"/>
          <a:lstStyle/>
          <a:p>
            <a:pPr/>
          </a:p>
        </p:txBody>
      </p:sp>
      <p:sp>
        <p:nvSpPr>
          <p:cNvPr id="5668" name="Rectangle"/>
          <p:cNvSpPr/>
          <p:nvPr/>
        </p:nvSpPr>
        <p:spPr>
          <a:xfrm>
            <a:off x="3710646" y="2040942"/>
            <a:ext cx="2177319" cy="2776116"/>
          </a:xfrm>
          <a:prstGeom prst="rect">
            <a:avLst/>
          </a:prstGeom>
          <a:solidFill>
            <a:srgbClr val="FFFFFF">
              <a:alpha val="88682"/>
            </a:srgbClr>
          </a:solidFill>
          <a:ln w="12700">
            <a:miter lim="400000"/>
          </a:ln>
        </p:spPr>
        <p:txBody>
          <a:bodyPr lIns="45719" rIns="45719"/>
          <a:lstStyle/>
          <a:p>
            <a:pPr/>
          </a:p>
        </p:txBody>
      </p:sp>
      <p:sp>
        <p:nvSpPr>
          <p:cNvPr id="5669" name="Rectangle"/>
          <p:cNvSpPr/>
          <p:nvPr/>
        </p:nvSpPr>
        <p:spPr>
          <a:xfrm>
            <a:off x="2530209" y="3296943"/>
            <a:ext cx="1204865" cy="520330"/>
          </a:xfrm>
          <a:prstGeom prst="rect">
            <a:avLst/>
          </a:prstGeom>
          <a:solidFill>
            <a:srgbClr val="FFFFFF">
              <a:alpha val="88682"/>
            </a:srgbClr>
          </a:solidFill>
          <a:ln w="12700">
            <a:miter lim="400000"/>
          </a:ln>
        </p:spPr>
        <p:txBody>
          <a:bodyPr lIns="45719" rIns="45719"/>
          <a:lstStyle/>
          <a:p>
            <a:pPr/>
          </a:p>
        </p:txBody>
      </p:sp>
      <p:sp>
        <p:nvSpPr>
          <p:cNvPr id="5670" name="Rectangle"/>
          <p:cNvSpPr/>
          <p:nvPr/>
        </p:nvSpPr>
        <p:spPr>
          <a:xfrm>
            <a:off x="8942896" y="3420496"/>
            <a:ext cx="1639151" cy="804507"/>
          </a:xfrm>
          <a:prstGeom prst="rect">
            <a:avLst/>
          </a:prstGeom>
          <a:solidFill>
            <a:srgbClr val="FFFFFF">
              <a:alpha val="88682"/>
            </a:srgbClr>
          </a:solidFill>
          <a:ln w="12700">
            <a:miter lim="400000"/>
          </a:ln>
        </p:spPr>
        <p:txBody>
          <a:bodyPr lIns="45719" rIns="45719"/>
          <a:lstStyle/>
          <a:p>
            <a:pPr/>
          </a:p>
        </p:txBody>
      </p:sp>
      <p:sp>
        <p:nvSpPr>
          <p:cNvPr id="5671" name="Rectangle"/>
          <p:cNvSpPr/>
          <p:nvPr/>
        </p:nvSpPr>
        <p:spPr>
          <a:xfrm>
            <a:off x="9322294" y="4374028"/>
            <a:ext cx="1288963" cy="804507"/>
          </a:xfrm>
          <a:prstGeom prst="rect">
            <a:avLst/>
          </a:prstGeom>
          <a:solidFill>
            <a:srgbClr val="FFFFFF">
              <a:alpha val="88682"/>
            </a:srgbClr>
          </a:solidFill>
          <a:ln w="12700">
            <a:miter lim="400000"/>
          </a:ln>
        </p:spPr>
        <p:txBody>
          <a:bodyPr lIns="45719" rIns="45719"/>
          <a:lstStyle/>
          <a:p>
            <a:pPr/>
          </a:p>
        </p:txBody>
      </p:sp>
      <p:sp>
        <p:nvSpPr>
          <p:cNvPr id="5672" name="Variable"/>
          <p:cNvSpPr/>
          <p:nvPr/>
        </p:nvSpPr>
        <p:spPr>
          <a:xfrm>
            <a:off x="7685473" y="1794813"/>
            <a:ext cx="1075112" cy="1270001"/>
          </a:xfrm>
          <a:prstGeom prst="roundRect">
            <a:avLst>
              <a:gd name="adj" fmla="val 17719"/>
            </a:avLst>
          </a:prstGeom>
          <a:solidFill>
            <a:srgbClr val="EBEBEB"/>
          </a:solidFill>
          <a:ln w="25400">
            <a:solidFill>
              <a:schemeClr val="accent1"/>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Variable</a:t>
            </a:r>
          </a:p>
        </p:txBody>
      </p:sp>
      <p:sp>
        <p:nvSpPr>
          <p:cNvPr id="5673" name="Constant"/>
          <p:cNvSpPr/>
          <p:nvPr/>
        </p:nvSpPr>
        <p:spPr>
          <a:xfrm>
            <a:off x="8974045" y="1664178"/>
            <a:ext cx="1790792" cy="1531270"/>
          </a:xfrm>
          <a:prstGeom prst="roundRect">
            <a:avLst>
              <a:gd name="adj" fmla="val 12441"/>
            </a:avLst>
          </a:prstGeom>
          <a:solidFill>
            <a:srgbClr val="EBEBEB"/>
          </a:solidFill>
          <a:ln w="25400">
            <a:solidFill>
              <a:schemeClr val="accent1"/>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Constant</a:t>
            </a:r>
          </a:p>
        </p:txBody>
      </p:sp>
      <p:sp>
        <p:nvSpPr>
          <p:cNvPr id="567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676" name="Why is this a tricky problem?"/>
          <p:cNvSpPr txBox="1"/>
          <p:nvPr>
            <p:ph type="title"/>
          </p:nvPr>
        </p:nvSpPr>
        <p:spPr>
          <a:prstGeom prst="rect">
            <a:avLst/>
          </a:prstGeom>
        </p:spPr>
        <p:txBody>
          <a:bodyPr/>
          <a:lstStyle/>
          <a:p>
            <a:pPr/>
            <a:r>
              <a:t>Why is this a tricky problem?</a:t>
            </a:r>
          </a:p>
        </p:txBody>
      </p:sp>
      <p:sp>
        <p:nvSpPr>
          <p:cNvPr id="5677" name="If one of the operands is a power-of-2, there is an obvious rewrite rule that makes the operation essentially free on FPGA…"/>
          <p:cNvSpPr txBox="1"/>
          <p:nvPr>
            <p:ph type="body" idx="1"/>
          </p:nvPr>
        </p:nvSpPr>
        <p:spPr>
          <a:xfrm>
            <a:off x="475487" y="1143000"/>
            <a:ext cx="11252201" cy="5476409"/>
          </a:xfrm>
          <a:prstGeom prst="rect">
            <a:avLst/>
          </a:prstGeom>
        </p:spPr>
        <p:txBody>
          <a:bodyPr/>
          <a:lstStyle/>
          <a:p>
            <a:pPr marL="325754" indent="-325754" defTabSz="868680">
              <a:defRPr sz="2945"/>
            </a:pPr>
            <a:r>
              <a:t>If one of the operands is a power-of-2, there is an obvious rewrite rule that makes the operation essentially free on FPGA</a:t>
            </a:r>
          </a:p>
          <a:p>
            <a:pPr lvl="1" marL="760094" indent="-325754" defTabSz="868680">
              <a:buSzPct val="75000"/>
              <a:defRPr sz="2945"/>
            </a:pPr>
            <a:r>
              <a:t>Division -&gt; bit-shift right</a:t>
            </a:r>
          </a:p>
          <a:p>
            <a:pPr lvl="1" marL="760094" indent="-325754" defTabSz="868680">
              <a:buSzPct val="75000"/>
              <a:defRPr sz="2945"/>
            </a:pPr>
            <a:r>
              <a:t>Multiplication -&gt; bit-shift left</a:t>
            </a:r>
          </a:p>
          <a:p>
            <a:pPr lvl="1" marL="760094" indent="-325754" defTabSz="868680">
              <a:buSzPct val="75000"/>
              <a:defRPr sz="2945"/>
            </a:pPr>
            <a:r>
              <a:t>Modulo -&gt; bitwise-and</a:t>
            </a:r>
          </a:p>
          <a:p>
            <a:pPr marL="325754" indent="-325754" defTabSz="868680">
              <a:defRPr sz="2945"/>
            </a:pPr>
          </a:p>
          <a:p>
            <a:pPr marL="325754" indent="-325754" defTabSz="868680">
              <a:defRPr sz="2945"/>
            </a:pPr>
            <a:r>
              <a:t>The “compute complexity” of each solution is what consumes DSPs and logic resources. The actual amount of DSPs and logic depends on the specific vendor IP used to implement it, as well as how the synthesis tool decides to implement the adjacent operations in the circuit</a:t>
            </a:r>
          </a:p>
        </p:txBody>
      </p:sp>
      <p:sp>
        <p:nvSpPr>
          <p:cNvPr id="567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67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67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567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567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5677">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677" grpId="1"/>
    </p:bldLst>
  </p:timing>
</p:sld>
</file>

<file path=ppt/slides/slide1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680" name="Square"/>
          <p:cNvSpPr/>
          <p:nvPr/>
        </p:nvSpPr>
        <p:spPr>
          <a:xfrm>
            <a:off x="2319942"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681"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682"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683"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684"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685"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686"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687" name="Why is this a tricky problem?"/>
          <p:cNvSpPr txBox="1"/>
          <p:nvPr>
            <p:ph type="title"/>
          </p:nvPr>
        </p:nvSpPr>
        <p:spPr>
          <a:prstGeom prst="rect">
            <a:avLst/>
          </a:prstGeom>
        </p:spPr>
        <p:txBody>
          <a:bodyPr/>
          <a:lstStyle/>
          <a:p>
            <a:pPr/>
            <a:r>
              <a:t>Why is this a tricky problem?</a:t>
            </a:r>
          </a:p>
        </p:txBody>
      </p:sp>
      <p:sp>
        <p:nvSpPr>
          <p:cNvPr id="5688"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5689"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5690"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5691"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5692"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5693"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5694"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5695"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5696"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5697"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5698"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5699"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5700"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5701"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5702"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5703"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5704"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5705"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5706"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5707"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5708"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5709"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5710"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5711"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5712"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5713"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5714"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5715"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5716"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5717"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5718"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5719"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5720"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5721"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5722"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5723"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5724"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5725"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5726"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5727"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5728"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5729"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5730"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5731"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5732" name="Let’s revisit our toy example through the lens of compute complexity"/>
          <p:cNvSpPr txBox="1"/>
          <p:nvPr>
            <p:ph type="body" sz="quarter" idx="1"/>
          </p:nvPr>
        </p:nvSpPr>
        <p:spPr>
          <a:xfrm>
            <a:off x="475487" y="1143000"/>
            <a:ext cx="11048043" cy="1170278"/>
          </a:xfrm>
          <a:prstGeom prst="rect">
            <a:avLst/>
          </a:prstGeom>
        </p:spPr>
        <p:txBody>
          <a:bodyPr/>
          <a:lstStyle/>
          <a:p>
            <a:pPr/>
            <a:r>
              <a:t>Let’s revisit our toy example through the lens of compute complexity</a:t>
            </a:r>
          </a:p>
        </p:txBody>
      </p:sp>
      <p:sp>
        <p:nvSpPr>
          <p:cNvPr id="5733"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5734"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5735"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5736"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5737"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5738"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5739"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5740"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5741"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5742"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5743"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5744"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5745"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5746"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5747"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5748"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5749"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5750"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5751"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5752"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5753"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5754"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grpSp>
        <p:nvGrpSpPr>
          <p:cNvPr id="5757" name="CustomShape 2"/>
          <p:cNvGrpSpPr/>
          <p:nvPr/>
        </p:nvGrpSpPr>
        <p:grpSpPr>
          <a:xfrm>
            <a:off x="6437627" y="1642470"/>
            <a:ext cx="5027581" cy="1255050"/>
            <a:chOff x="0" y="0"/>
            <a:chExt cx="5027579" cy="1255049"/>
          </a:xfrm>
        </p:grpSpPr>
        <p:sp>
          <p:nvSpPr>
            <p:cNvPr id="5755"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5756"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5758" name="#mod = 1…"/>
          <p:cNvSpPr txBox="1"/>
          <p:nvPr/>
        </p:nvSpPr>
        <p:spPr>
          <a:xfrm>
            <a:off x="201310" y="2752400"/>
            <a:ext cx="1071028" cy="11387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000">
                <a:solidFill>
                  <a:srgbClr val="8F0000"/>
                </a:solidFill>
                <a:latin typeface="+mn-lt"/>
                <a:ea typeface="+mn-ea"/>
                <a:cs typeface="+mn-cs"/>
                <a:sym typeface="Calibri"/>
              </a:defRPr>
            </a:pPr>
            <a:r>
              <a:t>#mod = 1</a:t>
            </a:r>
          </a:p>
          <a:p>
            <a:pPr>
              <a:spcBef>
                <a:spcPts val="700"/>
              </a:spcBef>
              <a:defRPr sz="2000">
                <a:solidFill>
                  <a:srgbClr val="8F0000"/>
                </a:solidFill>
                <a:latin typeface="+mn-lt"/>
                <a:ea typeface="+mn-ea"/>
                <a:cs typeface="+mn-cs"/>
                <a:sym typeface="Calibri"/>
              </a:defRPr>
            </a:pPr>
            <a:r>
              <a:t>#div = 1</a:t>
            </a:r>
          </a:p>
          <a:p>
            <a:pPr>
              <a:spcBef>
                <a:spcPts val="700"/>
              </a:spcBef>
              <a:defRPr sz="2000">
                <a:solidFill>
                  <a:srgbClr val="8F0000"/>
                </a:solidFill>
                <a:latin typeface="+mn-lt"/>
                <a:ea typeface="+mn-ea"/>
                <a:cs typeface="+mn-cs"/>
                <a:sym typeface="Calibri"/>
              </a:defRPr>
            </a:pPr>
            <a:r>
              <a:t>#mul = 0</a:t>
            </a:r>
          </a:p>
        </p:txBody>
      </p:sp>
      <p:sp>
        <p:nvSpPr>
          <p:cNvPr id="5759" name="#mod = 1…"/>
          <p:cNvSpPr txBox="1"/>
          <p:nvPr/>
        </p:nvSpPr>
        <p:spPr>
          <a:xfrm>
            <a:off x="201310" y="4031967"/>
            <a:ext cx="1071028" cy="113875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000">
                <a:solidFill>
                  <a:srgbClr val="8F0000"/>
                </a:solidFill>
                <a:latin typeface="+mn-lt"/>
                <a:ea typeface="+mn-ea"/>
                <a:cs typeface="+mn-cs"/>
                <a:sym typeface="Calibri"/>
              </a:defRPr>
            </a:pPr>
            <a:r>
              <a:t>#mod = 1</a:t>
            </a:r>
          </a:p>
          <a:p>
            <a:pPr>
              <a:spcBef>
                <a:spcPts val="700"/>
              </a:spcBef>
              <a:defRPr sz="2000">
                <a:solidFill>
                  <a:srgbClr val="8F0000"/>
                </a:solidFill>
                <a:latin typeface="+mn-lt"/>
                <a:ea typeface="+mn-ea"/>
                <a:cs typeface="+mn-cs"/>
                <a:sym typeface="Calibri"/>
              </a:defRPr>
            </a:pPr>
            <a:r>
              <a:t>#div = 1</a:t>
            </a:r>
          </a:p>
          <a:p>
            <a:pPr>
              <a:spcBef>
                <a:spcPts val="700"/>
              </a:spcBef>
              <a:defRPr sz="2000">
                <a:solidFill>
                  <a:srgbClr val="8F0000"/>
                </a:solidFill>
                <a:latin typeface="+mn-lt"/>
                <a:ea typeface="+mn-ea"/>
                <a:cs typeface="+mn-cs"/>
                <a:sym typeface="Calibri"/>
              </a:defRPr>
            </a:pPr>
            <a:r>
              <a:t>#mul = 1</a:t>
            </a:r>
          </a:p>
        </p:txBody>
      </p:sp>
      <p:sp>
        <p:nvSpPr>
          <p:cNvPr id="5760" name="#mod = 1…"/>
          <p:cNvSpPr txBox="1"/>
          <p:nvPr/>
        </p:nvSpPr>
        <p:spPr>
          <a:xfrm>
            <a:off x="201310" y="5311535"/>
            <a:ext cx="1071028" cy="11387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000">
                <a:solidFill>
                  <a:srgbClr val="8F0000"/>
                </a:solidFill>
                <a:latin typeface="+mn-lt"/>
                <a:ea typeface="+mn-ea"/>
                <a:cs typeface="+mn-cs"/>
                <a:sym typeface="Calibri"/>
              </a:defRPr>
            </a:pPr>
            <a:r>
              <a:t>#mod = 1</a:t>
            </a:r>
          </a:p>
          <a:p>
            <a:pPr>
              <a:spcBef>
                <a:spcPts val="700"/>
              </a:spcBef>
              <a:defRPr sz="2000">
                <a:solidFill>
                  <a:srgbClr val="8F0000"/>
                </a:solidFill>
                <a:latin typeface="+mn-lt"/>
                <a:ea typeface="+mn-ea"/>
                <a:cs typeface="+mn-cs"/>
                <a:sym typeface="Calibri"/>
              </a:defRPr>
            </a:pPr>
            <a:r>
              <a:t>#div = 2</a:t>
            </a:r>
          </a:p>
          <a:p>
            <a:pPr>
              <a:spcBef>
                <a:spcPts val="700"/>
              </a:spcBef>
              <a:defRPr sz="2000">
                <a:solidFill>
                  <a:srgbClr val="8F0000"/>
                </a:solidFill>
                <a:latin typeface="+mn-lt"/>
                <a:ea typeface="+mn-ea"/>
                <a:cs typeface="+mn-cs"/>
                <a:sym typeface="Calibri"/>
              </a:defRPr>
            </a:pPr>
            <a:r>
              <a:t>#mul = 1</a:t>
            </a:r>
          </a:p>
        </p:txBody>
      </p:sp>
      <p:sp>
        <p:nvSpPr>
          <p:cNvPr id="5761"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762"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763"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5764"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5765"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5766"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5767"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5768"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5769"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5770"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5771"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5772"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773"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5774"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5775"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5776"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5777"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778"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5779"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780"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781"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78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85" name="Choosing a Language"/>
          <p:cNvSpPr txBox="1"/>
          <p:nvPr>
            <p:ph type="title"/>
          </p:nvPr>
        </p:nvSpPr>
        <p:spPr>
          <a:prstGeom prst="rect">
            <a:avLst/>
          </a:prstGeom>
        </p:spPr>
        <p:txBody>
          <a:bodyPr/>
          <a:lstStyle/>
          <a:p>
            <a:pPr/>
            <a:r>
              <a:t>Choosing a Language</a:t>
            </a:r>
          </a:p>
        </p:txBody>
      </p:sp>
      <p:sp>
        <p:nvSpPr>
          <p:cNvPr id="486" name="Do you want mediocre performance for any general algorithm?…"/>
          <p:cNvSpPr txBox="1"/>
          <p:nvPr>
            <p:ph type="body" idx="1"/>
          </p:nvPr>
        </p:nvSpPr>
        <p:spPr>
          <a:xfrm>
            <a:off x="475487" y="1142999"/>
            <a:ext cx="11561901" cy="3501934"/>
          </a:xfrm>
          <a:prstGeom prst="rect">
            <a:avLst/>
          </a:prstGeom>
        </p:spPr>
        <p:txBody>
          <a:bodyPr/>
          <a:lstStyle/>
          <a:p>
            <a:pPr/>
            <a:r>
              <a:t>Do you want </a:t>
            </a:r>
            <a:r>
              <a:rPr b="1"/>
              <a:t>mediocre performance</a:t>
            </a:r>
            <a:r>
              <a:t> for any </a:t>
            </a:r>
            <a:r>
              <a:rPr b="1"/>
              <a:t>general algorithm</a:t>
            </a:r>
            <a:r>
              <a:t>?</a:t>
            </a:r>
          </a:p>
          <a:p>
            <a:pPr lvl="1" marL="800100" indent="-342900">
              <a:buSzPct val="75000"/>
            </a:pPr>
            <a:r>
              <a:t>If you like C/C++ and pragmas, use </a:t>
            </a:r>
            <a:r>
              <a:rPr b="1"/>
              <a:t>OpenCL</a:t>
            </a:r>
            <a:r>
              <a:rPr baseline="31999"/>
              <a:t>[15]</a:t>
            </a:r>
            <a:r>
              <a:t>,</a:t>
            </a:r>
            <a:r>
              <a:rPr b="1"/>
              <a:t> Vivado HLS</a:t>
            </a:r>
            <a:r>
              <a:rPr baseline="31999"/>
              <a:t>[16]</a:t>
            </a:r>
            <a:r>
              <a:t>, or </a:t>
            </a:r>
            <a:r>
              <a:rPr b="1"/>
              <a:t>SDAccel</a:t>
            </a:r>
            <a:r>
              <a:rPr baseline="31999"/>
              <a:t>[17]</a:t>
            </a:r>
            <a:r>
              <a:rPr b="1"/>
              <a:t> </a:t>
            </a:r>
            <a:endParaRPr b="1"/>
          </a:p>
          <a:p>
            <a:pPr lvl="1" marL="800100" indent="-342900">
              <a:buSzPct val="75000"/>
            </a:pPr>
            <a:r>
              <a:rPr i="1"/>
              <a:t>(TODO: Too insulting?)</a:t>
            </a:r>
            <a:r>
              <a:t> If you like programming but wish it felt more like making macaroni art, use </a:t>
            </a:r>
            <a:r>
              <a:rPr b="1"/>
              <a:t>LabVIEW FPGA</a:t>
            </a:r>
            <a:r>
              <a:rPr baseline="31999"/>
              <a:t>[18]</a:t>
            </a:r>
            <a:endParaRPr b="1"/>
          </a:p>
          <a:p>
            <a:pPr lvl="1" marL="800100" indent="-342900">
              <a:buSzPct val="75000"/>
            </a:pPr>
            <a:r>
              <a:t>If you like Java, use </a:t>
            </a:r>
            <a:r>
              <a:rPr b="1"/>
              <a:t>Liquid Metal (Lime)</a:t>
            </a:r>
            <a:r>
              <a:rPr baseline="31999"/>
              <a:t>[19]</a:t>
            </a:r>
            <a:r>
              <a:rPr b="1"/>
              <a:t> </a:t>
            </a:r>
            <a:r>
              <a:t>or </a:t>
            </a:r>
            <a:r>
              <a:rPr b="1"/>
              <a:t>Spatial</a:t>
            </a:r>
            <a:r>
              <a:rPr baseline="31999"/>
              <a:t>[20]</a:t>
            </a:r>
          </a:p>
        </p:txBody>
      </p:sp>
      <p:sp>
        <p:nvSpPr>
          <p:cNvPr id="487" name="Disclaimer: The rest of the talk is going to be about optimizations and tools for getting better performance at this level of abstraction, and Spatial is going to be the vehicle for the story"/>
          <p:cNvSpPr txBox="1"/>
          <p:nvPr/>
        </p:nvSpPr>
        <p:spPr>
          <a:xfrm>
            <a:off x="513149" y="4627644"/>
            <a:ext cx="11100679" cy="73817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i="1" sz="2300">
                <a:solidFill>
                  <a:srgbClr val="8F0000"/>
                </a:solidFill>
                <a:latin typeface="+mn-lt"/>
                <a:ea typeface="+mn-ea"/>
                <a:cs typeface="+mn-cs"/>
                <a:sym typeface="Calibri"/>
              </a:defRPr>
            </a:pPr>
            <a:r>
              <a:t>Disclaimer: The rest of the talk is going to be about optimizations and tools for getting better performance at this level of abstraction, and </a:t>
            </a:r>
            <a:r>
              <a:rPr b="1"/>
              <a:t>Spatial </a:t>
            </a:r>
            <a:r>
              <a:t>is going to be the vehicle for the story</a:t>
            </a:r>
            <a:r>
              <a:rPr b="1"/>
              <a:t> </a:t>
            </a:r>
          </a:p>
        </p:txBody>
      </p:sp>
      <p:sp>
        <p:nvSpPr>
          <p:cNvPr id="488" name="[15] https://www.khronos.org/opencl/…"/>
          <p:cNvSpPr txBox="1"/>
          <p:nvPr/>
        </p:nvSpPr>
        <p:spPr>
          <a:xfrm>
            <a:off x="247250" y="5538065"/>
            <a:ext cx="6741726" cy="1234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[15] </a:t>
            </a:r>
            <a:r>
              <a:rPr u="sng">
                <a:solidFill>
                  <a:srgbClr val="FF9900"/>
                </a:solidFill>
                <a:uFill>
                  <a:solidFill>
                    <a:srgbClr val="FF9900"/>
                  </a:solidFill>
                </a:uFill>
                <a:hlinkClick r:id="rId2" invalidUrl="" action="" tgtFrame="" tooltip="" history="1" highlightClick="0" endSnd="0"/>
              </a:rPr>
              <a:t>https://www.khronos.org/opencl/</a:t>
            </a:r>
          </a:p>
          <a:p>
            <a:pPr>
              <a:defRPr sz="1200"/>
            </a:pPr>
            <a:r>
              <a:t>[16] </a:t>
            </a:r>
            <a:r>
              <a:rPr u="sng">
                <a:solidFill>
                  <a:srgbClr val="FF9900"/>
                </a:solidFill>
                <a:uFill>
                  <a:solidFill>
                    <a:srgbClr val="FF9900"/>
                  </a:solidFill>
                </a:uFill>
                <a:hlinkClick r:id="rId3" invalidUrl="" action="" tgtFrame="" tooltip="" history="1" highlightClick="0" endSnd="0"/>
              </a:rPr>
              <a:t>https://www.xilinx.com/products/design-tools/vivado/integration/esl-design.html</a:t>
            </a:r>
          </a:p>
          <a:p>
            <a:pPr>
              <a:defRPr sz="1200"/>
            </a:pPr>
            <a:r>
              <a:t>[17] </a:t>
            </a:r>
            <a:r>
              <a:rPr u="sng">
                <a:solidFill>
                  <a:srgbClr val="FF9900"/>
                </a:solidFill>
                <a:uFill>
                  <a:solidFill>
                    <a:srgbClr val="FF9900"/>
                  </a:solidFill>
                </a:uFill>
                <a:hlinkClick r:id="rId4" invalidUrl="" action="" tgtFrame="" tooltip="" history="1" highlightClick="0" endSnd="0"/>
              </a:rPr>
              <a:t>https://www.xilinx.com/products/design-tools/software-zone/sdaccel.html</a:t>
            </a:r>
          </a:p>
          <a:p>
            <a:pPr>
              <a:defRPr sz="1200"/>
            </a:pPr>
            <a:r>
              <a:t>[18] </a:t>
            </a:r>
            <a:r>
              <a:rPr u="sng">
                <a:solidFill>
                  <a:srgbClr val="FF9900"/>
                </a:solidFill>
                <a:uFill>
                  <a:solidFill>
                    <a:srgbClr val="FF9900"/>
                  </a:solidFill>
                </a:uFill>
                <a:hlinkClick r:id="rId5" invalidUrl="" action="" tgtFrame="" tooltip="" history="1" highlightClick="0" endSnd="0"/>
              </a:rPr>
              <a:t>https://www.ni.com/en-us/shop/select/labview-fpga-module</a:t>
            </a:r>
          </a:p>
          <a:p>
            <a:pPr>
              <a:defRPr sz="1200"/>
            </a:pPr>
            <a:r>
              <a:t>[19] </a:t>
            </a:r>
            <a:r>
              <a:rPr u="sng">
                <a:solidFill>
                  <a:srgbClr val="FF9900"/>
                </a:solidFill>
                <a:uFill>
                  <a:solidFill>
                    <a:srgbClr val="FF9900"/>
                  </a:solidFill>
                </a:uFill>
                <a:hlinkClick r:id="rId6" invalidUrl="" action="" tgtFrame="" tooltip="" history="1" highlightClick="0" endSnd="0"/>
              </a:rPr>
              <a:t>https://researcher.watson.ibm.com/researcher/view_group.php?id=122</a:t>
            </a:r>
          </a:p>
          <a:p>
            <a:pPr>
              <a:defRPr sz="1200"/>
            </a:pPr>
            <a:r>
              <a:t>[20] </a:t>
            </a:r>
            <a:r>
              <a:rPr u="sng">
                <a:solidFill>
                  <a:srgbClr val="FF9900"/>
                </a:solidFill>
                <a:uFill>
                  <a:solidFill>
                    <a:srgbClr val="FF9900"/>
                  </a:solidFill>
                </a:uFill>
                <a:hlinkClick r:id="rId7" invalidUrl="" action="" tgtFrame="" tooltip="" history="1" highlightClick="0" endSnd="0"/>
              </a:rPr>
              <a:t>https://spatial-lang.org</a:t>
            </a:r>
          </a:p>
        </p:txBody>
      </p:sp>
      <p:sp>
        <p:nvSpPr>
          <p:cNvPr id="48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4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48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2" fill="hold">
                                  <p:stCondLst>
                                    <p:cond delay="0"/>
                                  </p:stCondLst>
                                  <p:iterate type="el" backwards="0">
                                    <p:tmAbs val="0"/>
                                  </p:iterate>
                                  <p:childTnLst>
                                    <p:set>
                                      <p:cBhvr>
                                        <p:cTn id="18" fill="hold"/>
                                        <p:tgtEl>
                                          <p:spTgt spid="4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3" fill="hold">
                                  <p:stCondLst>
                                    <p:cond delay="0"/>
                                  </p:stCondLst>
                                  <p:iterate type="el" backwards="0">
                                    <p:tmAbs val="0"/>
                                  </p:iterate>
                                  <p:childTnLst>
                                    <p:set>
                                      <p:cBhvr>
                                        <p:cTn id="22" fill="hold"/>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86" grpId="1"/>
      <p:bldP build="whole" bldLvl="1" animBg="1" rev="0" advAuto="0" spid="487" grpId="2"/>
      <p:bldP build="whole" bldLvl="1" animBg="1" rev="0" advAuto="0" spid="488" grpId="3"/>
    </p:bldLst>
  </p:timing>
</p:sld>
</file>

<file path=ppt/slides/slide1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84" name="Ribbon"/>
          <p:cNvSpPr/>
          <p:nvPr/>
        </p:nvSpPr>
        <p:spPr>
          <a:xfrm>
            <a:off x="146601" y="2362820"/>
            <a:ext cx="485567" cy="733533"/>
          </a:xfrm>
          <a:custGeom>
            <a:avLst/>
            <a:gdLst/>
            <a:ahLst/>
            <a:cxnLst>
              <a:cxn ang="0">
                <a:pos x="wd2" y="hd2"/>
              </a:cxn>
              <a:cxn ang="5400000">
                <a:pos x="wd2" y="hd2"/>
              </a:cxn>
              <a:cxn ang="10800000">
                <a:pos x="wd2" y="hd2"/>
              </a:cxn>
              <a:cxn ang="16200000">
                <a:pos x="wd2" y="hd2"/>
              </a:cxn>
            </a:cxnLst>
            <a:rect l="0" t="0" r="r" b="b"/>
            <a:pathLst>
              <a:path w="21483" h="21600" fill="norm" stroke="1" extrusionOk="0">
                <a:moveTo>
                  <a:pt x="10250" y="0"/>
                </a:moveTo>
                <a:cubicBezTo>
                  <a:pt x="9814" y="0"/>
                  <a:pt x="9433" y="155"/>
                  <a:pt x="9220" y="385"/>
                </a:cubicBezTo>
                <a:cubicBezTo>
                  <a:pt x="9223" y="388"/>
                  <a:pt x="9226" y="391"/>
                  <a:pt x="9230" y="394"/>
                </a:cubicBezTo>
                <a:cubicBezTo>
                  <a:pt x="9058" y="411"/>
                  <a:pt x="8887" y="431"/>
                  <a:pt x="8717" y="453"/>
                </a:cubicBezTo>
                <a:cubicBezTo>
                  <a:pt x="8396" y="278"/>
                  <a:pt x="7949" y="215"/>
                  <a:pt x="7531" y="316"/>
                </a:cubicBezTo>
                <a:lnTo>
                  <a:pt x="6587" y="545"/>
                </a:lnTo>
                <a:cubicBezTo>
                  <a:pt x="6177" y="644"/>
                  <a:pt x="5899" y="876"/>
                  <a:pt x="5817" y="1141"/>
                </a:cubicBezTo>
                <a:cubicBezTo>
                  <a:pt x="5823" y="1143"/>
                  <a:pt x="5828" y="1147"/>
                  <a:pt x="5835" y="1149"/>
                </a:cubicBezTo>
                <a:cubicBezTo>
                  <a:pt x="5683" y="1204"/>
                  <a:pt x="5533" y="1261"/>
                  <a:pt x="5386" y="1321"/>
                </a:cubicBezTo>
                <a:cubicBezTo>
                  <a:pt x="4992" y="1227"/>
                  <a:pt x="4537" y="1270"/>
                  <a:pt x="4194" y="1462"/>
                </a:cubicBezTo>
                <a:lnTo>
                  <a:pt x="3426" y="1891"/>
                </a:lnTo>
                <a:cubicBezTo>
                  <a:pt x="3092" y="2078"/>
                  <a:pt x="2949" y="2358"/>
                  <a:pt x="3008" y="2627"/>
                </a:cubicBezTo>
                <a:cubicBezTo>
                  <a:pt x="3018" y="2628"/>
                  <a:pt x="3026" y="2630"/>
                  <a:pt x="3036" y="2632"/>
                </a:cubicBezTo>
                <a:cubicBezTo>
                  <a:pt x="2922" y="2717"/>
                  <a:pt x="2810" y="2805"/>
                  <a:pt x="2702" y="2895"/>
                </a:cubicBezTo>
                <a:cubicBezTo>
                  <a:pt x="2281" y="2894"/>
                  <a:pt x="1873" y="3038"/>
                  <a:pt x="1648" y="3297"/>
                </a:cubicBezTo>
                <a:lnTo>
                  <a:pt x="1146" y="3876"/>
                </a:lnTo>
                <a:cubicBezTo>
                  <a:pt x="928" y="4128"/>
                  <a:pt x="937" y="4424"/>
                  <a:pt x="1130" y="4662"/>
                </a:cubicBezTo>
                <a:cubicBezTo>
                  <a:pt x="1140" y="4661"/>
                  <a:pt x="1149" y="4662"/>
                  <a:pt x="1159" y="4661"/>
                </a:cubicBezTo>
                <a:cubicBezTo>
                  <a:pt x="1095" y="4767"/>
                  <a:pt x="1035" y="4874"/>
                  <a:pt x="980" y="4983"/>
                </a:cubicBezTo>
                <a:cubicBezTo>
                  <a:pt x="585" y="5078"/>
                  <a:pt x="275" y="5307"/>
                  <a:pt x="197" y="5601"/>
                </a:cubicBezTo>
                <a:lnTo>
                  <a:pt x="23" y="6260"/>
                </a:lnTo>
                <a:cubicBezTo>
                  <a:pt x="-52" y="6546"/>
                  <a:pt x="109" y="6822"/>
                  <a:pt x="414" y="7002"/>
                </a:cubicBezTo>
                <a:cubicBezTo>
                  <a:pt x="423" y="6998"/>
                  <a:pt x="432" y="6997"/>
                  <a:pt x="442" y="6993"/>
                </a:cubicBezTo>
                <a:cubicBezTo>
                  <a:pt x="439" y="7058"/>
                  <a:pt x="437" y="7123"/>
                  <a:pt x="437" y="7189"/>
                </a:cubicBezTo>
                <a:cubicBezTo>
                  <a:pt x="437" y="7238"/>
                  <a:pt x="440" y="7287"/>
                  <a:pt x="442" y="7336"/>
                </a:cubicBezTo>
                <a:cubicBezTo>
                  <a:pt x="118" y="7516"/>
                  <a:pt x="-60" y="7802"/>
                  <a:pt x="18" y="8097"/>
                </a:cubicBezTo>
                <a:lnTo>
                  <a:pt x="194" y="8756"/>
                </a:lnTo>
                <a:cubicBezTo>
                  <a:pt x="270" y="9042"/>
                  <a:pt x="563" y="9265"/>
                  <a:pt x="942" y="9365"/>
                </a:cubicBezTo>
                <a:cubicBezTo>
                  <a:pt x="947" y="9361"/>
                  <a:pt x="954" y="9356"/>
                  <a:pt x="960" y="9352"/>
                </a:cubicBezTo>
                <a:cubicBezTo>
                  <a:pt x="1014" y="9461"/>
                  <a:pt x="1073" y="9569"/>
                  <a:pt x="1136" y="9676"/>
                </a:cubicBezTo>
                <a:cubicBezTo>
                  <a:pt x="927" y="9918"/>
                  <a:pt x="912" y="10224"/>
                  <a:pt x="1136" y="10483"/>
                </a:cubicBezTo>
                <a:lnTo>
                  <a:pt x="1636" y="11061"/>
                </a:lnTo>
                <a:cubicBezTo>
                  <a:pt x="1854" y="11313"/>
                  <a:pt x="2246" y="11456"/>
                  <a:pt x="2653" y="11464"/>
                </a:cubicBezTo>
                <a:cubicBezTo>
                  <a:pt x="2656" y="11459"/>
                  <a:pt x="2661" y="11454"/>
                  <a:pt x="2664" y="11449"/>
                </a:cubicBezTo>
                <a:cubicBezTo>
                  <a:pt x="2771" y="11539"/>
                  <a:pt x="2881" y="11629"/>
                  <a:pt x="2995" y="11715"/>
                </a:cubicBezTo>
                <a:cubicBezTo>
                  <a:pt x="2924" y="11989"/>
                  <a:pt x="3066" y="12279"/>
                  <a:pt x="3409" y="12471"/>
                </a:cubicBezTo>
                <a:lnTo>
                  <a:pt x="4176" y="12900"/>
                </a:lnTo>
                <a:cubicBezTo>
                  <a:pt x="4511" y="13087"/>
                  <a:pt x="4953" y="13131"/>
                  <a:pt x="5340" y="13046"/>
                </a:cubicBezTo>
                <a:cubicBezTo>
                  <a:pt x="5340" y="13043"/>
                  <a:pt x="5340" y="13040"/>
                  <a:pt x="5340" y="13036"/>
                </a:cubicBezTo>
                <a:cubicBezTo>
                  <a:pt x="5487" y="13097"/>
                  <a:pt x="5639" y="13155"/>
                  <a:pt x="5791" y="13211"/>
                </a:cubicBezTo>
                <a:cubicBezTo>
                  <a:pt x="5868" y="13482"/>
                  <a:pt x="6150" y="13721"/>
                  <a:pt x="6567" y="13822"/>
                </a:cubicBezTo>
                <a:lnTo>
                  <a:pt x="7511" y="14050"/>
                </a:lnTo>
                <a:cubicBezTo>
                  <a:pt x="7920" y="14149"/>
                  <a:pt x="8357" y="14090"/>
                  <a:pt x="8676" y="13922"/>
                </a:cubicBezTo>
                <a:cubicBezTo>
                  <a:pt x="8676" y="13921"/>
                  <a:pt x="8675" y="13921"/>
                  <a:pt x="8674" y="13919"/>
                </a:cubicBezTo>
                <a:cubicBezTo>
                  <a:pt x="8844" y="13942"/>
                  <a:pt x="9016" y="13962"/>
                  <a:pt x="9189" y="13980"/>
                </a:cubicBezTo>
                <a:cubicBezTo>
                  <a:pt x="9402" y="14215"/>
                  <a:pt x="9789" y="14372"/>
                  <a:pt x="10230" y="14372"/>
                </a:cubicBezTo>
                <a:lnTo>
                  <a:pt x="11233" y="14372"/>
                </a:lnTo>
                <a:cubicBezTo>
                  <a:pt x="11669" y="14372"/>
                  <a:pt x="12049" y="14217"/>
                  <a:pt x="12263" y="13987"/>
                </a:cubicBezTo>
                <a:cubicBezTo>
                  <a:pt x="12263" y="13987"/>
                  <a:pt x="12263" y="13985"/>
                  <a:pt x="12263" y="13985"/>
                </a:cubicBezTo>
                <a:cubicBezTo>
                  <a:pt x="12437" y="13968"/>
                  <a:pt x="12610" y="13948"/>
                  <a:pt x="12781" y="13926"/>
                </a:cubicBezTo>
                <a:cubicBezTo>
                  <a:pt x="13101" y="14095"/>
                  <a:pt x="13541" y="14154"/>
                  <a:pt x="13952" y="14055"/>
                </a:cubicBezTo>
                <a:lnTo>
                  <a:pt x="14896" y="13827"/>
                </a:lnTo>
                <a:cubicBezTo>
                  <a:pt x="15303" y="13729"/>
                  <a:pt x="15582" y="13498"/>
                  <a:pt x="15666" y="13235"/>
                </a:cubicBezTo>
                <a:cubicBezTo>
                  <a:pt x="15823" y="13178"/>
                  <a:pt x="15979" y="13118"/>
                  <a:pt x="16131" y="13056"/>
                </a:cubicBezTo>
                <a:cubicBezTo>
                  <a:pt x="16516" y="13141"/>
                  <a:pt x="16955" y="13097"/>
                  <a:pt x="17289" y="12910"/>
                </a:cubicBezTo>
                <a:lnTo>
                  <a:pt x="18059" y="12481"/>
                </a:lnTo>
                <a:cubicBezTo>
                  <a:pt x="18391" y="12296"/>
                  <a:pt x="18533" y="12017"/>
                  <a:pt x="18477" y="11751"/>
                </a:cubicBezTo>
                <a:cubicBezTo>
                  <a:pt x="18597" y="11662"/>
                  <a:pt x="18712" y="11569"/>
                  <a:pt x="18824" y="11476"/>
                </a:cubicBezTo>
                <a:cubicBezTo>
                  <a:pt x="19229" y="11467"/>
                  <a:pt x="19620" y="11325"/>
                  <a:pt x="19837" y="11075"/>
                </a:cubicBezTo>
                <a:lnTo>
                  <a:pt x="20337" y="10496"/>
                </a:lnTo>
                <a:cubicBezTo>
                  <a:pt x="20552" y="10248"/>
                  <a:pt x="20546" y="9955"/>
                  <a:pt x="20360" y="9718"/>
                </a:cubicBezTo>
                <a:cubicBezTo>
                  <a:pt x="20427" y="9606"/>
                  <a:pt x="20491" y="9493"/>
                  <a:pt x="20549" y="9377"/>
                </a:cubicBezTo>
                <a:cubicBezTo>
                  <a:pt x="20922" y="9276"/>
                  <a:pt x="21211" y="9052"/>
                  <a:pt x="21286" y="8769"/>
                </a:cubicBezTo>
                <a:lnTo>
                  <a:pt x="21460" y="8112"/>
                </a:lnTo>
                <a:cubicBezTo>
                  <a:pt x="21534" y="7829"/>
                  <a:pt x="21377" y="7554"/>
                  <a:pt x="21080" y="7374"/>
                </a:cubicBezTo>
                <a:cubicBezTo>
                  <a:pt x="21082" y="7312"/>
                  <a:pt x="21082" y="7251"/>
                  <a:pt x="21082" y="7189"/>
                </a:cubicBezTo>
                <a:cubicBezTo>
                  <a:pt x="21082" y="7130"/>
                  <a:pt x="21082" y="7072"/>
                  <a:pt x="21080" y="7014"/>
                </a:cubicBezTo>
                <a:cubicBezTo>
                  <a:pt x="21380" y="6834"/>
                  <a:pt x="21540" y="6557"/>
                  <a:pt x="21465" y="6274"/>
                </a:cubicBezTo>
                <a:lnTo>
                  <a:pt x="21289" y="5616"/>
                </a:lnTo>
                <a:cubicBezTo>
                  <a:pt x="21214" y="5334"/>
                  <a:pt x="20924" y="5112"/>
                  <a:pt x="20551" y="5010"/>
                </a:cubicBezTo>
                <a:cubicBezTo>
                  <a:pt x="20494" y="4896"/>
                  <a:pt x="20434" y="4783"/>
                  <a:pt x="20368" y="4671"/>
                </a:cubicBezTo>
                <a:cubicBezTo>
                  <a:pt x="20557" y="4433"/>
                  <a:pt x="20567" y="4138"/>
                  <a:pt x="20350" y="3888"/>
                </a:cubicBezTo>
                <a:lnTo>
                  <a:pt x="19847" y="3309"/>
                </a:lnTo>
                <a:cubicBezTo>
                  <a:pt x="19630" y="3059"/>
                  <a:pt x="19240" y="2917"/>
                  <a:pt x="18835" y="2908"/>
                </a:cubicBezTo>
                <a:cubicBezTo>
                  <a:pt x="18725" y="2816"/>
                  <a:pt x="18610" y="2726"/>
                  <a:pt x="18493" y="2638"/>
                </a:cubicBezTo>
                <a:cubicBezTo>
                  <a:pt x="18553" y="2370"/>
                  <a:pt x="18409" y="2087"/>
                  <a:pt x="18074" y="1900"/>
                </a:cubicBezTo>
                <a:lnTo>
                  <a:pt x="17307" y="1470"/>
                </a:lnTo>
                <a:cubicBezTo>
                  <a:pt x="16972" y="1284"/>
                  <a:pt x="16530" y="1239"/>
                  <a:pt x="16143" y="1324"/>
                </a:cubicBezTo>
                <a:cubicBezTo>
                  <a:pt x="16143" y="1325"/>
                  <a:pt x="16143" y="1326"/>
                  <a:pt x="16143" y="1326"/>
                </a:cubicBezTo>
                <a:cubicBezTo>
                  <a:pt x="15994" y="1265"/>
                  <a:pt x="15843" y="1207"/>
                  <a:pt x="15689" y="1151"/>
                </a:cubicBezTo>
                <a:cubicBezTo>
                  <a:pt x="15609" y="884"/>
                  <a:pt x="15328" y="650"/>
                  <a:pt x="14916" y="550"/>
                </a:cubicBezTo>
                <a:lnTo>
                  <a:pt x="13972" y="321"/>
                </a:lnTo>
                <a:cubicBezTo>
                  <a:pt x="13562" y="222"/>
                  <a:pt x="13126" y="280"/>
                  <a:pt x="12807" y="448"/>
                </a:cubicBezTo>
                <a:cubicBezTo>
                  <a:pt x="12808" y="450"/>
                  <a:pt x="12808" y="452"/>
                  <a:pt x="12809" y="453"/>
                </a:cubicBezTo>
                <a:cubicBezTo>
                  <a:pt x="12639" y="431"/>
                  <a:pt x="12466" y="411"/>
                  <a:pt x="12294" y="394"/>
                </a:cubicBezTo>
                <a:cubicBezTo>
                  <a:pt x="12082" y="158"/>
                  <a:pt x="11697" y="0"/>
                  <a:pt x="11256" y="0"/>
                </a:cubicBezTo>
                <a:lnTo>
                  <a:pt x="10250" y="0"/>
                </a:lnTo>
                <a:close/>
                <a:moveTo>
                  <a:pt x="10761" y="2494"/>
                </a:moveTo>
                <a:cubicBezTo>
                  <a:pt x="14153" y="2494"/>
                  <a:pt x="16984" y="4085"/>
                  <a:pt x="17666" y="6207"/>
                </a:cubicBezTo>
                <a:cubicBezTo>
                  <a:pt x="17678" y="6243"/>
                  <a:pt x="17689" y="6280"/>
                  <a:pt x="17699" y="6316"/>
                </a:cubicBezTo>
                <a:cubicBezTo>
                  <a:pt x="17710" y="6352"/>
                  <a:pt x="17718" y="6388"/>
                  <a:pt x="17727" y="6425"/>
                </a:cubicBezTo>
                <a:cubicBezTo>
                  <a:pt x="17735" y="6454"/>
                  <a:pt x="17744" y="6482"/>
                  <a:pt x="17750" y="6511"/>
                </a:cubicBezTo>
                <a:cubicBezTo>
                  <a:pt x="17762" y="6564"/>
                  <a:pt x="17770" y="6616"/>
                  <a:pt x="17778" y="6669"/>
                </a:cubicBezTo>
                <a:cubicBezTo>
                  <a:pt x="17785" y="6707"/>
                  <a:pt x="17791" y="6744"/>
                  <a:pt x="17796" y="6781"/>
                </a:cubicBezTo>
                <a:cubicBezTo>
                  <a:pt x="17800" y="6805"/>
                  <a:pt x="17801" y="6830"/>
                  <a:pt x="17804" y="6854"/>
                </a:cubicBezTo>
                <a:cubicBezTo>
                  <a:pt x="17812" y="6927"/>
                  <a:pt x="17817" y="6999"/>
                  <a:pt x="17819" y="7072"/>
                </a:cubicBezTo>
                <a:cubicBezTo>
                  <a:pt x="17820" y="7082"/>
                  <a:pt x="17822" y="7093"/>
                  <a:pt x="17822" y="7104"/>
                </a:cubicBezTo>
                <a:cubicBezTo>
                  <a:pt x="17826" y="7244"/>
                  <a:pt x="17819" y="7385"/>
                  <a:pt x="17804" y="7523"/>
                </a:cubicBezTo>
                <a:lnTo>
                  <a:pt x="17807" y="7523"/>
                </a:lnTo>
                <a:cubicBezTo>
                  <a:pt x="17796" y="7624"/>
                  <a:pt x="17780" y="7723"/>
                  <a:pt x="17761" y="7822"/>
                </a:cubicBezTo>
                <a:lnTo>
                  <a:pt x="17756" y="7822"/>
                </a:lnTo>
                <a:cubicBezTo>
                  <a:pt x="17743" y="7882"/>
                  <a:pt x="17731" y="7943"/>
                  <a:pt x="17715" y="8004"/>
                </a:cubicBezTo>
                <a:cubicBezTo>
                  <a:pt x="17611" y="8394"/>
                  <a:pt x="17437" y="8765"/>
                  <a:pt x="17205" y="9111"/>
                </a:cubicBezTo>
                <a:lnTo>
                  <a:pt x="17212" y="9111"/>
                </a:lnTo>
                <a:cubicBezTo>
                  <a:pt x="17151" y="9202"/>
                  <a:pt x="17086" y="9294"/>
                  <a:pt x="17016" y="9382"/>
                </a:cubicBezTo>
                <a:lnTo>
                  <a:pt x="17006" y="9381"/>
                </a:lnTo>
                <a:cubicBezTo>
                  <a:pt x="16963" y="9435"/>
                  <a:pt x="16919" y="9489"/>
                  <a:pt x="16873" y="9542"/>
                </a:cubicBezTo>
                <a:cubicBezTo>
                  <a:pt x="16575" y="9885"/>
                  <a:pt x="16224" y="10193"/>
                  <a:pt x="15827" y="10466"/>
                </a:cubicBezTo>
                <a:lnTo>
                  <a:pt x="15832" y="10467"/>
                </a:lnTo>
                <a:cubicBezTo>
                  <a:pt x="15727" y="10539"/>
                  <a:pt x="15620" y="10610"/>
                  <a:pt x="15508" y="10678"/>
                </a:cubicBezTo>
                <a:lnTo>
                  <a:pt x="15500" y="10674"/>
                </a:lnTo>
                <a:cubicBezTo>
                  <a:pt x="15433" y="10715"/>
                  <a:pt x="15365" y="10755"/>
                  <a:pt x="15294" y="10795"/>
                </a:cubicBezTo>
                <a:cubicBezTo>
                  <a:pt x="14838" y="11049"/>
                  <a:pt x="14347" y="11259"/>
                  <a:pt x="13835" y="11425"/>
                </a:cubicBezTo>
                <a:lnTo>
                  <a:pt x="13840" y="11430"/>
                </a:lnTo>
                <a:cubicBezTo>
                  <a:pt x="13704" y="11474"/>
                  <a:pt x="13564" y="11512"/>
                  <a:pt x="13424" y="11550"/>
                </a:cubicBezTo>
                <a:lnTo>
                  <a:pt x="13421" y="11547"/>
                </a:lnTo>
                <a:cubicBezTo>
                  <a:pt x="13337" y="11570"/>
                  <a:pt x="13251" y="11592"/>
                  <a:pt x="13164" y="11613"/>
                </a:cubicBezTo>
                <a:cubicBezTo>
                  <a:pt x="12604" y="11749"/>
                  <a:pt x="12037" y="11834"/>
                  <a:pt x="11470" y="11873"/>
                </a:cubicBezTo>
                <a:lnTo>
                  <a:pt x="11470" y="11875"/>
                </a:lnTo>
                <a:cubicBezTo>
                  <a:pt x="11269" y="11888"/>
                  <a:pt x="11066" y="11895"/>
                  <a:pt x="10860" y="11897"/>
                </a:cubicBezTo>
                <a:cubicBezTo>
                  <a:pt x="10824" y="11897"/>
                  <a:pt x="10786" y="11898"/>
                  <a:pt x="10750" y="11899"/>
                </a:cubicBezTo>
                <a:cubicBezTo>
                  <a:pt x="6853" y="11895"/>
                  <a:pt x="3697" y="9792"/>
                  <a:pt x="3697" y="7197"/>
                </a:cubicBezTo>
                <a:cubicBezTo>
                  <a:pt x="3697" y="4600"/>
                  <a:pt x="6859" y="2494"/>
                  <a:pt x="10761" y="2494"/>
                </a:cubicBezTo>
                <a:close/>
                <a:moveTo>
                  <a:pt x="10740" y="2745"/>
                </a:moveTo>
                <a:cubicBezTo>
                  <a:pt x="7061" y="2745"/>
                  <a:pt x="4069" y="4737"/>
                  <a:pt x="4069" y="7185"/>
                </a:cubicBezTo>
                <a:cubicBezTo>
                  <a:pt x="4069" y="9634"/>
                  <a:pt x="7061" y="11625"/>
                  <a:pt x="10740" y="11625"/>
                </a:cubicBezTo>
                <a:cubicBezTo>
                  <a:pt x="14419" y="11625"/>
                  <a:pt x="17414" y="9634"/>
                  <a:pt x="17414" y="7185"/>
                </a:cubicBezTo>
                <a:cubicBezTo>
                  <a:pt x="17414" y="4737"/>
                  <a:pt x="14419" y="2745"/>
                  <a:pt x="10740" y="2745"/>
                </a:cubicBezTo>
                <a:close/>
                <a:moveTo>
                  <a:pt x="16115" y="13233"/>
                </a:moveTo>
                <a:lnTo>
                  <a:pt x="16100" y="13289"/>
                </a:lnTo>
                <a:cubicBezTo>
                  <a:pt x="15983" y="13667"/>
                  <a:pt x="15588" y="13971"/>
                  <a:pt x="15046" y="14102"/>
                </a:cubicBezTo>
                <a:lnTo>
                  <a:pt x="14102" y="14332"/>
                </a:lnTo>
                <a:cubicBezTo>
                  <a:pt x="13920" y="14376"/>
                  <a:pt x="13731" y="14398"/>
                  <a:pt x="13539" y="14398"/>
                </a:cubicBezTo>
                <a:cubicBezTo>
                  <a:pt x="13190" y="14398"/>
                  <a:pt x="12858" y="14324"/>
                  <a:pt x="12585" y="14196"/>
                </a:cubicBezTo>
                <a:cubicBezTo>
                  <a:pt x="12381" y="14389"/>
                  <a:pt x="12098" y="14530"/>
                  <a:pt x="11773" y="14605"/>
                </a:cubicBezTo>
                <a:lnTo>
                  <a:pt x="10965" y="16610"/>
                </a:lnTo>
                <a:lnTo>
                  <a:pt x="12975" y="21600"/>
                </a:lnTo>
                <a:lnTo>
                  <a:pt x="15587" y="20004"/>
                </a:lnTo>
                <a:lnTo>
                  <a:pt x="19049" y="20517"/>
                </a:lnTo>
                <a:lnTo>
                  <a:pt x="16115" y="13233"/>
                </a:lnTo>
                <a:close/>
                <a:moveTo>
                  <a:pt x="5365" y="13294"/>
                </a:moveTo>
                <a:lnTo>
                  <a:pt x="2457" y="20517"/>
                </a:lnTo>
                <a:lnTo>
                  <a:pt x="5921" y="20004"/>
                </a:lnTo>
                <a:lnTo>
                  <a:pt x="8534" y="21600"/>
                </a:lnTo>
                <a:lnTo>
                  <a:pt x="11327" y="14663"/>
                </a:lnTo>
                <a:cubicBezTo>
                  <a:pt x="11296" y="14664"/>
                  <a:pt x="11264" y="14664"/>
                  <a:pt x="11233" y="14664"/>
                </a:cubicBezTo>
                <a:lnTo>
                  <a:pt x="10227" y="14664"/>
                </a:lnTo>
                <a:cubicBezTo>
                  <a:pt x="9666" y="14664"/>
                  <a:pt x="9169" y="14476"/>
                  <a:pt x="8870" y="14191"/>
                </a:cubicBezTo>
                <a:cubicBezTo>
                  <a:pt x="8592" y="14320"/>
                  <a:pt x="8260" y="14393"/>
                  <a:pt x="7921" y="14393"/>
                </a:cubicBezTo>
                <a:cubicBezTo>
                  <a:pt x="7729" y="14393"/>
                  <a:pt x="7541" y="14370"/>
                  <a:pt x="7360" y="14326"/>
                </a:cubicBezTo>
                <a:lnTo>
                  <a:pt x="6416" y="14097"/>
                </a:lnTo>
                <a:cubicBezTo>
                  <a:pt x="6002" y="13997"/>
                  <a:pt x="5669" y="13795"/>
                  <a:pt x="5483" y="13528"/>
                </a:cubicBezTo>
                <a:cubicBezTo>
                  <a:pt x="5429" y="13452"/>
                  <a:pt x="5391" y="13374"/>
                  <a:pt x="5365" y="13294"/>
                </a:cubicBezTo>
                <a:close/>
              </a:path>
            </a:pathLst>
          </a:custGeom>
          <a:solidFill>
            <a:srgbClr val="FFFFFF"/>
          </a:solidFill>
          <a:ln w="25400">
            <a:solidFill>
              <a:srgbClr val="0433FF"/>
            </a:solidFill>
          </a:ln>
        </p:spPr>
        <p:txBody>
          <a:bodyPr lIns="45719" rIns="45719"/>
          <a:lstStyle/>
          <a:p>
            <a:pPr/>
          </a:p>
        </p:txBody>
      </p:sp>
      <p:sp>
        <p:nvSpPr>
          <p:cNvPr id="5785" name="Square"/>
          <p:cNvSpPr/>
          <p:nvPr/>
        </p:nvSpPr>
        <p:spPr>
          <a:xfrm>
            <a:off x="2319942"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786" name="Square"/>
          <p:cNvSpPr/>
          <p:nvPr/>
        </p:nvSpPr>
        <p:spPr>
          <a:xfrm>
            <a:off x="3570992"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787" name="Square"/>
          <p:cNvSpPr/>
          <p:nvPr/>
        </p:nvSpPr>
        <p:spPr>
          <a:xfrm>
            <a:off x="4826233"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788" name="Square"/>
          <p:cNvSpPr/>
          <p:nvPr/>
        </p:nvSpPr>
        <p:spPr>
          <a:xfrm>
            <a:off x="6077284"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789" name="Square"/>
          <p:cNvSpPr/>
          <p:nvPr/>
        </p:nvSpPr>
        <p:spPr>
          <a:xfrm>
            <a:off x="7336715" y="6138269"/>
            <a:ext cx="421959"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790" name="Square"/>
          <p:cNvSpPr/>
          <p:nvPr/>
        </p:nvSpPr>
        <p:spPr>
          <a:xfrm>
            <a:off x="8591956" y="6138269"/>
            <a:ext cx="421958" cy="421958"/>
          </a:xfrm>
          <a:prstGeom prst="rect">
            <a:avLst/>
          </a:prstGeom>
          <a:solidFill>
            <a:srgbClr val="8EFA00">
              <a:alpha val="37494"/>
            </a:srgbClr>
          </a:solidFill>
          <a:ln w="25400">
            <a:solidFill>
              <a:schemeClr val="accent1">
                <a:alpha val="37494"/>
              </a:schemeClr>
            </a:solidFill>
          </a:ln>
        </p:spPr>
        <p:txBody>
          <a:bodyPr lIns="45719" rIns="45719"/>
          <a:lstStyle/>
          <a:p>
            <a:pPr/>
          </a:p>
        </p:txBody>
      </p:sp>
      <p:sp>
        <p:nvSpPr>
          <p:cNvPr id="5791" name="Square"/>
          <p:cNvSpPr/>
          <p:nvPr/>
        </p:nvSpPr>
        <p:spPr>
          <a:xfrm>
            <a:off x="9851388" y="6138269"/>
            <a:ext cx="421958" cy="421958"/>
          </a:xfrm>
          <a:prstGeom prst="rect">
            <a:avLst/>
          </a:prstGeom>
          <a:solidFill>
            <a:srgbClr val="FF9300">
              <a:alpha val="37494"/>
            </a:srgbClr>
          </a:solidFill>
          <a:ln w="25400">
            <a:solidFill>
              <a:schemeClr val="accent1">
                <a:alpha val="37494"/>
              </a:schemeClr>
            </a:solidFill>
          </a:ln>
        </p:spPr>
        <p:txBody>
          <a:bodyPr lIns="45719" rIns="45719"/>
          <a:lstStyle/>
          <a:p>
            <a:pPr/>
          </a:p>
        </p:txBody>
      </p:sp>
      <p:sp>
        <p:nvSpPr>
          <p:cNvPr id="5792" name="Why is this a tricky problem?"/>
          <p:cNvSpPr txBox="1"/>
          <p:nvPr>
            <p:ph type="title"/>
          </p:nvPr>
        </p:nvSpPr>
        <p:spPr>
          <a:prstGeom prst="rect">
            <a:avLst/>
          </a:prstGeom>
        </p:spPr>
        <p:txBody>
          <a:bodyPr/>
          <a:lstStyle/>
          <a:p>
            <a:pPr/>
            <a:r>
              <a:t>Why is this a tricky problem?</a:t>
            </a:r>
          </a:p>
        </p:txBody>
      </p:sp>
      <p:sp>
        <p:nvSpPr>
          <p:cNvPr id="5793" name="Square"/>
          <p:cNvSpPr/>
          <p:nvPr/>
        </p:nvSpPr>
        <p:spPr>
          <a:xfrm>
            <a:off x="1484511" y="4694923"/>
            <a:ext cx="421959" cy="421958"/>
          </a:xfrm>
          <a:prstGeom prst="rect">
            <a:avLst/>
          </a:prstGeom>
          <a:solidFill>
            <a:srgbClr val="FF7E79"/>
          </a:solidFill>
          <a:ln w="25400">
            <a:solidFill>
              <a:schemeClr val="accent1"/>
            </a:solidFill>
          </a:ln>
        </p:spPr>
        <p:txBody>
          <a:bodyPr lIns="45719" rIns="45719"/>
          <a:lstStyle/>
          <a:p>
            <a:pPr/>
          </a:p>
        </p:txBody>
      </p:sp>
      <p:sp>
        <p:nvSpPr>
          <p:cNvPr id="5794" name="Square"/>
          <p:cNvSpPr/>
          <p:nvPr/>
        </p:nvSpPr>
        <p:spPr>
          <a:xfrm>
            <a:off x="1900131" y="4694923"/>
            <a:ext cx="421959" cy="421958"/>
          </a:xfrm>
          <a:prstGeom prst="rect">
            <a:avLst/>
          </a:prstGeom>
          <a:solidFill>
            <a:srgbClr val="FF9300"/>
          </a:solidFill>
          <a:ln w="25400">
            <a:solidFill>
              <a:schemeClr val="accent1"/>
            </a:solidFill>
          </a:ln>
        </p:spPr>
        <p:txBody>
          <a:bodyPr lIns="45719" rIns="45719"/>
          <a:lstStyle/>
          <a:p>
            <a:pPr/>
          </a:p>
        </p:txBody>
      </p:sp>
      <p:sp>
        <p:nvSpPr>
          <p:cNvPr id="5795" name="Square"/>
          <p:cNvSpPr/>
          <p:nvPr/>
        </p:nvSpPr>
        <p:spPr>
          <a:xfrm>
            <a:off x="2319942" y="4694923"/>
            <a:ext cx="421958" cy="421958"/>
          </a:xfrm>
          <a:prstGeom prst="rect">
            <a:avLst/>
          </a:prstGeom>
          <a:solidFill>
            <a:srgbClr val="FFFB00"/>
          </a:solidFill>
          <a:ln w="25400">
            <a:solidFill>
              <a:schemeClr val="accent1"/>
            </a:solidFill>
          </a:ln>
        </p:spPr>
        <p:txBody>
          <a:bodyPr lIns="45719" rIns="45719"/>
          <a:lstStyle/>
          <a:p>
            <a:pPr/>
          </a:p>
        </p:txBody>
      </p:sp>
      <p:sp>
        <p:nvSpPr>
          <p:cNvPr id="5796" name="Square"/>
          <p:cNvSpPr/>
          <p:nvPr/>
        </p:nvSpPr>
        <p:spPr>
          <a:xfrm>
            <a:off x="2735562" y="4694923"/>
            <a:ext cx="421958" cy="421958"/>
          </a:xfrm>
          <a:prstGeom prst="rect">
            <a:avLst/>
          </a:prstGeom>
          <a:solidFill>
            <a:srgbClr val="8EFA00"/>
          </a:solidFill>
          <a:ln w="25400">
            <a:solidFill>
              <a:schemeClr val="accent1"/>
            </a:solidFill>
          </a:ln>
        </p:spPr>
        <p:txBody>
          <a:bodyPr lIns="45719" rIns="45719"/>
          <a:lstStyle/>
          <a:p>
            <a:pPr/>
          </a:p>
        </p:txBody>
      </p:sp>
      <p:sp>
        <p:nvSpPr>
          <p:cNvPr id="5797" name="Square"/>
          <p:cNvSpPr/>
          <p:nvPr/>
        </p:nvSpPr>
        <p:spPr>
          <a:xfrm>
            <a:off x="3155372" y="4694923"/>
            <a:ext cx="421959" cy="421958"/>
          </a:xfrm>
          <a:prstGeom prst="rect">
            <a:avLst/>
          </a:prstGeom>
          <a:solidFill>
            <a:srgbClr val="00FDFF"/>
          </a:solidFill>
          <a:ln w="25400">
            <a:solidFill>
              <a:schemeClr val="accent1"/>
            </a:solidFill>
          </a:ln>
        </p:spPr>
        <p:txBody>
          <a:bodyPr lIns="45719" rIns="45719"/>
          <a:lstStyle/>
          <a:p>
            <a:pPr/>
          </a:p>
        </p:txBody>
      </p:sp>
      <p:sp>
        <p:nvSpPr>
          <p:cNvPr id="5798" name="Square"/>
          <p:cNvSpPr/>
          <p:nvPr/>
        </p:nvSpPr>
        <p:spPr>
          <a:xfrm>
            <a:off x="3570992" y="4694923"/>
            <a:ext cx="421958" cy="421958"/>
          </a:xfrm>
          <a:prstGeom prst="rect">
            <a:avLst/>
          </a:prstGeom>
          <a:solidFill>
            <a:srgbClr val="FF7E79"/>
          </a:solidFill>
          <a:ln w="25400">
            <a:solidFill>
              <a:schemeClr val="accent1"/>
            </a:solidFill>
          </a:ln>
        </p:spPr>
        <p:txBody>
          <a:bodyPr lIns="45719" rIns="45719"/>
          <a:lstStyle/>
          <a:p>
            <a:pPr/>
          </a:p>
        </p:txBody>
      </p:sp>
      <p:sp>
        <p:nvSpPr>
          <p:cNvPr id="5799" name="Square"/>
          <p:cNvSpPr/>
          <p:nvPr/>
        </p:nvSpPr>
        <p:spPr>
          <a:xfrm>
            <a:off x="3986612" y="4694923"/>
            <a:ext cx="421958" cy="421958"/>
          </a:xfrm>
          <a:prstGeom prst="rect">
            <a:avLst/>
          </a:prstGeom>
          <a:solidFill>
            <a:srgbClr val="FF9300"/>
          </a:solidFill>
          <a:ln w="25400">
            <a:solidFill>
              <a:schemeClr val="accent1"/>
            </a:solidFill>
          </a:ln>
        </p:spPr>
        <p:txBody>
          <a:bodyPr lIns="45719" rIns="45719"/>
          <a:lstStyle/>
          <a:p>
            <a:pPr/>
          </a:p>
        </p:txBody>
      </p:sp>
      <p:sp>
        <p:nvSpPr>
          <p:cNvPr id="5800" name="Square"/>
          <p:cNvSpPr/>
          <p:nvPr/>
        </p:nvSpPr>
        <p:spPr>
          <a:xfrm>
            <a:off x="4402232" y="4694923"/>
            <a:ext cx="421958" cy="421958"/>
          </a:xfrm>
          <a:prstGeom prst="rect">
            <a:avLst/>
          </a:prstGeom>
          <a:solidFill>
            <a:srgbClr val="FFFB00"/>
          </a:solidFill>
          <a:ln w="25400">
            <a:solidFill>
              <a:schemeClr val="accent1"/>
            </a:solidFill>
          </a:ln>
        </p:spPr>
        <p:txBody>
          <a:bodyPr lIns="45719" rIns="45719"/>
          <a:lstStyle/>
          <a:p>
            <a:pPr/>
          </a:p>
        </p:txBody>
      </p:sp>
      <p:sp>
        <p:nvSpPr>
          <p:cNvPr id="5801" name="Square"/>
          <p:cNvSpPr/>
          <p:nvPr/>
        </p:nvSpPr>
        <p:spPr>
          <a:xfrm>
            <a:off x="4826233" y="4694923"/>
            <a:ext cx="421958" cy="421958"/>
          </a:xfrm>
          <a:prstGeom prst="rect">
            <a:avLst/>
          </a:prstGeom>
          <a:solidFill>
            <a:srgbClr val="8EFA00"/>
          </a:solidFill>
          <a:ln w="25400">
            <a:solidFill>
              <a:schemeClr val="accent1"/>
            </a:solidFill>
          </a:ln>
        </p:spPr>
        <p:txBody>
          <a:bodyPr lIns="45719" rIns="45719"/>
          <a:lstStyle/>
          <a:p>
            <a:pPr/>
          </a:p>
        </p:txBody>
      </p:sp>
      <p:sp>
        <p:nvSpPr>
          <p:cNvPr id="5802" name="Square"/>
          <p:cNvSpPr/>
          <p:nvPr/>
        </p:nvSpPr>
        <p:spPr>
          <a:xfrm>
            <a:off x="5241853" y="4694923"/>
            <a:ext cx="421958" cy="421958"/>
          </a:xfrm>
          <a:prstGeom prst="rect">
            <a:avLst/>
          </a:prstGeom>
          <a:solidFill>
            <a:srgbClr val="0096FF"/>
          </a:solidFill>
          <a:ln w="25400">
            <a:solidFill>
              <a:schemeClr val="accent1"/>
            </a:solidFill>
          </a:ln>
        </p:spPr>
        <p:txBody>
          <a:bodyPr lIns="45719" rIns="45719"/>
          <a:lstStyle/>
          <a:p>
            <a:pPr/>
          </a:p>
        </p:txBody>
      </p:sp>
      <p:sp>
        <p:nvSpPr>
          <p:cNvPr id="5803" name="Square"/>
          <p:cNvSpPr/>
          <p:nvPr/>
        </p:nvSpPr>
        <p:spPr>
          <a:xfrm>
            <a:off x="5661664" y="4694923"/>
            <a:ext cx="421958" cy="421958"/>
          </a:xfrm>
          <a:prstGeom prst="rect">
            <a:avLst/>
          </a:prstGeom>
          <a:solidFill>
            <a:srgbClr val="FF7E79"/>
          </a:solidFill>
          <a:ln w="25400">
            <a:solidFill>
              <a:schemeClr val="accent1"/>
            </a:solidFill>
          </a:ln>
        </p:spPr>
        <p:txBody>
          <a:bodyPr lIns="45719" rIns="45719"/>
          <a:lstStyle/>
          <a:p>
            <a:pPr/>
          </a:p>
        </p:txBody>
      </p:sp>
      <p:sp>
        <p:nvSpPr>
          <p:cNvPr id="5804" name="Square"/>
          <p:cNvSpPr/>
          <p:nvPr/>
        </p:nvSpPr>
        <p:spPr>
          <a:xfrm>
            <a:off x="6077284" y="4694923"/>
            <a:ext cx="421958" cy="421958"/>
          </a:xfrm>
          <a:prstGeom prst="rect">
            <a:avLst/>
          </a:prstGeom>
          <a:solidFill>
            <a:srgbClr val="FF9300"/>
          </a:solidFill>
          <a:ln w="25400">
            <a:solidFill>
              <a:schemeClr val="accent1"/>
            </a:solidFill>
          </a:ln>
        </p:spPr>
        <p:txBody>
          <a:bodyPr lIns="45719" rIns="45719"/>
          <a:lstStyle/>
          <a:p>
            <a:pPr/>
          </a:p>
        </p:txBody>
      </p:sp>
      <p:sp>
        <p:nvSpPr>
          <p:cNvPr id="5805" name="Square"/>
          <p:cNvSpPr/>
          <p:nvPr/>
        </p:nvSpPr>
        <p:spPr>
          <a:xfrm>
            <a:off x="6501285" y="4694923"/>
            <a:ext cx="421958" cy="421958"/>
          </a:xfrm>
          <a:prstGeom prst="rect">
            <a:avLst/>
          </a:prstGeom>
          <a:solidFill>
            <a:srgbClr val="FFFB00"/>
          </a:solidFill>
          <a:ln w="25400">
            <a:solidFill>
              <a:schemeClr val="accent1"/>
            </a:solidFill>
          </a:ln>
        </p:spPr>
        <p:txBody>
          <a:bodyPr lIns="45719" rIns="45719"/>
          <a:lstStyle/>
          <a:p>
            <a:pPr/>
          </a:p>
        </p:txBody>
      </p:sp>
      <p:sp>
        <p:nvSpPr>
          <p:cNvPr id="5806" name="Square"/>
          <p:cNvSpPr/>
          <p:nvPr/>
        </p:nvSpPr>
        <p:spPr>
          <a:xfrm>
            <a:off x="6916904" y="4694923"/>
            <a:ext cx="421959" cy="421958"/>
          </a:xfrm>
          <a:prstGeom prst="rect">
            <a:avLst/>
          </a:prstGeom>
          <a:solidFill>
            <a:srgbClr val="8EFA00"/>
          </a:solidFill>
          <a:ln w="25400">
            <a:solidFill>
              <a:schemeClr val="accent1"/>
            </a:solidFill>
          </a:ln>
        </p:spPr>
        <p:txBody>
          <a:bodyPr lIns="45719" rIns="45719"/>
          <a:lstStyle/>
          <a:p>
            <a:pPr/>
          </a:p>
        </p:txBody>
      </p:sp>
      <p:sp>
        <p:nvSpPr>
          <p:cNvPr id="5807" name="Square"/>
          <p:cNvSpPr/>
          <p:nvPr/>
        </p:nvSpPr>
        <p:spPr>
          <a:xfrm>
            <a:off x="7336715" y="4694923"/>
            <a:ext cx="421959" cy="421958"/>
          </a:xfrm>
          <a:prstGeom prst="rect">
            <a:avLst/>
          </a:prstGeom>
          <a:solidFill>
            <a:srgbClr val="0096FF"/>
          </a:solidFill>
          <a:ln w="25400">
            <a:solidFill>
              <a:schemeClr val="accent1"/>
            </a:solidFill>
          </a:ln>
        </p:spPr>
        <p:txBody>
          <a:bodyPr lIns="45719" rIns="45719"/>
          <a:lstStyle/>
          <a:p>
            <a:pPr/>
          </a:p>
        </p:txBody>
      </p:sp>
      <p:sp>
        <p:nvSpPr>
          <p:cNvPr id="5808" name="Square"/>
          <p:cNvSpPr/>
          <p:nvPr/>
        </p:nvSpPr>
        <p:spPr>
          <a:xfrm>
            <a:off x="7752335" y="4694923"/>
            <a:ext cx="421958" cy="421958"/>
          </a:xfrm>
          <a:prstGeom prst="rect">
            <a:avLst/>
          </a:prstGeom>
          <a:solidFill>
            <a:srgbClr val="FF7E79"/>
          </a:solidFill>
          <a:ln w="25400">
            <a:solidFill>
              <a:schemeClr val="accent1"/>
            </a:solidFill>
          </a:ln>
        </p:spPr>
        <p:txBody>
          <a:bodyPr lIns="45719" rIns="45719"/>
          <a:lstStyle/>
          <a:p>
            <a:pPr/>
          </a:p>
        </p:txBody>
      </p:sp>
      <p:sp>
        <p:nvSpPr>
          <p:cNvPr id="5809" name="Square"/>
          <p:cNvSpPr/>
          <p:nvPr/>
        </p:nvSpPr>
        <p:spPr>
          <a:xfrm>
            <a:off x="8176336" y="4694923"/>
            <a:ext cx="421958" cy="421958"/>
          </a:xfrm>
          <a:prstGeom prst="rect">
            <a:avLst/>
          </a:prstGeom>
          <a:solidFill>
            <a:srgbClr val="FF9300"/>
          </a:solidFill>
          <a:ln w="25400">
            <a:solidFill>
              <a:schemeClr val="accent1"/>
            </a:solidFill>
          </a:ln>
        </p:spPr>
        <p:txBody>
          <a:bodyPr lIns="45719" rIns="45719"/>
          <a:lstStyle/>
          <a:p>
            <a:pPr/>
          </a:p>
        </p:txBody>
      </p:sp>
      <p:sp>
        <p:nvSpPr>
          <p:cNvPr id="5810" name="Square"/>
          <p:cNvSpPr/>
          <p:nvPr/>
        </p:nvSpPr>
        <p:spPr>
          <a:xfrm>
            <a:off x="8591956" y="4694923"/>
            <a:ext cx="421958" cy="421958"/>
          </a:xfrm>
          <a:prstGeom prst="rect">
            <a:avLst/>
          </a:prstGeom>
          <a:solidFill>
            <a:srgbClr val="FFFB00"/>
          </a:solidFill>
          <a:ln w="25400">
            <a:solidFill>
              <a:schemeClr val="accent1"/>
            </a:solidFill>
          </a:ln>
        </p:spPr>
        <p:txBody>
          <a:bodyPr lIns="45719" rIns="45719"/>
          <a:lstStyle/>
          <a:p>
            <a:pPr/>
          </a:p>
        </p:txBody>
      </p:sp>
      <p:sp>
        <p:nvSpPr>
          <p:cNvPr id="5811" name="Square"/>
          <p:cNvSpPr/>
          <p:nvPr/>
        </p:nvSpPr>
        <p:spPr>
          <a:xfrm>
            <a:off x="9011766" y="4694923"/>
            <a:ext cx="421959" cy="421958"/>
          </a:xfrm>
          <a:prstGeom prst="rect">
            <a:avLst/>
          </a:prstGeom>
          <a:solidFill>
            <a:srgbClr val="8EFA00"/>
          </a:solidFill>
          <a:ln w="25400">
            <a:solidFill>
              <a:schemeClr val="accent1"/>
            </a:solidFill>
          </a:ln>
        </p:spPr>
        <p:txBody>
          <a:bodyPr lIns="45719" rIns="45719"/>
          <a:lstStyle/>
          <a:p>
            <a:pPr/>
          </a:p>
        </p:txBody>
      </p:sp>
      <p:sp>
        <p:nvSpPr>
          <p:cNvPr id="5812" name="Square"/>
          <p:cNvSpPr/>
          <p:nvPr/>
        </p:nvSpPr>
        <p:spPr>
          <a:xfrm>
            <a:off x="9427387" y="4694923"/>
            <a:ext cx="421958" cy="421958"/>
          </a:xfrm>
          <a:prstGeom prst="rect">
            <a:avLst/>
          </a:prstGeom>
          <a:solidFill>
            <a:srgbClr val="0096FF"/>
          </a:solidFill>
          <a:ln w="25400">
            <a:solidFill>
              <a:schemeClr val="accent1"/>
            </a:solidFill>
          </a:ln>
        </p:spPr>
        <p:txBody>
          <a:bodyPr lIns="45719" rIns="45719"/>
          <a:lstStyle/>
          <a:p>
            <a:pPr/>
          </a:p>
        </p:txBody>
      </p:sp>
      <p:sp>
        <p:nvSpPr>
          <p:cNvPr id="5813" name="Square"/>
          <p:cNvSpPr/>
          <p:nvPr/>
        </p:nvSpPr>
        <p:spPr>
          <a:xfrm>
            <a:off x="9851388" y="4694923"/>
            <a:ext cx="421958" cy="421958"/>
          </a:xfrm>
          <a:prstGeom prst="rect">
            <a:avLst/>
          </a:prstGeom>
          <a:solidFill>
            <a:srgbClr val="FF7E79"/>
          </a:solidFill>
          <a:ln w="25400">
            <a:solidFill>
              <a:schemeClr val="accent1"/>
            </a:solidFill>
          </a:ln>
        </p:spPr>
        <p:txBody>
          <a:bodyPr lIns="45719" rIns="45719"/>
          <a:lstStyle/>
          <a:p>
            <a:pPr/>
          </a:p>
        </p:txBody>
      </p:sp>
      <p:sp>
        <p:nvSpPr>
          <p:cNvPr id="5814" name="Square"/>
          <p:cNvSpPr/>
          <p:nvPr/>
        </p:nvSpPr>
        <p:spPr>
          <a:xfrm>
            <a:off x="10267008" y="4694923"/>
            <a:ext cx="421958" cy="421958"/>
          </a:xfrm>
          <a:prstGeom prst="rect">
            <a:avLst/>
          </a:prstGeom>
          <a:solidFill>
            <a:srgbClr val="FF9300"/>
          </a:solidFill>
          <a:ln w="25400">
            <a:solidFill>
              <a:schemeClr val="accent1"/>
            </a:solidFill>
          </a:ln>
        </p:spPr>
        <p:txBody>
          <a:bodyPr lIns="45719" rIns="45719"/>
          <a:lstStyle/>
          <a:p>
            <a:pPr/>
          </a:p>
        </p:txBody>
      </p:sp>
      <p:sp>
        <p:nvSpPr>
          <p:cNvPr id="5815" name="Square"/>
          <p:cNvSpPr/>
          <p:nvPr/>
        </p:nvSpPr>
        <p:spPr>
          <a:xfrm>
            <a:off x="1484511" y="6011269"/>
            <a:ext cx="421959" cy="421958"/>
          </a:xfrm>
          <a:prstGeom prst="rect">
            <a:avLst/>
          </a:prstGeom>
          <a:solidFill>
            <a:srgbClr val="FF7E79"/>
          </a:solidFill>
          <a:ln w="25400">
            <a:solidFill>
              <a:schemeClr val="accent1"/>
            </a:solidFill>
          </a:ln>
        </p:spPr>
        <p:txBody>
          <a:bodyPr lIns="45719" rIns="45719"/>
          <a:lstStyle/>
          <a:p>
            <a:pPr/>
          </a:p>
        </p:txBody>
      </p:sp>
      <p:sp>
        <p:nvSpPr>
          <p:cNvPr id="5816" name="Square"/>
          <p:cNvSpPr/>
          <p:nvPr/>
        </p:nvSpPr>
        <p:spPr>
          <a:xfrm>
            <a:off x="1900131" y="6011269"/>
            <a:ext cx="421959" cy="421958"/>
          </a:xfrm>
          <a:prstGeom prst="rect">
            <a:avLst/>
          </a:prstGeom>
          <a:solidFill>
            <a:srgbClr val="FF7E79"/>
          </a:solidFill>
          <a:ln w="25400">
            <a:solidFill>
              <a:schemeClr val="accent1"/>
            </a:solidFill>
          </a:ln>
        </p:spPr>
        <p:txBody>
          <a:bodyPr lIns="45719" rIns="45719"/>
          <a:lstStyle/>
          <a:p>
            <a:pPr/>
          </a:p>
        </p:txBody>
      </p:sp>
      <p:sp>
        <p:nvSpPr>
          <p:cNvPr id="5817" name="Square"/>
          <p:cNvSpPr/>
          <p:nvPr/>
        </p:nvSpPr>
        <p:spPr>
          <a:xfrm>
            <a:off x="2319942" y="6011269"/>
            <a:ext cx="421958" cy="421958"/>
          </a:xfrm>
          <a:prstGeom prst="rect">
            <a:avLst/>
          </a:prstGeom>
          <a:solidFill>
            <a:srgbClr val="FF9300"/>
          </a:solidFill>
          <a:ln w="25400">
            <a:solidFill>
              <a:schemeClr val="accent1"/>
            </a:solidFill>
          </a:ln>
        </p:spPr>
        <p:txBody>
          <a:bodyPr lIns="45719" rIns="45719"/>
          <a:lstStyle/>
          <a:p>
            <a:pPr/>
          </a:p>
        </p:txBody>
      </p:sp>
      <p:sp>
        <p:nvSpPr>
          <p:cNvPr id="5818" name="Square"/>
          <p:cNvSpPr/>
          <p:nvPr/>
        </p:nvSpPr>
        <p:spPr>
          <a:xfrm>
            <a:off x="2735562" y="6011269"/>
            <a:ext cx="421958" cy="421958"/>
          </a:xfrm>
          <a:prstGeom prst="rect">
            <a:avLst/>
          </a:prstGeom>
          <a:solidFill>
            <a:srgbClr val="FFFB00"/>
          </a:solidFill>
          <a:ln w="25400">
            <a:solidFill>
              <a:schemeClr val="accent1"/>
            </a:solidFill>
          </a:ln>
        </p:spPr>
        <p:txBody>
          <a:bodyPr lIns="45719" rIns="45719"/>
          <a:lstStyle/>
          <a:p>
            <a:pPr/>
          </a:p>
        </p:txBody>
      </p:sp>
      <p:sp>
        <p:nvSpPr>
          <p:cNvPr id="5819" name="Square"/>
          <p:cNvSpPr/>
          <p:nvPr/>
        </p:nvSpPr>
        <p:spPr>
          <a:xfrm>
            <a:off x="3155372" y="6011269"/>
            <a:ext cx="421959" cy="421958"/>
          </a:xfrm>
          <a:prstGeom prst="rect">
            <a:avLst/>
          </a:prstGeom>
          <a:solidFill>
            <a:srgbClr val="FFFB00"/>
          </a:solidFill>
          <a:ln w="25400">
            <a:solidFill>
              <a:schemeClr val="accent1"/>
            </a:solidFill>
          </a:ln>
        </p:spPr>
        <p:txBody>
          <a:bodyPr lIns="45719" rIns="45719"/>
          <a:lstStyle/>
          <a:p>
            <a:pPr/>
          </a:p>
        </p:txBody>
      </p:sp>
      <p:sp>
        <p:nvSpPr>
          <p:cNvPr id="5820" name="Square"/>
          <p:cNvSpPr/>
          <p:nvPr/>
        </p:nvSpPr>
        <p:spPr>
          <a:xfrm>
            <a:off x="3570992" y="6011269"/>
            <a:ext cx="421958" cy="421958"/>
          </a:xfrm>
          <a:prstGeom prst="rect">
            <a:avLst/>
          </a:prstGeom>
          <a:solidFill>
            <a:srgbClr val="8EFA00"/>
          </a:solidFill>
          <a:ln w="25400">
            <a:solidFill>
              <a:schemeClr val="accent1"/>
            </a:solidFill>
          </a:ln>
        </p:spPr>
        <p:txBody>
          <a:bodyPr lIns="45719" rIns="45719"/>
          <a:lstStyle/>
          <a:p>
            <a:pPr/>
          </a:p>
        </p:txBody>
      </p:sp>
      <p:sp>
        <p:nvSpPr>
          <p:cNvPr id="5821" name="Square"/>
          <p:cNvSpPr/>
          <p:nvPr/>
        </p:nvSpPr>
        <p:spPr>
          <a:xfrm>
            <a:off x="3986612" y="6011269"/>
            <a:ext cx="421958" cy="421958"/>
          </a:xfrm>
          <a:prstGeom prst="rect">
            <a:avLst/>
          </a:prstGeom>
          <a:solidFill>
            <a:srgbClr val="FF7E79"/>
          </a:solidFill>
          <a:ln w="25400">
            <a:solidFill>
              <a:schemeClr val="accent1"/>
            </a:solidFill>
          </a:ln>
        </p:spPr>
        <p:txBody>
          <a:bodyPr lIns="45719" rIns="45719"/>
          <a:lstStyle/>
          <a:p>
            <a:pPr/>
          </a:p>
        </p:txBody>
      </p:sp>
      <p:sp>
        <p:nvSpPr>
          <p:cNvPr id="5822" name="Square"/>
          <p:cNvSpPr/>
          <p:nvPr/>
        </p:nvSpPr>
        <p:spPr>
          <a:xfrm>
            <a:off x="4402232" y="6011269"/>
            <a:ext cx="421958" cy="421958"/>
          </a:xfrm>
          <a:prstGeom prst="rect">
            <a:avLst/>
          </a:prstGeom>
          <a:solidFill>
            <a:srgbClr val="FF7E79"/>
          </a:solidFill>
          <a:ln w="25400">
            <a:solidFill>
              <a:schemeClr val="accent1"/>
            </a:solidFill>
          </a:ln>
        </p:spPr>
        <p:txBody>
          <a:bodyPr lIns="45719" rIns="45719"/>
          <a:lstStyle/>
          <a:p>
            <a:pPr/>
          </a:p>
        </p:txBody>
      </p:sp>
      <p:sp>
        <p:nvSpPr>
          <p:cNvPr id="5823" name="Square"/>
          <p:cNvSpPr/>
          <p:nvPr/>
        </p:nvSpPr>
        <p:spPr>
          <a:xfrm>
            <a:off x="4826233" y="6011269"/>
            <a:ext cx="421958" cy="421958"/>
          </a:xfrm>
          <a:prstGeom prst="rect">
            <a:avLst/>
          </a:prstGeom>
          <a:solidFill>
            <a:srgbClr val="FF9300"/>
          </a:solidFill>
          <a:ln w="25400">
            <a:solidFill>
              <a:schemeClr val="accent1"/>
            </a:solidFill>
          </a:ln>
        </p:spPr>
        <p:txBody>
          <a:bodyPr lIns="45719" rIns="45719"/>
          <a:lstStyle/>
          <a:p>
            <a:pPr/>
          </a:p>
        </p:txBody>
      </p:sp>
      <p:sp>
        <p:nvSpPr>
          <p:cNvPr id="5824" name="Square"/>
          <p:cNvSpPr/>
          <p:nvPr/>
        </p:nvSpPr>
        <p:spPr>
          <a:xfrm>
            <a:off x="5241853" y="6011269"/>
            <a:ext cx="421958" cy="421958"/>
          </a:xfrm>
          <a:prstGeom prst="rect">
            <a:avLst/>
          </a:prstGeom>
          <a:solidFill>
            <a:srgbClr val="FFFB00"/>
          </a:solidFill>
          <a:ln w="25400">
            <a:solidFill>
              <a:schemeClr val="accent1"/>
            </a:solidFill>
          </a:ln>
        </p:spPr>
        <p:txBody>
          <a:bodyPr lIns="45719" rIns="45719"/>
          <a:lstStyle/>
          <a:p>
            <a:pPr/>
          </a:p>
        </p:txBody>
      </p:sp>
      <p:sp>
        <p:nvSpPr>
          <p:cNvPr id="5825" name="Square"/>
          <p:cNvSpPr/>
          <p:nvPr/>
        </p:nvSpPr>
        <p:spPr>
          <a:xfrm>
            <a:off x="5661664" y="6011269"/>
            <a:ext cx="421958" cy="421958"/>
          </a:xfrm>
          <a:prstGeom prst="rect">
            <a:avLst/>
          </a:prstGeom>
          <a:solidFill>
            <a:srgbClr val="FFFB00"/>
          </a:solidFill>
          <a:ln w="25400">
            <a:solidFill>
              <a:schemeClr val="accent1"/>
            </a:solidFill>
          </a:ln>
        </p:spPr>
        <p:txBody>
          <a:bodyPr lIns="45719" rIns="45719"/>
          <a:lstStyle/>
          <a:p>
            <a:pPr/>
          </a:p>
        </p:txBody>
      </p:sp>
      <p:sp>
        <p:nvSpPr>
          <p:cNvPr id="5826" name="Square"/>
          <p:cNvSpPr/>
          <p:nvPr/>
        </p:nvSpPr>
        <p:spPr>
          <a:xfrm>
            <a:off x="6077284" y="6011269"/>
            <a:ext cx="421958" cy="421958"/>
          </a:xfrm>
          <a:prstGeom prst="rect">
            <a:avLst/>
          </a:prstGeom>
          <a:solidFill>
            <a:srgbClr val="8EFA00"/>
          </a:solidFill>
          <a:ln w="25400">
            <a:solidFill>
              <a:schemeClr val="accent1"/>
            </a:solidFill>
          </a:ln>
        </p:spPr>
        <p:txBody>
          <a:bodyPr lIns="45719" rIns="45719"/>
          <a:lstStyle/>
          <a:p>
            <a:pPr/>
          </a:p>
        </p:txBody>
      </p:sp>
      <p:sp>
        <p:nvSpPr>
          <p:cNvPr id="5827" name="Square"/>
          <p:cNvSpPr/>
          <p:nvPr/>
        </p:nvSpPr>
        <p:spPr>
          <a:xfrm>
            <a:off x="6501285" y="6011269"/>
            <a:ext cx="421958" cy="421958"/>
          </a:xfrm>
          <a:prstGeom prst="rect">
            <a:avLst/>
          </a:prstGeom>
          <a:solidFill>
            <a:srgbClr val="FF7E79"/>
          </a:solidFill>
          <a:ln w="25400">
            <a:solidFill>
              <a:schemeClr val="accent1"/>
            </a:solidFill>
          </a:ln>
        </p:spPr>
        <p:txBody>
          <a:bodyPr lIns="45719" rIns="45719"/>
          <a:lstStyle/>
          <a:p>
            <a:pPr/>
          </a:p>
        </p:txBody>
      </p:sp>
      <p:sp>
        <p:nvSpPr>
          <p:cNvPr id="5828" name="Square"/>
          <p:cNvSpPr/>
          <p:nvPr/>
        </p:nvSpPr>
        <p:spPr>
          <a:xfrm>
            <a:off x="6916904" y="6011269"/>
            <a:ext cx="421959" cy="421958"/>
          </a:xfrm>
          <a:prstGeom prst="rect">
            <a:avLst/>
          </a:prstGeom>
          <a:solidFill>
            <a:srgbClr val="FF7E79"/>
          </a:solidFill>
          <a:ln w="25400">
            <a:solidFill>
              <a:schemeClr val="accent1"/>
            </a:solidFill>
          </a:ln>
        </p:spPr>
        <p:txBody>
          <a:bodyPr lIns="45719" rIns="45719"/>
          <a:lstStyle/>
          <a:p>
            <a:pPr/>
          </a:p>
        </p:txBody>
      </p:sp>
      <p:sp>
        <p:nvSpPr>
          <p:cNvPr id="5829" name="Square"/>
          <p:cNvSpPr/>
          <p:nvPr/>
        </p:nvSpPr>
        <p:spPr>
          <a:xfrm>
            <a:off x="7336715" y="6011269"/>
            <a:ext cx="421959" cy="421958"/>
          </a:xfrm>
          <a:prstGeom prst="rect">
            <a:avLst/>
          </a:prstGeom>
          <a:solidFill>
            <a:srgbClr val="FF9300"/>
          </a:solidFill>
          <a:ln w="25400">
            <a:solidFill>
              <a:schemeClr val="accent1"/>
            </a:solidFill>
          </a:ln>
        </p:spPr>
        <p:txBody>
          <a:bodyPr lIns="45719" rIns="45719"/>
          <a:lstStyle/>
          <a:p>
            <a:pPr/>
          </a:p>
        </p:txBody>
      </p:sp>
      <p:sp>
        <p:nvSpPr>
          <p:cNvPr id="5830" name="Square"/>
          <p:cNvSpPr/>
          <p:nvPr/>
        </p:nvSpPr>
        <p:spPr>
          <a:xfrm>
            <a:off x="7752335" y="6011269"/>
            <a:ext cx="421958" cy="421958"/>
          </a:xfrm>
          <a:prstGeom prst="rect">
            <a:avLst/>
          </a:prstGeom>
          <a:solidFill>
            <a:srgbClr val="FFFB00"/>
          </a:solidFill>
          <a:ln w="25400">
            <a:solidFill>
              <a:schemeClr val="accent1"/>
            </a:solidFill>
          </a:ln>
        </p:spPr>
        <p:txBody>
          <a:bodyPr lIns="45719" rIns="45719"/>
          <a:lstStyle/>
          <a:p>
            <a:pPr/>
          </a:p>
        </p:txBody>
      </p:sp>
      <p:sp>
        <p:nvSpPr>
          <p:cNvPr id="5831" name="Square"/>
          <p:cNvSpPr/>
          <p:nvPr/>
        </p:nvSpPr>
        <p:spPr>
          <a:xfrm>
            <a:off x="8176336" y="6011269"/>
            <a:ext cx="421958" cy="421958"/>
          </a:xfrm>
          <a:prstGeom prst="rect">
            <a:avLst/>
          </a:prstGeom>
          <a:solidFill>
            <a:srgbClr val="FFFB00"/>
          </a:solidFill>
          <a:ln w="25400">
            <a:solidFill>
              <a:schemeClr val="accent1"/>
            </a:solidFill>
          </a:ln>
        </p:spPr>
        <p:txBody>
          <a:bodyPr lIns="45719" rIns="45719"/>
          <a:lstStyle/>
          <a:p>
            <a:pPr/>
          </a:p>
        </p:txBody>
      </p:sp>
      <p:sp>
        <p:nvSpPr>
          <p:cNvPr id="5832" name="Square"/>
          <p:cNvSpPr/>
          <p:nvPr/>
        </p:nvSpPr>
        <p:spPr>
          <a:xfrm>
            <a:off x="8591956" y="6011269"/>
            <a:ext cx="421958" cy="421958"/>
          </a:xfrm>
          <a:prstGeom prst="rect">
            <a:avLst/>
          </a:prstGeom>
          <a:solidFill>
            <a:srgbClr val="8EFA00"/>
          </a:solidFill>
          <a:ln w="25400">
            <a:solidFill>
              <a:schemeClr val="accent1"/>
            </a:solidFill>
          </a:ln>
        </p:spPr>
        <p:txBody>
          <a:bodyPr lIns="45719" rIns="45719"/>
          <a:lstStyle/>
          <a:p>
            <a:pPr/>
          </a:p>
        </p:txBody>
      </p:sp>
      <p:sp>
        <p:nvSpPr>
          <p:cNvPr id="5833" name="Square"/>
          <p:cNvSpPr/>
          <p:nvPr/>
        </p:nvSpPr>
        <p:spPr>
          <a:xfrm>
            <a:off x="9011766" y="6011269"/>
            <a:ext cx="421959" cy="421958"/>
          </a:xfrm>
          <a:prstGeom prst="rect">
            <a:avLst/>
          </a:prstGeom>
          <a:solidFill>
            <a:srgbClr val="FF7E79"/>
          </a:solidFill>
          <a:ln w="25400">
            <a:solidFill>
              <a:schemeClr val="accent1"/>
            </a:solidFill>
          </a:ln>
        </p:spPr>
        <p:txBody>
          <a:bodyPr lIns="45719" rIns="45719"/>
          <a:lstStyle/>
          <a:p>
            <a:pPr/>
          </a:p>
        </p:txBody>
      </p:sp>
      <p:sp>
        <p:nvSpPr>
          <p:cNvPr id="5834" name="Square"/>
          <p:cNvSpPr/>
          <p:nvPr/>
        </p:nvSpPr>
        <p:spPr>
          <a:xfrm>
            <a:off x="9427387" y="6011269"/>
            <a:ext cx="421958" cy="421958"/>
          </a:xfrm>
          <a:prstGeom prst="rect">
            <a:avLst/>
          </a:prstGeom>
          <a:solidFill>
            <a:srgbClr val="FF7E79"/>
          </a:solidFill>
          <a:ln w="25400">
            <a:solidFill>
              <a:schemeClr val="accent1"/>
            </a:solidFill>
          </a:ln>
        </p:spPr>
        <p:txBody>
          <a:bodyPr lIns="45719" rIns="45719"/>
          <a:lstStyle/>
          <a:p>
            <a:pPr/>
          </a:p>
        </p:txBody>
      </p:sp>
      <p:sp>
        <p:nvSpPr>
          <p:cNvPr id="5835" name="Square"/>
          <p:cNvSpPr/>
          <p:nvPr/>
        </p:nvSpPr>
        <p:spPr>
          <a:xfrm>
            <a:off x="9851388" y="6011269"/>
            <a:ext cx="421958" cy="421958"/>
          </a:xfrm>
          <a:prstGeom prst="rect">
            <a:avLst/>
          </a:prstGeom>
          <a:solidFill>
            <a:srgbClr val="FF9300"/>
          </a:solidFill>
          <a:ln w="25400">
            <a:solidFill>
              <a:schemeClr val="accent1"/>
            </a:solidFill>
          </a:ln>
        </p:spPr>
        <p:txBody>
          <a:bodyPr lIns="45719" rIns="45719"/>
          <a:lstStyle/>
          <a:p>
            <a:pPr/>
          </a:p>
        </p:txBody>
      </p:sp>
      <p:sp>
        <p:nvSpPr>
          <p:cNvPr id="5836" name="Square"/>
          <p:cNvSpPr/>
          <p:nvPr/>
        </p:nvSpPr>
        <p:spPr>
          <a:xfrm>
            <a:off x="10267008" y="6011269"/>
            <a:ext cx="421958" cy="421958"/>
          </a:xfrm>
          <a:prstGeom prst="rect">
            <a:avLst/>
          </a:prstGeom>
          <a:solidFill>
            <a:srgbClr val="FFFB00"/>
          </a:solidFill>
          <a:ln w="25400">
            <a:solidFill>
              <a:schemeClr val="accent1"/>
            </a:solidFill>
          </a:ln>
        </p:spPr>
        <p:txBody>
          <a:bodyPr lIns="45719" rIns="45719"/>
          <a:lstStyle/>
          <a:p>
            <a:pPr/>
          </a:p>
        </p:txBody>
      </p:sp>
      <p:sp>
        <p:nvSpPr>
          <p:cNvPr id="5837" name="Compute complexity"/>
          <p:cNvSpPr txBox="1"/>
          <p:nvPr>
            <p:ph type="body" sz="quarter" idx="1"/>
          </p:nvPr>
        </p:nvSpPr>
        <p:spPr>
          <a:xfrm>
            <a:off x="475487" y="1143000"/>
            <a:ext cx="10398138" cy="557070"/>
          </a:xfrm>
          <a:prstGeom prst="rect">
            <a:avLst/>
          </a:prstGeom>
        </p:spPr>
        <p:txBody>
          <a:bodyPr/>
          <a:lstStyle/>
          <a:p>
            <a:pPr/>
            <a:r>
              <a:t>Compute complexity</a:t>
            </a:r>
          </a:p>
        </p:txBody>
      </p:sp>
      <p:sp>
        <p:nvSpPr>
          <p:cNvPr id="5838" name="Square"/>
          <p:cNvSpPr/>
          <p:nvPr/>
        </p:nvSpPr>
        <p:spPr>
          <a:xfrm>
            <a:off x="1461261" y="3367966"/>
            <a:ext cx="421958" cy="421959"/>
          </a:xfrm>
          <a:prstGeom prst="rect">
            <a:avLst/>
          </a:prstGeom>
          <a:solidFill>
            <a:srgbClr val="FF7E79"/>
          </a:solidFill>
          <a:ln w="25400">
            <a:solidFill>
              <a:schemeClr val="accent1"/>
            </a:solidFill>
          </a:ln>
        </p:spPr>
        <p:txBody>
          <a:bodyPr lIns="45719" rIns="45719"/>
          <a:lstStyle/>
          <a:p>
            <a:pPr/>
          </a:p>
        </p:txBody>
      </p:sp>
      <p:sp>
        <p:nvSpPr>
          <p:cNvPr id="5839" name="Square"/>
          <p:cNvSpPr/>
          <p:nvPr/>
        </p:nvSpPr>
        <p:spPr>
          <a:xfrm>
            <a:off x="1876880" y="3367966"/>
            <a:ext cx="421959" cy="421959"/>
          </a:xfrm>
          <a:prstGeom prst="rect">
            <a:avLst/>
          </a:prstGeom>
          <a:solidFill>
            <a:srgbClr val="FF9300"/>
          </a:solidFill>
          <a:ln w="25400">
            <a:solidFill>
              <a:schemeClr val="accent1"/>
            </a:solidFill>
          </a:ln>
        </p:spPr>
        <p:txBody>
          <a:bodyPr lIns="45719" rIns="45719"/>
          <a:lstStyle/>
          <a:p>
            <a:pPr/>
          </a:p>
        </p:txBody>
      </p:sp>
      <p:sp>
        <p:nvSpPr>
          <p:cNvPr id="5840" name="Square"/>
          <p:cNvSpPr/>
          <p:nvPr/>
        </p:nvSpPr>
        <p:spPr>
          <a:xfrm>
            <a:off x="2296691" y="3367966"/>
            <a:ext cx="421958" cy="421959"/>
          </a:xfrm>
          <a:prstGeom prst="rect">
            <a:avLst/>
          </a:prstGeom>
          <a:solidFill>
            <a:srgbClr val="FFFB00"/>
          </a:solidFill>
          <a:ln w="25400">
            <a:solidFill>
              <a:schemeClr val="accent1"/>
            </a:solidFill>
          </a:ln>
        </p:spPr>
        <p:txBody>
          <a:bodyPr lIns="45719" rIns="45719"/>
          <a:lstStyle/>
          <a:p>
            <a:pPr/>
          </a:p>
        </p:txBody>
      </p:sp>
      <p:sp>
        <p:nvSpPr>
          <p:cNvPr id="5841" name="Square"/>
          <p:cNvSpPr/>
          <p:nvPr/>
        </p:nvSpPr>
        <p:spPr>
          <a:xfrm>
            <a:off x="2712311" y="3367966"/>
            <a:ext cx="421958" cy="421959"/>
          </a:xfrm>
          <a:prstGeom prst="rect">
            <a:avLst/>
          </a:prstGeom>
          <a:solidFill>
            <a:srgbClr val="8EFA00"/>
          </a:solidFill>
          <a:ln w="25400">
            <a:solidFill>
              <a:schemeClr val="accent1"/>
            </a:solidFill>
          </a:ln>
        </p:spPr>
        <p:txBody>
          <a:bodyPr lIns="45719" rIns="45719"/>
          <a:lstStyle/>
          <a:p>
            <a:pPr/>
          </a:p>
        </p:txBody>
      </p:sp>
      <p:sp>
        <p:nvSpPr>
          <p:cNvPr id="5842" name="Square"/>
          <p:cNvSpPr/>
          <p:nvPr/>
        </p:nvSpPr>
        <p:spPr>
          <a:xfrm>
            <a:off x="3132121" y="3367966"/>
            <a:ext cx="421959" cy="421959"/>
          </a:xfrm>
          <a:prstGeom prst="rect">
            <a:avLst/>
          </a:prstGeom>
          <a:solidFill>
            <a:srgbClr val="00FDFF"/>
          </a:solidFill>
          <a:ln w="25400">
            <a:solidFill>
              <a:schemeClr val="accent1"/>
            </a:solidFill>
          </a:ln>
        </p:spPr>
        <p:txBody>
          <a:bodyPr lIns="45719" rIns="45719"/>
          <a:lstStyle/>
          <a:p>
            <a:pPr/>
          </a:p>
        </p:txBody>
      </p:sp>
      <p:sp>
        <p:nvSpPr>
          <p:cNvPr id="5843" name="Square"/>
          <p:cNvSpPr/>
          <p:nvPr/>
        </p:nvSpPr>
        <p:spPr>
          <a:xfrm>
            <a:off x="3547741" y="3367966"/>
            <a:ext cx="421958" cy="421959"/>
          </a:xfrm>
          <a:prstGeom prst="rect">
            <a:avLst/>
          </a:prstGeom>
          <a:solidFill>
            <a:srgbClr val="0096FF"/>
          </a:solidFill>
          <a:ln w="25400">
            <a:solidFill>
              <a:schemeClr val="accent1"/>
            </a:solidFill>
          </a:ln>
        </p:spPr>
        <p:txBody>
          <a:bodyPr lIns="45719" rIns="45719"/>
          <a:lstStyle/>
          <a:p>
            <a:pPr/>
          </a:p>
        </p:txBody>
      </p:sp>
      <p:sp>
        <p:nvSpPr>
          <p:cNvPr id="5844" name="Square"/>
          <p:cNvSpPr/>
          <p:nvPr/>
        </p:nvSpPr>
        <p:spPr>
          <a:xfrm>
            <a:off x="3963361" y="3367966"/>
            <a:ext cx="421958" cy="421959"/>
          </a:xfrm>
          <a:prstGeom prst="rect">
            <a:avLst/>
          </a:prstGeom>
          <a:solidFill>
            <a:srgbClr val="FF7E79"/>
          </a:solidFill>
          <a:ln w="25400">
            <a:solidFill>
              <a:schemeClr val="accent1"/>
            </a:solidFill>
          </a:ln>
        </p:spPr>
        <p:txBody>
          <a:bodyPr lIns="45719" rIns="45719"/>
          <a:lstStyle/>
          <a:p>
            <a:pPr/>
          </a:p>
        </p:txBody>
      </p:sp>
      <p:sp>
        <p:nvSpPr>
          <p:cNvPr id="5845" name="Square"/>
          <p:cNvSpPr/>
          <p:nvPr/>
        </p:nvSpPr>
        <p:spPr>
          <a:xfrm>
            <a:off x="4378981" y="3367966"/>
            <a:ext cx="421958" cy="421959"/>
          </a:xfrm>
          <a:prstGeom prst="rect">
            <a:avLst/>
          </a:prstGeom>
          <a:solidFill>
            <a:srgbClr val="FF9300"/>
          </a:solidFill>
          <a:ln w="25400">
            <a:solidFill>
              <a:schemeClr val="accent1"/>
            </a:solidFill>
          </a:ln>
        </p:spPr>
        <p:txBody>
          <a:bodyPr lIns="45719" rIns="45719"/>
          <a:lstStyle/>
          <a:p>
            <a:pPr/>
          </a:p>
        </p:txBody>
      </p:sp>
      <p:sp>
        <p:nvSpPr>
          <p:cNvPr id="5846" name="Square"/>
          <p:cNvSpPr/>
          <p:nvPr/>
        </p:nvSpPr>
        <p:spPr>
          <a:xfrm>
            <a:off x="4802982" y="3367966"/>
            <a:ext cx="421959" cy="421959"/>
          </a:xfrm>
          <a:prstGeom prst="rect">
            <a:avLst/>
          </a:prstGeom>
          <a:solidFill>
            <a:srgbClr val="FFFB00"/>
          </a:solidFill>
          <a:ln w="25400">
            <a:solidFill>
              <a:schemeClr val="accent1"/>
            </a:solidFill>
          </a:ln>
        </p:spPr>
        <p:txBody>
          <a:bodyPr lIns="45719" rIns="45719"/>
          <a:lstStyle/>
          <a:p>
            <a:pPr/>
          </a:p>
        </p:txBody>
      </p:sp>
      <p:sp>
        <p:nvSpPr>
          <p:cNvPr id="5847" name="Square"/>
          <p:cNvSpPr/>
          <p:nvPr/>
        </p:nvSpPr>
        <p:spPr>
          <a:xfrm>
            <a:off x="5218602" y="3367966"/>
            <a:ext cx="421958" cy="421959"/>
          </a:xfrm>
          <a:prstGeom prst="rect">
            <a:avLst/>
          </a:prstGeom>
          <a:solidFill>
            <a:srgbClr val="8EFA00"/>
          </a:solidFill>
          <a:ln w="25400">
            <a:solidFill>
              <a:schemeClr val="accent1"/>
            </a:solidFill>
          </a:ln>
        </p:spPr>
        <p:txBody>
          <a:bodyPr lIns="45719" rIns="45719"/>
          <a:lstStyle/>
          <a:p>
            <a:pPr/>
          </a:p>
        </p:txBody>
      </p:sp>
      <p:sp>
        <p:nvSpPr>
          <p:cNvPr id="5848" name="Square"/>
          <p:cNvSpPr/>
          <p:nvPr/>
        </p:nvSpPr>
        <p:spPr>
          <a:xfrm>
            <a:off x="5638413" y="3367966"/>
            <a:ext cx="421958" cy="421959"/>
          </a:xfrm>
          <a:prstGeom prst="rect">
            <a:avLst/>
          </a:prstGeom>
          <a:solidFill>
            <a:srgbClr val="00FDFF"/>
          </a:solidFill>
          <a:ln w="25400">
            <a:solidFill>
              <a:schemeClr val="accent1"/>
            </a:solidFill>
          </a:ln>
        </p:spPr>
        <p:txBody>
          <a:bodyPr lIns="45719" rIns="45719"/>
          <a:lstStyle/>
          <a:p>
            <a:pPr/>
          </a:p>
        </p:txBody>
      </p:sp>
      <p:sp>
        <p:nvSpPr>
          <p:cNvPr id="5849" name="Square"/>
          <p:cNvSpPr/>
          <p:nvPr/>
        </p:nvSpPr>
        <p:spPr>
          <a:xfrm>
            <a:off x="6054033" y="3367966"/>
            <a:ext cx="421958" cy="421959"/>
          </a:xfrm>
          <a:prstGeom prst="rect">
            <a:avLst/>
          </a:prstGeom>
          <a:solidFill>
            <a:srgbClr val="0096FF"/>
          </a:solidFill>
          <a:ln w="25400">
            <a:solidFill>
              <a:schemeClr val="accent1"/>
            </a:solidFill>
          </a:ln>
        </p:spPr>
        <p:txBody>
          <a:bodyPr lIns="45719" rIns="45719"/>
          <a:lstStyle/>
          <a:p>
            <a:pPr/>
          </a:p>
        </p:txBody>
      </p:sp>
      <p:sp>
        <p:nvSpPr>
          <p:cNvPr id="5850" name="Square"/>
          <p:cNvSpPr/>
          <p:nvPr/>
        </p:nvSpPr>
        <p:spPr>
          <a:xfrm>
            <a:off x="6478034" y="3367966"/>
            <a:ext cx="421958" cy="421959"/>
          </a:xfrm>
          <a:prstGeom prst="rect">
            <a:avLst/>
          </a:prstGeom>
          <a:solidFill>
            <a:srgbClr val="FF7E79"/>
          </a:solidFill>
          <a:ln w="25400">
            <a:solidFill>
              <a:schemeClr val="accent1"/>
            </a:solidFill>
          </a:ln>
        </p:spPr>
        <p:txBody>
          <a:bodyPr lIns="45719" rIns="45719"/>
          <a:lstStyle/>
          <a:p>
            <a:pPr/>
          </a:p>
        </p:txBody>
      </p:sp>
      <p:sp>
        <p:nvSpPr>
          <p:cNvPr id="5851" name="Square"/>
          <p:cNvSpPr/>
          <p:nvPr/>
        </p:nvSpPr>
        <p:spPr>
          <a:xfrm>
            <a:off x="6893654" y="3367966"/>
            <a:ext cx="421958" cy="421959"/>
          </a:xfrm>
          <a:prstGeom prst="rect">
            <a:avLst/>
          </a:prstGeom>
          <a:solidFill>
            <a:srgbClr val="FF9300"/>
          </a:solidFill>
          <a:ln w="25400">
            <a:solidFill>
              <a:schemeClr val="accent1"/>
            </a:solidFill>
          </a:ln>
        </p:spPr>
        <p:txBody>
          <a:bodyPr lIns="45719" rIns="45719"/>
          <a:lstStyle/>
          <a:p>
            <a:pPr/>
          </a:p>
        </p:txBody>
      </p:sp>
      <p:sp>
        <p:nvSpPr>
          <p:cNvPr id="5852" name="Square"/>
          <p:cNvSpPr/>
          <p:nvPr/>
        </p:nvSpPr>
        <p:spPr>
          <a:xfrm>
            <a:off x="7313465" y="3367966"/>
            <a:ext cx="421958" cy="421959"/>
          </a:xfrm>
          <a:prstGeom prst="rect">
            <a:avLst/>
          </a:prstGeom>
          <a:solidFill>
            <a:srgbClr val="FFFB00"/>
          </a:solidFill>
          <a:ln w="25400">
            <a:solidFill>
              <a:schemeClr val="accent1"/>
            </a:solidFill>
          </a:ln>
        </p:spPr>
        <p:txBody>
          <a:bodyPr lIns="45719" rIns="45719"/>
          <a:lstStyle/>
          <a:p>
            <a:pPr/>
          </a:p>
        </p:txBody>
      </p:sp>
      <p:sp>
        <p:nvSpPr>
          <p:cNvPr id="5853" name="Square"/>
          <p:cNvSpPr/>
          <p:nvPr/>
        </p:nvSpPr>
        <p:spPr>
          <a:xfrm>
            <a:off x="7729084" y="3367966"/>
            <a:ext cx="421959" cy="421959"/>
          </a:xfrm>
          <a:prstGeom prst="rect">
            <a:avLst/>
          </a:prstGeom>
          <a:solidFill>
            <a:srgbClr val="8EFA00"/>
          </a:solidFill>
          <a:ln w="25400">
            <a:solidFill>
              <a:schemeClr val="accent1"/>
            </a:solidFill>
          </a:ln>
        </p:spPr>
        <p:txBody>
          <a:bodyPr lIns="45719" rIns="45719"/>
          <a:lstStyle/>
          <a:p>
            <a:pPr/>
          </a:p>
        </p:txBody>
      </p:sp>
      <p:sp>
        <p:nvSpPr>
          <p:cNvPr id="5854" name="Square"/>
          <p:cNvSpPr/>
          <p:nvPr/>
        </p:nvSpPr>
        <p:spPr>
          <a:xfrm>
            <a:off x="8153086" y="3367966"/>
            <a:ext cx="421958" cy="421959"/>
          </a:xfrm>
          <a:prstGeom prst="rect">
            <a:avLst/>
          </a:prstGeom>
          <a:solidFill>
            <a:srgbClr val="00FDFF"/>
          </a:solidFill>
          <a:ln w="25400">
            <a:solidFill>
              <a:schemeClr val="accent1"/>
            </a:solidFill>
          </a:ln>
        </p:spPr>
        <p:txBody>
          <a:bodyPr lIns="45719" rIns="45719"/>
          <a:lstStyle/>
          <a:p>
            <a:pPr/>
          </a:p>
        </p:txBody>
      </p:sp>
      <p:sp>
        <p:nvSpPr>
          <p:cNvPr id="5855" name="Square"/>
          <p:cNvSpPr/>
          <p:nvPr/>
        </p:nvSpPr>
        <p:spPr>
          <a:xfrm>
            <a:off x="8568705" y="3367966"/>
            <a:ext cx="421958" cy="421959"/>
          </a:xfrm>
          <a:prstGeom prst="rect">
            <a:avLst/>
          </a:prstGeom>
          <a:solidFill>
            <a:srgbClr val="0096FF"/>
          </a:solidFill>
          <a:ln w="25400">
            <a:solidFill>
              <a:schemeClr val="accent1"/>
            </a:solidFill>
          </a:ln>
        </p:spPr>
        <p:txBody>
          <a:bodyPr lIns="45719" rIns="45719"/>
          <a:lstStyle/>
          <a:p>
            <a:pPr/>
          </a:p>
        </p:txBody>
      </p:sp>
      <p:sp>
        <p:nvSpPr>
          <p:cNvPr id="5856" name="Square"/>
          <p:cNvSpPr/>
          <p:nvPr/>
        </p:nvSpPr>
        <p:spPr>
          <a:xfrm>
            <a:off x="8988516" y="3367966"/>
            <a:ext cx="421958" cy="421959"/>
          </a:xfrm>
          <a:prstGeom prst="rect">
            <a:avLst/>
          </a:prstGeom>
          <a:solidFill>
            <a:srgbClr val="FF7E79"/>
          </a:solidFill>
          <a:ln w="25400">
            <a:solidFill>
              <a:schemeClr val="accent1"/>
            </a:solidFill>
          </a:ln>
        </p:spPr>
        <p:txBody>
          <a:bodyPr lIns="45719" rIns="45719"/>
          <a:lstStyle/>
          <a:p>
            <a:pPr/>
          </a:p>
        </p:txBody>
      </p:sp>
      <p:sp>
        <p:nvSpPr>
          <p:cNvPr id="5857" name="Square"/>
          <p:cNvSpPr/>
          <p:nvPr/>
        </p:nvSpPr>
        <p:spPr>
          <a:xfrm>
            <a:off x="9404136" y="3367966"/>
            <a:ext cx="421959" cy="421959"/>
          </a:xfrm>
          <a:prstGeom prst="rect">
            <a:avLst/>
          </a:prstGeom>
          <a:solidFill>
            <a:srgbClr val="FF9300"/>
          </a:solidFill>
          <a:ln w="25400">
            <a:solidFill>
              <a:schemeClr val="accent1"/>
            </a:solidFill>
          </a:ln>
        </p:spPr>
        <p:txBody>
          <a:bodyPr lIns="45719" rIns="45719"/>
          <a:lstStyle/>
          <a:p>
            <a:pPr/>
          </a:p>
        </p:txBody>
      </p:sp>
      <p:sp>
        <p:nvSpPr>
          <p:cNvPr id="5858" name="Square"/>
          <p:cNvSpPr/>
          <p:nvPr/>
        </p:nvSpPr>
        <p:spPr>
          <a:xfrm>
            <a:off x="9828138" y="3367966"/>
            <a:ext cx="421958" cy="421959"/>
          </a:xfrm>
          <a:prstGeom prst="rect">
            <a:avLst/>
          </a:prstGeom>
          <a:solidFill>
            <a:srgbClr val="FFFB00"/>
          </a:solidFill>
          <a:ln w="25400">
            <a:solidFill>
              <a:schemeClr val="accent1"/>
            </a:solidFill>
          </a:ln>
        </p:spPr>
        <p:txBody>
          <a:bodyPr lIns="45719" rIns="45719"/>
          <a:lstStyle/>
          <a:p>
            <a:pPr/>
          </a:p>
        </p:txBody>
      </p:sp>
      <p:sp>
        <p:nvSpPr>
          <p:cNvPr id="5859" name="Square"/>
          <p:cNvSpPr/>
          <p:nvPr/>
        </p:nvSpPr>
        <p:spPr>
          <a:xfrm>
            <a:off x="10243757" y="3367966"/>
            <a:ext cx="421958" cy="421959"/>
          </a:xfrm>
          <a:prstGeom prst="rect">
            <a:avLst/>
          </a:prstGeom>
          <a:solidFill>
            <a:srgbClr val="8EFA00"/>
          </a:solidFill>
          <a:ln w="25400">
            <a:solidFill>
              <a:schemeClr val="accent1"/>
            </a:solidFill>
          </a:ln>
        </p:spPr>
        <p:txBody>
          <a:bodyPr lIns="45719" rIns="45719"/>
          <a:lstStyle/>
          <a:p>
            <a:pPr/>
          </a:p>
        </p:txBody>
      </p:sp>
      <p:grpSp>
        <p:nvGrpSpPr>
          <p:cNvPr id="5862" name="CustomShape 2"/>
          <p:cNvGrpSpPr/>
          <p:nvPr/>
        </p:nvGrpSpPr>
        <p:grpSpPr>
          <a:xfrm>
            <a:off x="6437627" y="1642470"/>
            <a:ext cx="5027581" cy="1255050"/>
            <a:chOff x="0" y="0"/>
            <a:chExt cx="5027579" cy="1255049"/>
          </a:xfrm>
        </p:grpSpPr>
        <p:sp>
          <p:nvSpPr>
            <p:cNvPr id="5860" name="Rectangle"/>
            <p:cNvSpPr/>
            <p:nvPr/>
          </p:nvSpPr>
          <p:spPr>
            <a:xfrm>
              <a:off x="0" y="0"/>
              <a:ext cx="5027580" cy="1255050"/>
            </a:xfrm>
            <a:prstGeom prst="rect">
              <a:avLst/>
            </a:prstGeom>
            <a:solidFill>
              <a:srgbClr val="262B33"/>
            </a:solidFill>
            <a:ln w="12700" cap="flat">
              <a:noFill/>
              <a:miter lim="400000"/>
            </a:ln>
            <a:effectLst/>
          </p:spPr>
          <p:txBody>
            <a:bodyPr wrap="square" lIns="25400" tIns="25400" rIns="25400" bIns="25400" numCol="1" anchor="t">
              <a:noAutofit/>
            </a:bodyPr>
            <a:lstStyle/>
            <a:p>
              <a:pPr defTabSz="412750">
                <a:defRPr spc="0" sz="1400">
                  <a:solidFill>
                    <a:srgbClr val="000000"/>
                  </a:solidFill>
                  <a:latin typeface="Courier"/>
                  <a:ea typeface="Courier"/>
                  <a:cs typeface="Courier"/>
                  <a:sym typeface="Courier"/>
                </a:defRPr>
              </a:pPr>
            </a:p>
          </p:txBody>
        </p:sp>
        <p:sp>
          <p:nvSpPr>
            <p:cNvPr id="5861" name="Foreach(N by 3 par 2){ i =&gt;…"/>
            <p:cNvSpPr/>
            <p:nvPr/>
          </p:nvSpPr>
          <p:spPr>
            <a:xfrm>
              <a:off x="0" y="719"/>
              <a:ext cx="5027580"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noFill/>
              <a:miter lim="400000"/>
            </a:ln>
            <a:effectLst/>
            <a:extLst>
              <a:ext uri="{C572A759-6A51-4108-AA02-DFA0A04FC94B}">
                <ma14:wrappingTextBoxFlag xmlns:ma14="http://schemas.microsoft.com/office/mac/drawingml/2011/main" val="1"/>
              </a:ext>
            </a:extLst>
          </p:spPr>
          <p:txBody>
            <a:bodyPr wrap="square" lIns="44999" tIns="44999" rIns="44999" bIns="44999" numCol="1" anchor="t">
              <a:spAutoFit/>
            </a:bodyPr>
            <a:lstStyle/>
            <a:p>
              <a:pPr defTabSz="412750">
                <a:defRPr spc="0" sz="1400">
                  <a:solidFill>
                    <a:srgbClr val="9B859D"/>
                  </a:solidFill>
                  <a:latin typeface="Courier"/>
                  <a:ea typeface="Courier"/>
                  <a:cs typeface="Courier"/>
                  <a:sym typeface="Courier"/>
                </a:defRPr>
              </a:pPr>
            </a:p>
            <a:p>
              <a:pPr defTabSz="412750">
                <a:defRPr spc="0" sz="1400">
                  <a:solidFill>
                    <a:srgbClr val="CF6A4C"/>
                  </a:solidFill>
                  <a:latin typeface="Courier"/>
                  <a:ea typeface="Courier"/>
                  <a:cs typeface="Courier"/>
                  <a:sym typeface="Courier"/>
                </a:defRPr>
              </a:pPr>
              <a:r>
                <a:t>  Foreach</a:t>
              </a:r>
              <a:r>
                <a:rPr>
                  <a:solidFill>
                    <a:srgbClr val="CDA869"/>
                  </a:solidFill>
                </a:rPr>
                <a:t>(</a:t>
              </a:r>
              <a:r>
                <a:t>N </a:t>
              </a:r>
              <a:r>
                <a:rPr>
                  <a:solidFill>
                    <a:srgbClr val="7587A6"/>
                  </a:solidFill>
                </a:rPr>
                <a:t>by </a:t>
              </a:r>
              <a:r>
                <a:rPr>
                  <a:solidFill>
                    <a:srgbClr val="A7A7A7"/>
                  </a:solidFill>
                </a:rPr>
                <a:t>3 par 2</a:t>
              </a:r>
              <a:r>
                <a:rPr>
                  <a:solidFill>
                    <a:srgbClr val="CDA869"/>
                  </a:solidFill>
                </a:rPr>
                <a:t>){ i </a:t>
              </a:r>
              <a:r>
                <a:rPr>
                  <a:solidFill>
                    <a:srgbClr val="A7A7A7"/>
                  </a:solidFill>
                </a:rPr>
                <a:t>=&gt;</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 = arr[k+1] + arr[k+2]</a:t>
              </a:r>
              <a:endParaRPr>
                <a:solidFill>
                  <a:srgbClr val="A7A7A7"/>
                </a:solidFill>
              </a:endParaRPr>
            </a:p>
            <a:p>
              <a:pPr defTabSz="412750">
                <a:defRPr spc="0" sz="1400">
                  <a:solidFill>
                    <a:srgbClr val="CF6A4C"/>
                  </a:solidFill>
                  <a:latin typeface="Courier"/>
                  <a:ea typeface="Courier"/>
                  <a:cs typeface="Courier"/>
                  <a:sym typeface="Courier"/>
                </a:defRPr>
              </a:pPr>
              <a:r>
                <a:rPr>
                  <a:solidFill>
                    <a:srgbClr val="A7A7A7"/>
                  </a:solidFill>
                </a:rPr>
                <a:t>  }</a:t>
              </a:r>
            </a:p>
          </p:txBody>
        </p:sp>
      </p:grpSp>
      <p:sp>
        <p:nvSpPr>
          <p:cNvPr id="5863" name="#mod = 1…"/>
          <p:cNvSpPr txBox="1"/>
          <p:nvPr/>
        </p:nvSpPr>
        <p:spPr>
          <a:xfrm>
            <a:off x="201310" y="2752400"/>
            <a:ext cx="1071028" cy="113875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000">
                <a:solidFill>
                  <a:srgbClr val="8F0000"/>
                </a:solidFill>
                <a:latin typeface="+mn-lt"/>
                <a:ea typeface="+mn-ea"/>
                <a:cs typeface="+mn-cs"/>
                <a:sym typeface="Calibri"/>
              </a:defRPr>
            </a:pPr>
            <a:r>
              <a:t>#mod = 1</a:t>
            </a:r>
          </a:p>
          <a:p>
            <a:pPr>
              <a:spcBef>
                <a:spcPts val="700"/>
              </a:spcBef>
              <a:defRPr sz="2000">
                <a:solidFill>
                  <a:srgbClr val="8F0000"/>
                </a:solidFill>
                <a:latin typeface="+mn-lt"/>
                <a:ea typeface="+mn-ea"/>
                <a:cs typeface="+mn-cs"/>
                <a:sym typeface="Calibri"/>
              </a:defRPr>
            </a:pPr>
            <a:r>
              <a:t>#div = 1</a:t>
            </a:r>
          </a:p>
          <a:p>
            <a:pPr>
              <a:spcBef>
                <a:spcPts val="700"/>
              </a:spcBef>
              <a:defRPr sz="2000">
                <a:solidFill>
                  <a:srgbClr val="8F0000"/>
                </a:solidFill>
                <a:latin typeface="+mn-lt"/>
                <a:ea typeface="+mn-ea"/>
                <a:cs typeface="+mn-cs"/>
                <a:sym typeface="Calibri"/>
              </a:defRPr>
            </a:pPr>
            <a:r>
              <a:t>#mul = 0</a:t>
            </a:r>
          </a:p>
        </p:txBody>
      </p:sp>
      <p:sp>
        <p:nvSpPr>
          <p:cNvPr id="5864" name="#mod = 1…"/>
          <p:cNvSpPr txBox="1"/>
          <p:nvPr/>
        </p:nvSpPr>
        <p:spPr>
          <a:xfrm>
            <a:off x="201310" y="4031967"/>
            <a:ext cx="1071028" cy="113875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000">
                <a:solidFill>
                  <a:srgbClr val="8F0000"/>
                </a:solidFill>
                <a:latin typeface="+mn-lt"/>
                <a:ea typeface="+mn-ea"/>
                <a:cs typeface="+mn-cs"/>
                <a:sym typeface="Calibri"/>
              </a:defRPr>
            </a:pPr>
            <a:r>
              <a:t>#mod = 1</a:t>
            </a:r>
          </a:p>
          <a:p>
            <a:pPr>
              <a:spcBef>
                <a:spcPts val="700"/>
              </a:spcBef>
              <a:defRPr sz="2000">
                <a:solidFill>
                  <a:srgbClr val="8F0000"/>
                </a:solidFill>
                <a:latin typeface="+mn-lt"/>
                <a:ea typeface="+mn-ea"/>
                <a:cs typeface="+mn-cs"/>
                <a:sym typeface="Calibri"/>
              </a:defRPr>
            </a:pPr>
            <a:r>
              <a:t>#div = 1</a:t>
            </a:r>
          </a:p>
          <a:p>
            <a:pPr>
              <a:spcBef>
                <a:spcPts val="700"/>
              </a:spcBef>
              <a:defRPr sz="2000">
                <a:solidFill>
                  <a:srgbClr val="8F0000"/>
                </a:solidFill>
                <a:latin typeface="+mn-lt"/>
                <a:ea typeface="+mn-ea"/>
                <a:cs typeface="+mn-cs"/>
                <a:sym typeface="Calibri"/>
              </a:defRPr>
            </a:pPr>
            <a:r>
              <a:t>#mul = 1</a:t>
            </a:r>
          </a:p>
        </p:txBody>
      </p:sp>
      <p:sp>
        <p:nvSpPr>
          <p:cNvPr id="5865" name="#mod = 1…"/>
          <p:cNvSpPr txBox="1"/>
          <p:nvPr/>
        </p:nvSpPr>
        <p:spPr>
          <a:xfrm>
            <a:off x="201310" y="5311535"/>
            <a:ext cx="1071028" cy="113875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000">
                <a:solidFill>
                  <a:srgbClr val="8F0000"/>
                </a:solidFill>
                <a:latin typeface="+mn-lt"/>
                <a:ea typeface="+mn-ea"/>
                <a:cs typeface="+mn-cs"/>
                <a:sym typeface="Calibri"/>
              </a:defRPr>
            </a:pPr>
            <a:r>
              <a:t>#mod = 1</a:t>
            </a:r>
          </a:p>
          <a:p>
            <a:pPr>
              <a:spcBef>
                <a:spcPts val="700"/>
              </a:spcBef>
              <a:defRPr sz="2000">
                <a:solidFill>
                  <a:srgbClr val="8F0000"/>
                </a:solidFill>
                <a:latin typeface="+mn-lt"/>
                <a:ea typeface="+mn-ea"/>
                <a:cs typeface="+mn-cs"/>
                <a:sym typeface="Calibri"/>
              </a:defRPr>
            </a:pPr>
            <a:r>
              <a:t>#div = 2</a:t>
            </a:r>
          </a:p>
          <a:p>
            <a:pPr>
              <a:spcBef>
                <a:spcPts val="700"/>
              </a:spcBef>
              <a:defRPr sz="2000">
                <a:solidFill>
                  <a:srgbClr val="8F0000"/>
                </a:solidFill>
                <a:latin typeface="+mn-lt"/>
                <a:ea typeface="+mn-ea"/>
                <a:cs typeface="+mn-cs"/>
                <a:sym typeface="Calibri"/>
              </a:defRPr>
            </a:pPr>
            <a:r>
              <a:t>#mul = 1</a:t>
            </a:r>
          </a:p>
        </p:txBody>
      </p:sp>
      <p:sp>
        <p:nvSpPr>
          <p:cNvPr id="5866" name="Pad"/>
          <p:cNvSpPr/>
          <p:nvPr/>
        </p:nvSpPr>
        <p:spPr>
          <a:xfrm>
            <a:off x="10691009" y="4668753"/>
            <a:ext cx="1330878" cy="421958"/>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867" name="Pad"/>
          <p:cNvSpPr/>
          <p:nvPr/>
        </p:nvSpPr>
        <p:spPr>
          <a:xfrm>
            <a:off x="10655186" y="3344171"/>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868" name="Rectangle"/>
          <p:cNvSpPr/>
          <p:nvPr/>
        </p:nvSpPr>
        <p:spPr>
          <a:xfrm>
            <a:off x="1420046" y="3356102"/>
            <a:ext cx="2521031" cy="398097"/>
          </a:xfrm>
          <a:prstGeom prst="rect">
            <a:avLst/>
          </a:prstGeom>
          <a:ln w="101600">
            <a:solidFill>
              <a:srgbClr val="000000"/>
            </a:solidFill>
          </a:ln>
        </p:spPr>
        <p:txBody>
          <a:bodyPr lIns="45719" rIns="45719"/>
          <a:lstStyle/>
          <a:p>
            <a:pPr/>
          </a:p>
        </p:txBody>
      </p:sp>
      <p:sp>
        <p:nvSpPr>
          <p:cNvPr id="5869" name="Rectangle"/>
          <p:cNvSpPr/>
          <p:nvPr/>
        </p:nvSpPr>
        <p:spPr>
          <a:xfrm>
            <a:off x="3912015" y="3353727"/>
            <a:ext cx="2521032" cy="398098"/>
          </a:xfrm>
          <a:prstGeom prst="rect">
            <a:avLst/>
          </a:prstGeom>
          <a:ln w="101600">
            <a:solidFill>
              <a:srgbClr val="000000"/>
            </a:solidFill>
          </a:ln>
        </p:spPr>
        <p:txBody>
          <a:bodyPr lIns="45719" rIns="45719"/>
          <a:lstStyle/>
          <a:p>
            <a:pPr/>
          </a:p>
        </p:txBody>
      </p:sp>
      <p:sp>
        <p:nvSpPr>
          <p:cNvPr id="5870" name="Rectangle"/>
          <p:cNvSpPr/>
          <p:nvPr/>
        </p:nvSpPr>
        <p:spPr>
          <a:xfrm>
            <a:off x="6427237" y="3353727"/>
            <a:ext cx="2521031" cy="398098"/>
          </a:xfrm>
          <a:prstGeom prst="rect">
            <a:avLst/>
          </a:prstGeom>
          <a:ln w="101600">
            <a:solidFill>
              <a:srgbClr val="000000"/>
            </a:solidFill>
          </a:ln>
        </p:spPr>
        <p:txBody>
          <a:bodyPr lIns="45719" rIns="45719"/>
          <a:lstStyle/>
          <a:p>
            <a:pPr/>
          </a:p>
        </p:txBody>
      </p:sp>
      <p:sp>
        <p:nvSpPr>
          <p:cNvPr id="5871" name="Rectangle"/>
          <p:cNvSpPr/>
          <p:nvPr/>
        </p:nvSpPr>
        <p:spPr>
          <a:xfrm>
            <a:off x="8952748" y="3353727"/>
            <a:ext cx="2521032" cy="398098"/>
          </a:xfrm>
          <a:prstGeom prst="rect">
            <a:avLst/>
          </a:prstGeom>
          <a:ln w="101600">
            <a:solidFill>
              <a:srgbClr val="000000"/>
            </a:solidFill>
          </a:ln>
        </p:spPr>
        <p:txBody>
          <a:bodyPr lIns="45719" rIns="45719"/>
          <a:lstStyle/>
          <a:p>
            <a:pPr/>
          </a:p>
        </p:txBody>
      </p:sp>
      <p:sp>
        <p:nvSpPr>
          <p:cNvPr id="5872" name="Rectangle"/>
          <p:cNvSpPr/>
          <p:nvPr/>
        </p:nvSpPr>
        <p:spPr>
          <a:xfrm>
            <a:off x="1438010" y="4706853"/>
            <a:ext cx="2133519" cy="398097"/>
          </a:xfrm>
          <a:prstGeom prst="rect">
            <a:avLst/>
          </a:prstGeom>
          <a:ln w="101600">
            <a:solidFill>
              <a:srgbClr val="000000"/>
            </a:solidFill>
          </a:ln>
        </p:spPr>
        <p:txBody>
          <a:bodyPr lIns="45719" rIns="45719"/>
          <a:lstStyle/>
          <a:p>
            <a:pPr/>
          </a:p>
        </p:txBody>
      </p:sp>
      <p:sp>
        <p:nvSpPr>
          <p:cNvPr id="5873" name="Rectangle"/>
          <p:cNvSpPr/>
          <p:nvPr/>
        </p:nvSpPr>
        <p:spPr>
          <a:xfrm>
            <a:off x="3571245" y="4706853"/>
            <a:ext cx="2133520" cy="398097"/>
          </a:xfrm>
          <a:prstGeom prst="rect">
            <a:avLst/>
          </a:prstGeom>
          <a:ln w="101600">
            <a:solidFill>
              <a:srgbClr val="000000"/>
            </a:solidFill>
          </a:ln>
        </p:spPr>
        <p:txBody>
          <a:bodyPr lIns="45719" rIns="45719"/>
          <a:lstStyle/>
          <a:p>
            <a:pPr/>
          </a:p>
        </p:txBody>
      </p:sp>
      <p:sp>
        <p:nvSpPr>
          <p:cNvPr id="5874" name="Rectangle"/>
          <p:cNvSpPr/>
          <p:nvPr/>
        </p:nvSpPr>
        <p:spPr>
          <a:xfrm>
            <a:off x="5659020" y="4706853"/>
            <a:ext cx="2133520" cy="398097"/>
          </a:xfrm>
          <a:prstGeom prst="rect">
            <a:avLst/>
          </a:prstGeom>
          <a:ln w="101600">
            <a:solidFill>
              <a:srgbClr val="000000"/>
            </a:solidFill>
          </a:ln>
        </p:spPr>
        <p:txBody>
          <a:bodyPr lIns="45719" rIns="45719"/>
          <a:lstStyle/>
          <a:p>
            <a:pPr/>
          </a:p>
        </p:txBody>
      </p:sp>
      <p:sp>
        <p:nvSpPr>
          <p:cNvPr id="5875" name="Rectangle"/>
          <p:cNvSpPr/>
          <p:nvPr/>
        </p:nvSpPr>
        <p:spPr>
          <a:xfrm>
            <a:off x="7766856" y="4706853"/>
            <a:ext cx="2133520" cy="398097"/>
          </a:xfrm>
          <a:prstGeom prst="rect">
            <a:avLst/>
          </a:prstGeom>
          <a:ln w="101600">
            <a:solidFill>
              <a:srgbClr val="000000"/>
            </a:solidFill>
          </a:ln>
        </p:spPr>
        <p:txBody>
          <a:bodyPr lIns="45719" rIns="45719"/>
          <a:lstStyle/>
          <a:p>
            <a:pPr/>
          </a:p>
        </p:txBody>
      </p:sp>
      <p:sp>
        <p:nvSpPr>
          <p:cNvPr id="5876" name="Rectangle"/>
          <p:cNvSpPr/>
          <p:nvPr/>
        </p:nvSpPr>
        <p:spPr>
          <a:xfrm>
            <a:off x="9877915" y="4706853"/>
            <a:ext cx="2133520" cy="398097"/>
          </a:xfrm>
          <a:prstGeom prst="rect">
            <a:avLst/>
          </a:prstGeom>
          <a:ln w="101600">
            <a:solidFill>
              <a:srgbClr val="000000"/>
            </a:solidFill>
          </a:ln>
        </p:spPr>
        <p:txBody>
          <a:bodyPr lIns="45719" rIns="45719"/>
          <a:lstStyle/>
          <a:p>
            <a:pPr/>
          </a:p>
        </p:txBody>
      </p:sp>
      <p:sp>
        <p:nvSpPr>
          <p:cNvPr id="5877" name="Pad"/>
          <p:cNvSpPr/>
          <p:nvPr/>
        </p:nvSpPr>
        <p:spPr>
          <a:xfrm>
            <a:off x="10692142" y="5998083"/>
            <a:ext cx="795150" cy="421959"/>
          </a:xfrm>
          <a:prstGeom prst="rect">
            <a:avLst/>
          </a:prstGeom>
          <a:ln w="25400">
            <a:solidFill>
              <a:schemeClr val="accent1"/>
            </a:solidFill>
          </a:ln>
          <a:extLst>
            <a:ext uri="{C572A759-6A51-4108-AA02-DFA0A04FC94B}">
              <ma14:wrappingTextBoxFlag xmlns:ma14="http://schemas.microsoft.com/office/mac/drawingml/2011/main" val="1"/>
            </a:ext>
          </a:extLst>
        </p:spPr>
        <p:txBody>
          <a:bodyPr lIns="45719" rIns="45719"/>
          <a:lstStyle/>
          <a:p>
            <a:pPr/>
            <a:r>
              <a:t>Pad</a:t>
            </a:r>
          </a:p>
        </p:txBody>
      </p:sp>
      <p:sp>
        <p:nvSpPr>
          <p:cNvPr id="5878" name="Rectangle"/>
          <p:cNvSpPr/>
          <p:nvPr/>
        </p:nvSpPr>
        <p:spPr>
          <a:xfrm>
            <a:off x="1457001" y="6010014"/>
            <a:ext cx="2521032" cy="398098"/>
          </a:xfrm>
          <a:prstGeom prst="rect">
            <a:avLst/>
          </a:prstGeom>
          <a:ln w="101600">
            <a:solidFill>
              <a:srgbClr val="000000"/>
            </a:solidFill>
          </a:ln>
        </p:spPr>
        <p:txBody>
          <a:bodyPr lIns="45719" rIns="45719"/>
          <a:lstStyle/>
          <a:p>
            <a:pPr/>
          </a:p>
        </p:txBody>
      </p:sp>
      <p:sp>
        <p:nvSpPr>
          <p:cNvPr id="5879" name="Rectangle"/>
          <p:cNvSpPr/>
          <p:nvPr/>
        </p:nvSpPr>
        <p:spPr>
          <a:xfrm>
            <a:off x="3948971" y="6007639"/>
            <a:ext cx="2521031" cy="398098"/>
          </a:xfrm>
          <a:prstGeom prst="rect">
            <a:avLst/>
          </a:prstGeom>
          <a:ln w="101600">
            <a:solidFill>
              <a:srgbClr val="000000"/>
            </a:solidFill>
          </a:ln>
        </p:spPr>
        <p:txBody>
          <a:bodyPr lIns="45719" rIns="45719"/>
          <a:lstStyle/>
          <a:p>
            <a:pPr/>
          </a:p>
        </p:txBody>
      </p:sp>
      <p:sp>
        <p:nvSpPr>
          <p:cNvPr id="5880" name="Rectangle"/>
          <p:cNvSpPr/>
          <p:nvPr/>
        </p:nvSpPr>
        <p:spPr>
          <a:xfrm>
            <a:off x="6464192" y="6007639"/>
            <a:ext cx="2521032" cy="398098"/>
          </a:xfrm>
          <a:prstGeom prst="rect">
            <a:avLst/>
          </a:prstGeom>
          <a:ln w="101600">
            <a:solidFill>
              <a:srgbClr val="000000"/>
            </a:solidFill>
          </a:ln>
        </p:spPr>
        <p:txBody>
          <a:bodyPr lIns="45719" rIns="45719"/>
          <a:lstStyle/>
          <a:p>
            <a:pPr/>
          </a:p>
        </p:txBody>
      </p:sp>
      <p:sp>
        <p:nvSpPr>
          <p:cNvPr id="5881" name="Rectangle"/>
          <p:cNvSpPr/>
          <p:nvPr/>
        </p:nvSpPr>
        <p:spPr>
          <a:xfrm>
            <a:off x="8989704" y="6007639"/>
            <a:ext cx="2521032" cy="398098"/>
          </a:xfrm>
          <a:prstGeom prst="rect">
            <a:avLst/>
          </a:prstGeom>
          <a:ln w="101600">
            <a:solidFill>
              <a:srgbClr val="000000"/>
            </a:solidFill>
          </a:ln>
        </p:spPr>
        <p:txBody>
          <a:bodyPr lIns="45719" rIns="45719"/>
          <a:lstStyle/>
          <a:p>
            <a:pPr/>
          </a:p>
        </p:txBody>
      </p:sp>
      <p:sp>
        <p:nvSpPr>
          <p:cNvPr id="5882" name="N=6, B=1,  =&lt;1&gt;,  =&lt;6&gt;"/>
          <p:cNvSpPr txBox="1"/>
          <p:nvPr/>
        </p:nvSpPr>
        <p:spPr>
          <a:xfrm>
            <a:off x="1333124" y="2486278"/>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N=6,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883" name="N=5, B=1,  =&lt;1&gt;,  =&lt;5&gt;"/>
          <p:cNvSpPr txBox="1"/>
          <p:nvPr/>
        </p:nvSpPr>
        <p:spPr>
          <a:xfrm>
            <a:off x="1333124" y="3836234"/>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N=5, B=1,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=&lt;1&gt;,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=&lt;5&gt;</a:t>
            </a:r>
          </a:p>
        </p:txBody>
      </p:sp>
      <p:sp>
        <p:nvSpPr>
          <p:cNvPr id="5884" name="N=4, B=3,  =&lt;2&gt;,  =&lt;6&gt;"/>
          <p:cNvSpPr txBox="1"/>
          <p:nvPr/>
        </p:nvSpPr>
        <p:spPr>
          <a:xfrm>
            <a:off x="1333124" y="5186191"/>
            <a:ext cx="3393454" cy="5375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spcBef>
                <a:spcPts val="700"/>
              </a:spcBef>
              <a:defRPr sz="2400">
                <a:solidFill>
                  <a:srgbClr val="8F0000"/>
                </a:solidFill>
                <a:latin typeface="+mn-lt"/>
                <a:ea typeface="+mn-ea"/>
                <a:cs typeface="+mn-cs"/>
                <a:sym typeface="Calibri"/>
              </a:defRPr>
            </a:pPr>
            <a:r>
              <a:t> N=4, B=3, </a:t>
            </a:r>
            <a14:m>
              <m:oMath>
                <m:limUpp>
                  <m:e>
                    <m:r>
                      <a:rPr xmlns:a="http://schemas.openxmlformats.org/drawingml/2006/main" sz="2450" i="1">
                        <a:solidFill>
                          <a:srgbClr val="8F0000"/>
                        </a:solidFill>
                        <a:latin typeface="Cambria Math" panose="02040503050406030204" pitchFamily="18" charset="0"/>
                      </a:rPr>
                      <m:t>α</m:t>
                    </m:r>
                  </m:e>
                  <m:lim>
                    <m:r>
                      <a:rPr xmlns:a="http://schemas.openxmlformats.org/drawingml/2006/main" sz="2450" i="1">
                        <a:solidFill>
                          <a:srgbClr val="8F0000"/>
                        </a:solidFill>
                        <a:latin typeface="Cambria Math" panose="02040503050406030204" pitchFamily="18" charset="0"/>
                      </a:rPr>
                      <m:t>⃗</m:t>
                    </m:r>
                  </m:lim>
                </m:limUpp>
              </m:oMath>
            </a14:m>
            <a:r>
              <a:t>=&lt;2&gt;, </a:t>
            </a:r>
            <a14:m>
              <m:oMath>
                <m:limUpp>
                  <m:e>
                    <m:r>
                      <a:rPr xmlns:a="http://schemas.openxmlformats.org/drawingml/2006/main" sz="2350" i="1">
                        <a:solidFill>
                          <a:srgbClr val="8F0000"/>
                        </a:solidFill>
                        <a:latin typeface="Cambria Math" panose="02040503050406030204" pitchFamily="18" charset="0"/>
                      </a:rPr>
                      <m:t>P</m:t>
                    </m:r>
                  </m:e>
                  <m:lim>
                    <m:r>
                      <a:rPr xmlns:a="http://schemas.openxmlformats.org/drawingml/2006/main" sz="2350" i="1">
                        <a:solidFill>
                          <a:srgbClr val="8F0000"/>
                        </a:solidFill>
                        <a:latin typeface="Cambria Math" panose="02040503050406030204" pitchFamily="18" charset="0"/>
                      </a:rPr>
                      <m:t>⃗</m:t>
                    </m:r>
                  </m:lim>
                </m:limUpp>
              </m:oMath>
            </a14:m>
            <a:r>
              <a:t>=&lt;6&gt;</a:t>
            </a:r>
          </a:p>
        </p:txBody>
      </p:sp>
      <p:sp>
        <p:nvSpPr>
          <p:cNvPr id="5885" name="Rectangle"/>
          <p:cNvSpPr/>
          <p:nvPr/>
        </p:nvSpPr>
        <p:spPr>
          <a:xfrm>
            <a:off x="47171" y="3829641"/>
            <a:ext cx="12097658" cy="2947492"/>
          </a:xfrm>
          <a:prstGeom prst="rect">
            <a:avLst/>
          </a:prstGeom>
          <a:solidFill>
            <a:srgbClr val="FFFFFF">
              <a:alpha val="88682"/>
            </a:srgbClr>
          </a:solidFill>
          <a:ln w="12700">
            <a:miter lim="400000"/>
          </a:ln>
        </p:spPr>
        <p:txBody>
          <a:bodyPr lIns="45719" rIns="45719"/>
          <a:lstStyle/>
          <a:p>
            <a:pPr/>
          </a:p>
        </p:txBody>
      </p:sp>
      <p:sp>
        <p:nvSpPr>
          <p:cNvPr id="5886" name="CustomShape 8"/>
          <p:cNvSpPr/>
          <p:nvPr/>
        </p:nvSpPr>
        <p:spPr>
          <a:xfrm>
            <a:off x="-150166" y="5195731"/>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887" name="CustomShape 8"/>
          <p:cNvSpPr/>
          <p:nvPr/>
        </p:nvSpPr>
        <p:spPr>
          <a:xfrm>
            <a:off x="-150166" y="3874719"/>
            <a:ext cx="12492332" cy="1"/>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588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890" name="Bottom Line"/>
          <p:cNvSpPr txBox="1"/>
          <p:nvPr>
            <p:ph type="title"/>
          </p:nvPr>
        </p:nvSpPr>
        <p:spPr>
          <a:prstGeom prst="rect">
            <a:avLst/>
          </a:prstGeom>
        </p:spPr>
        <p:txBody>
          <a:bodyPr/>
          <a:lstStyle/>
          <a:p>
            <a:pPr/>
            <a:r>
              <a:t>Bottom Line</a:t>
            </a:r>
          </a:p>
        </p:txBody>
      </p:sp>
      <p:sp>
        <p:nvSpPr>
          <p:cNvPr id="5891" name="The resources we actually care about are BRAMs, DSPs, and logic.…"/>
          <p:cNvSpPr txBox="1"/>
          <p:nvPr>
            <p:ph type="body" idx="1"/>
          </p:nvPr>
        </p:nvSpPr>
        <p:spPr>
          <a:prstGeom prst="rect">
            <a:avLst/>
          </a:prstGeom>
        </p:spPr>
        <p:txBody>
          <a:bodyPr/>
          <a:lstStyle/>
          <a:p>
            <a:pPr/>
            <a:r>
              <a:t>The resources we actually care about are BRAMs, DSPs, and logic.  </a:t>
            </a:r>
          </a:p>
          <a:p>
            <a:pPr/>
            <a:r>
              <a:t>The relative scarcity of each is application-specific.</a:t>
            </a:r>
          </a:p>
          <a:p>
            <a:pPr/>
            <a:r>
              <a:t>Different banking decisions have different implications on these resources.</a:t>
            </a:r>
          </a:p>
          <a:p>
            <a:pPr/>
          </a:p>
          <a:p>
            <a:pPr/>
          </a:p>
          <a:p>
            <a:pPr/>
            <a:r>
              <a:t>So how do we actually choose the best one?</a:t>
            </a:r>
          </a:p>
          <a:p>
            <a:pPr lvl="1" marL="800100" indent="-342900">
              <a:buSzPct val="75000"/>
              <a:defRPr b="1"/>
            </a:pPr>
            <a:r>
              <a:t>Accurate cost modeling of IR nodes</a:t>
            </a:r>
          </a:p>
        </p:txBody>
      </p:sp>
      <p:sp>
        <p:nvSpPr>
          <p:cNvPr id="589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894" name="Cost Modeling"/>
          <p:cNvSpPr txBox="1"/>
          <p:nvPr>
            <p:ph type="title"/>
          </p:nvPr>
        </p:nvSpPr>
        <p:spPr>
          <a:prstGeom prst="rect">
            <a:avLst/>
          </a:prstGeom>
        </p:spPr>
        <p:txBody>
          <a:bodyPr/>
          <a:lstStyle/>
          <a:p>
            <a:pPr/>
            <a:r>
              <a:t>Cost Modeling</a:t>
            </a:r>
          </a:p>
        </p:txBody>
      </p:sp>
      <p:sp>
        <p:nvSpPr>
          <p:cNvPr id="5895" name="Our system uses an gradient boosting trees to estimate the cost of each node in Spatial IR…"/>
          <p:cNvSpPr txBox="1"/>
          <p:nvPr>
            <p:ph type="body" idx="1"/>
          </p:nvPr>
        </p:nvSpPr>
        <p:spPr>
          <a:prstGeom prst="rect">
            <a:avLst/>
          </a:prstGeom>
        </p:spPr>
        <p:txBody>
          <a:bodyPr/>
          <a:lstStyle/>
          <a:p>
            <a:pPr/>
            <a:r>
              <a:t>Our system uses an gradient boosting trees to estimate the cost of each node in Spatial IR</a:t>
            </a:r>
          </a:p>
          <a:p>
            <a:pPr/>
          </a:p>
          <a:p>
            <a:pPr/>
            <a:r>
              <a:t>TODO: Introduce xgboost</a:t>
            </a:r>
          </a:p>
        </p:txBody>
      </p:sp>
      <p:sp>
        <p:nvSpPr>
          <p:cNvPr id="589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898" name="Cost Modeling"/>
          <p:cNvSpPr txBox="1"/>
          <p:nvPr>
            <p:ph type="title"/>
          </p:nvPr>
        </p:nvSpPr>
        <p:spPr>
          <a:prstGeom prst="rect">
            <a:avLst/>
          </a:prstGeom>
        </p:spPr>
        <p:txBody>
          <a:bodyPr/>
          <a:lstStyle/>
          <a:p>
            <a:pPr/>
            <a:r>
              <a:t>Cost Modeling</a:t>
            </a:r>
          </a:p>
        </p:txBody>
      </p:sp>
      <p:sp>
        <p:nvSpPr>
          <p:cNvPr id="5899" name="Using this model, we can find the optimal banking scheme for the application…"/>
          <p:cNvSpPr txBox="1"/>
          <p:nvPr>
            <p:ph type="body" idx="1"/>
          </p:nvPr>
        </p:nvSpPr>
        <p:spPr>
          <a:prstGeom prst="rect">
            <a:avLst/>
          </a:prstGeom>
        </p:spPr>
        <p:txBody>
          <a:bodyPr/>
          <a:lstStyle/>
          <a:p>
            <a:pPr/>
            <a:r>
              <a:t>Using this model, we can find the optimal banking scheme for the application</a:t>
            </a:r>
          </a:p>
          <a:p>
            <a:pPr lvl="1" marL="922421" indent="-414421">
              <a:buClrTx/>
              <a:buSzPct val="100000"/>
              <a:buAutoNum type="arabicPeriod" startAt="1"/>
            </a:pPr>
            <a:r>
              <a:t>Compute the utilization of each resource (BRAM, DSP, logic) for the application as a whole.</a:t>
            </a:r>
          </a:p>
          <a:p>
            <a:pPr lvl="1" marL="922421" indent="-414421">
              <a:buClrTx/>
              <a:buSzPct val="100000"/>
              <a:buAutoNum type="arabicPeriod" startAt="1"/>
            </a:pPr>
            <a:r>
              <a:t>Use the relative scarcity of each resource to determine a penalization for each resource</a:t>
            </a:r>
          </a:p>
          <a:p>
            <a:pPr lvl="1" marL="922421" indent="-414421">
              <a:buClrTx/>
              <a:buSzPct val="100000"/>
              <a:buAutoNum type="arabicPeriod" startAt="1"/>
            </a:pPr>
            <a:r>
              <a:t>Compute the utilization of each resource for each banking scheme, and use the relative scarcity of each resource to convert to a mono-objective</a:t>
            </a:r>
          </a:p>
        </p:txBody>
      </p:sp>
      <p:sp>
        <p:nvSpPr>
          <p:cNvPr id="590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02" name="But wait! There’s more…"/>
          <p:cNvSpPr txBox="1"/>
          <p:nvPr>
            <p:ph type="title"/>
          </p:nvPr>
        </p:nvSpPr>
        <p:spPr>
          <a:prstGeom prst="rect">
            <a:avLst/>
          </a:prstGeom>
        </p:spPr>
        <p:txBody>
          <a:bodyPr/>
          <a:lstStyle/>
          <a:p>
            <a:pPr/>
            <a:r>
              <a:t>But wait! There’s more…</a:t>
            </a:r>
          </a:p>
        </p:txBody>
      </p:sp>
      <p:sp>
        <p:nvSpPr>
          <p:cNvPr id="5903" name="There is actually more we can do to help reduce the cost of each banking scheme…"/>
          <p:cNvSpPr txBox="1"/>
          <p:nvPr>
            <p:ph type="body" idx="1"/>
          </p:nvPr>
        </p:nvSpPr>
        <p:spPr>
          <a:prstGeom prst="rect">
            <a:avLst/>
          </a:prstGeom>
        </p:spPr>
        <p:txBody>
          <a:bodyPr/>
          <a:lstStyle/>
          <a:p>
            <a:pPr/>
            <a:r>
              <a:t>There is actually more we can do to help reduce the cost of each banking scheme</a:t>
            </a:r>
          </a:p>
          <a:p>
            <a:pPr/>
            <a:r>
              <a:t>Multiplication, division, and modulo by many constants can be expressed as a series of bit-wise operations and addition.  </a:t>
            </a:r>
          </a:p>
        </p:txBody>
      </p:sp>
      <p:sp>
        <p:nvSpPr>
          <p:cNvPr id="590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06" name="Resource-Saving Transformations - Mult"/>
          <p:cNvSpPr txBox="1"/>
          <p:nvPr>
            <p:ph type="title"/>
          </p:nvPr>
        </p:nvSpPr>
        <p:spPr>
          <a:prstGeom prst="rect">
            <a:avLst/>
          </a:prstGeom>
        </p:spPr>
        <p:txBody>
          <a:bodyPr/>
          <a:lstStyle/>
          <a:p>
            <a:pPr/>
            <a:r>
              <a:t>Resource-Saving Transformations - Mult</a:t>
            </a:r>
          </a:p>
        </p:txBody>
      </p:sp>
      <p:sp>
        <p:nvSpPr>
          <p:cNvPr id="5907" name="Decomposition of multiplication:…"/>
          <p:cNvSpPr txBox="1"/>
          <p:nvPr>
            <p:ph type="body" idx="1"/>
          </p:nvPr>
        </p:nvSpPr>
        <p:spPr>
          <a:prstGeom prst="rect">
            <a:avLst/>
          </a:prstGeom>
        </p:spPr>
        <p:txBody>
          <a:bodyPr/>
          <a:lstStyle/>
          <a:p>
            <a:pPr/>
            <a:r>
              <a:t>Decomposition of multiplication:</a:t>
            </a:r>
          </a:p>
          <a:p>
            <a:pPr lvl="1" marL="800100" indent="-342900">
              <a:buSzPct val="75000"/>
            </a:pPr>
            <a:r>
              <a:t>Multiplication can be reduced to bit-shift left and addition if it is in the form </a:t>
            </a:r>
            <a14:m>
              <m:oMath>
                <m:r>
                  <a:rPr xmlns:a="http://schemas.openxmlformats.org/drawingml/2006/main" sz="3300" i="1">
                    <a:solidFill>
                      <a:srgbClr val="8F0000"/>
                    </a:solidFill>
                    <a:latin typeface="Cambria Math" panose="02040503050406030204" pitchFamily="18" charset="0"/>
                  </a:rPr>
                  <m:t>x</m:t>
                </m:r>
                <m:r>
                  <a:rPr xmlns:a="http://schemas.openxmlformats.org/drawingml/2006/main" sz="3300" i="1">
                    <a:solidFill>
                      <a:srgbClr val="8F0000"/>
                    </a:solidFill>
                    <a:latin typeface="Cambria Math" panose="02040503050406030204" pitchFamily="18" charset="0"/>
                  </a:rPr>
                  <m:t>⋅</m:t>
                </m:r>
                <m:r>
                  <a:rPr xmlns:a="http://schemas.openxmlformats.org/drawingml/2006/main" sz="3300" i="1">
                    <a:solidFill>
                      <a:srgbClr val="8F0000"/>
                    </a:solidFill>
                    <a:latin typeface="Cambria Math" panose="02040503050406030204" pitchFamily="18" charset="0"/>
                  </a:rPr>
                  <m:t>c</m:t>
                </m:r>
              </m:oMath>
            </a14:m>
            <a:r>
              <a:t>, where </a:t>
            </a:r>
          </a:p>
          <a:p>
            <a:pPr lvl="1" marL="0" indent="228600" algn="ctr">
              <a:buClrTx/>
              <a:buSzTx/>
              <a:buNone/>
            </a:pPr>
            <a14:m>
              <m:oMathPara>
                <m:oMathParaPr>
                  <m:jc m:val="center"/>
                </m:oMathParaPr>
                <m:oMath>
                  <m:r>
                    <a:rPr xmlns:a="http://schemas.openxmlformats.org/drawingml/2006/main" sz="3350" i="1">
                      <a:solidFill>
                        <a:srgbClr val="8F0000"/>
                      </a:solidFill>
                      <a:latin typeface="Cambria Math" panose="02040503050406030204" pitchFamily="18" charset="0"/>
                    </a:rPr>
                    <m:t>c</m:t>
                  </m:r>
                  <m:r>
                    <a:rPr xmlns:a="http://schemas.openxmlformats.org/drawingml/2006/main" sz="3350" i="1">
                      <a:solidFill>
                        <a:srgbClr val="8F0000"/>
                      </a:solidFill>
                      <a:latin typeface="Cambria Math" panose="02040503050406030204" pitchFamily="18" charset="0"/>
                    </a:rPr>
                    <m:t>=</m:t>
                  </m:r>
                  <m:limLow>
                    <m:e>
                      <m:r>
                        <a:rPr xmlns:a="http://schemas.openxmlformats.org/drawingml/2006/main" sz="3350" i="1">
                          <a:solidFill>
                            <a:srgbClr val="8F0000"/>
                          </a:solidFill>
                          <a:latin typeface="Cambria Math" panose="02040503050406030204" pitchFamily="18" charset="0"/>
                        </a:rPr>
                        <m:t>∑</m:t>
                      </m:r>
                    </m:e>
                    <m:lim>
                      <m:r>
                        <a:rPr xmlns:a="http://schemas.openxmlformats.org/drawingml/2006/main" sz="3350" i="1">
                          <a:solidFill>
                            <a:srgbClr val="8F0000"/>
                          </a:solidFill>
                          <a:latin typeface="Cambria Math" panose="02040503050406030204" pitchFamily="18" charset="0"/>
                        </a:rPr>
                        <m:t>0</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k</m:t>
                      </m:r>
                      <m:r>
                        <a:rPr xmlns:a="http://schemas.openxmlformats.org/drawingml/2006/main" sz="3350" i="1">
                          <a:solidFill>
                            <a:srgbClr val="8F0000"/>
                          </a:solidFill>
                          <a:latin typeface="Cambria Math" panose="02040503050406030204" pitchFamily="18" charset="0"/>
                        </a:rPr>
                        <m:t>&lt;</m:t>
                      </m:r>
                      <m:r>
                        <a:rPr xmlns:a="http://schemas.openxmlformats.org/drawingml/2006/main" sz="3350" i="1">
                          <a:solidFill>
                            <a:srgbClr val="8F0000"/>
                          </a:solidFill>
                          <a:latin typeface="Cambria Math" panose="02040503050406030204" pitchFamily="18" charset="0"/>
                        </a:rPr>
                        <m:t>R</m:t>
                      </m:r>
                    </m:lim>
                  </m:limLow>
                  <m:r>
                    <a:rPr xmlns:a="http://schemas.openxmlformats.org/drawingml/2006/main" sz="3350" i="1">
                      <a:solidFill>
                        <a:srgbClr val="8F0000"/>
                      </a:solidFill>
                      <a:latin typeface="Cambria Math" panose="02040503050406030204" pitchFamily="18" charset="0"/>
                    </a:rPr>
                    <m:t>S</m:t>
                  </m:r>
                  <m:r>
                    <a:rPr xmlns:a="http://schemas.openxmlformats.org/drawingml/2006/main" sz="3350" i="1">
                      <a:solidFill>
                        <a:srgbClr val="8F0000"/>
                      </a:solidFill>
                      <a:latin typeface="Cambria Math" panose="02040503050406030204" pitchFamily="18" charset="0"/>
                    </a:rPr>
                    <m:t>(</m:t>
                  </m:r>
                  <m:r>
                    <a:rPr xmlns:a="http://schemas.openxmlformats.org/drawingml/2006/main" sz="3350" i="1">
                      <a:solidFill>
                        <a:srgbClr val="8F0000"/>
                      </a:solidFill>
                      <a:latin typeface="Cambria Math" panose="02040503050406030204" pitchFamily="18" charset="0"/>
                    </a:rPr>
                    <m:t>k</m:t>
                  </m:r>
                  <m:r>
                    <a:rPr xmlns:a="http://schemas.openxmlformats.org/drawingml/2006/main" sz="3350" i="1">
                      <a:solidFill>
                        <a:srgbClr val="8F0000"/>
                      </a:solidFill>
                      <a:latin typeface="Cambria Math" panose="02040503050406030204" pitchFamily="18" charset="0"/>
                    </a:rPr>
                    <m:t>)</m:t>
                  </m:r>
                  <m:sSup>
                    <m:e>
                      <m:r>
                        <a:rPr xmlns:a="http://schemas.openxmlformats.org/drawingml/2006/main" sz="3350" i="1">
                          <a:solidFill>
                            <a:srgbClr val="8F0000"/>
                          </a:solidFill>
                          <a:latin typeface="Cambria Math" panose="02040503050406030204" pitchFamily="18" charset="0"/>
                        </a:rPr>
                        <m:t>2</m:t>
                      </m:r>
                    </m:e>
                    <m:sup>
                      <m:sSub>
                        <m:e>
                          <m:r>
                            <a:rPr xmlns:a="http://schemas.openxmlformats.org/drawingml/2006/main" sz="3350" i="1">
                              <a:solidFill>
                                <a:srgbClr val="8F0000"/>
                              </a:solidFill>
                              <a:latin typeface="Cambria Math" panose="02040503050406030204" pitchFamily="18" charset="0"/>
                            </a:rPr>
                            <m:t>n</m:t>
                          </m:r>
                        </m:e>
                        <m:sub>
                          <m:r>
                            <a:rPr xmlns:a="http://schemas.openxmlformats.org/drawingml/2006/main" sz="3350" i="1">
                              <a:solidFill>
                                <a:srgbClr val="8F0000"/>
                              </a:solidFill>
                              <a:latin typeface="Cambria Math" panose="02040503050406030204" pitchFamily="18" charset="0"/>
                            </a:rPr>
                            <m:t>k</m:t>
                          </m:r>
                        </m:sub>
                      </m:sSub>
                    </m:sup>
                  </m:sSup>
                </m:oMath>
              </m:oMathPara>
            </a14:m>
          </a:p>
          <a:p>
            <a:pPr lvl="1" marL="0" indent="228600">
              <a:buClrTx/>
              <a:buSzTx/>
              <a:buNone/>
            </a:pPr>
            <a14:m>
              <m:oMath>
                <m:r>
                  <a:rPr xmlns:a="http://schemas.openxmlformats.org/drawingml/2006/main" sz="3400" i="1">
                    <a:solidFill>
                      <a:srgbClr val="8F0000"/>
                    </a:solidFill>
                    <a:latin typeface="Cambria Math" panose="02040503050406030204" pitchFamily="18" charset="0"/>
                  </a:rPr>
                  <m:t>S</m:t>
                </m:r>
                <m:r>
                  <a:rPr xmlns:a="http://schemas.openxmlformats.org/drawingml/2006/main" sz="3400" i="1">
                    <a:solidFill>
                      <a:srgbClr val="8F0000"/>
                    </a:solidFill>
                    <a:latin typeface="Cambria Math" panose="02040503050406030204" pitchFamily="18" charset="0"/>
                  </a:rPr>
                  <m:t>(</m:t>
                </m:r>
                <m:r>
                  <a:rPr xmlns:a="http://schemas.openxmlformats.org/drawingml/2006/main" sz="3400" i="1">
                    <a:solidFill>
                      <a:srgbClr val="8F0000"/>
                    </a:solidFill>
                    <a:latin typeface="Cambria Math" panose="02040503050406030204" pitchFamily="18" charset="0"/>
                  </a:rPr>
                  <m:t>k</m:t>
                </m:r>
                <m:r>
                  <a:rPr xmlns:a="http://schemas.openxmlformats.org/drawingml/2006/main" sz="3400" i="1">
                    <a:solidFill>
                      <a:srgbClr val="8F0000"/>
                    </a:solidFill>
                    <a:latin typeface="Cambria Math" panose="02040503050406030204" pitchFamily="18" charset="0"/>
                  </a:rPr>
                  <m:t>)</m:t>
                </m:r>
                <m:r>
                  <a:rPr xmlns:a="http://schemas.openxmlformats.org/drawingml/2006/main" sz="3400" i="1">
                    <a:solidFill>
                      <a:srgbClr val="8F0000"/>
                    </a:solidFill>
                    <a:latin typeface="Cambria Math" panose="02040503050406030204" pitchFamily="18" charset="0"/>
                  </a:rPr>
                  <m:t>∈</m:t>
                </m:r>
                <m:r>
                  <a:rPr xmlns:a="http://schemas.openxmlformats.org/drawingml/2006/main" sz="3400" i="1">
                    <a:solidFill>
                      <a:srgbClr val="8F0000"/>
                    </a:solidFill>
                    <a:latin typeface="Cambria Math" panose="02040503050406030204" pitchFamily="18" charset="0"/>
                  </a:rPr>
                  <m:t>{</m:t>
                </m:r>
                <m:r>
                  <a:rPr xmlns:a="http://schemas.openxmlformats.org/drawingml/2006/main" sz="3400" i="1">
                    <a:solidFill>
                      <a:srgbClr val="8F0000"/>
                    </a:solidFill>
                    <a:latin typeface="Cambria Math" panose="02040503050406030204" pitchFamily="18" charset="0"/>
                  </a:rPr>
                  <m:t>1,</m:t>
                </m:r>
                <m:r>
                  <a:rPr xmlns:a="http://schemas.openxmlformats.org/drawingml/2006/main" sz="3400" i="1">
                    <a:solidFill>
                      <a:srgbClr val="8F0000"/>
                    </a:solidFill>
                    <a:latin typeface="Cambria Math" panose="02040503050406030204" pitchFamily="18" charset="0"/>
                  </a:rPr>
                  <m:t>-</m:t>
                </m:r>
                <m:r>
                  <a:rPr xmlns:a="http://schemas.openxmlformats.org/drawingml/2006/main" sz="3400" i="1">
                    <a:solidFill>
                      <a:srgbClr val="8F0000"/>
                    </a:solidFill>
                    <a:latin typeface="Cambria Math" panose="02040503050406030204" pitchFamily="18" charset="0"/>
                  </a:rPr>
                  <m:t>1</m:t>
                </m:r>
                <m:r>
                  <a:rPr xmlns:a="http://schemas.openxmlformats.org/drawingml/2006/main" sz="3400" i="1">
                    <a:solidFill>
                      <a:srgbClr val="8F0000"/>
                    </a:solidFill>
                    <a:latin typeface="Cambria Math" panose="02040503050406030204" pitchFamily="18" charset="0"/>
                  </a:rPr>
                  <m:t>}</m:t>
                </m:r>
              </m:oMath>
            </a14:m>
            <a:r>
              <a:t>  and </a:t>
            </a:r>
            <a14:m>
              <m:oMath>
                <m:r>
                  <a:rPr xmlns:a="http://schemas.openxmlformats.org/drawingml/2006/main" sz="3400" i="1">
                    <a:solidFill>
                      <a:srgbClr val="8F0000"/>
                    </a:solidFill>
                    <a:latin typeface="Cambria Math" panose="02040503050406030204" pitchFamily="18" charset="0"/>
                  </a:rPr>
                  <m:t>R</m:t>
                </m:r>
              </m:oMath>
            </a14:m>
            <a:r>
              <a:t> is the radius of the operation (set to 2 by default)</a:t>
            </a:r>
          </a:p>
        </p:txBody>
      </p:sp>
      <p:sp>
        <p:nvSpPr>
          <p:cNvPr id="590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10" name="Resource-Saving Transformations - Modulo"/>
          <p:cNvSpPr txBox="1"/>
          <p:nvPr>
            <p:ph type="title"/>
          </p:nvPr>
        </p:nvSpPr>
        <p:spPr>
          <a:prstGeom prst="rect">
            <a:avLst/>
          </a:prstGeom>
        </p:spPr>
        <p:txBody>
          <a:bodyPr/>
          <a:lstStyle>
            <a:lvl1pPr defTabSz="905255">
              <a:defRPr sz="3564"/>
            </a:lvl1pPr>
          </a:lstStyle>
          <a:p>
            <a:pPr/>
            <a:r>
              <a:t>Resource-Saving Transformations - Modulo</a:t>
            </a:r>
          </a:p>
        </p:txBody>
      </p:sp>
      <p:sp>
        <p:nvSpPr>
          <p:cNvPr id="5911" name="Crandall’s Algorithm…"/>
          <p:cNvSpPr txBox="1"/>
          <p:nvPr>
            <p:ph type="body" idx="1"/>
          </p:nvPr>
        </p:nvSpPr>
        <p:spPr>
          <a:prstGeom prst="rect">
            <a:avLst/>
          </a:prstGeom>
        </p:spPr>
        <p:txBody>
          <a:bodyPr/>
          <a:lstStyle/>
          <a:p>
            <a:pPr/>
            <a:r>
              <a:t>Crandall’s Algorithm</a:t>
            </a:r>
          </a:p>
          <a:p>
            <a:pPr lvl="1" marL="800100" indent="-342900">
              <a:buSzPct val="75000"/>
            </a:pPr>
            <a:r>
              <a:t>Modulo can be reduced to bit-shift right, bitwise-and, addition, and a priority mux if it is in the form of </a:t>
            </a:r>
            <a14:m>
              <m:oMath>
                <m:r>
                  <a:rPr xmlns:a="http://schemas.openxmlformats.org/drawingml/2006/main" sz="3300" i="1">
                    <a:solidFill>
                      <a:srgbClr val="8F0000"/>
                    </a:solidFill>
                    <a:latin typeface="Cambria Math" panose="02040503050406030204" pitchFamily="18" charset="0"/>
                  </a:rPr>
                  <m:t>x</m:t>
                </m:r>
                <m:r>
                  <a:rPr xmlns:a="http://schemas.openxmlformats.org/drawingml/2006/main" sz="3300" i="1">
                    <a:solidFill>
                      <a:srgbClr val="8F0000"/>
                    </a:solidFill>
                    <a:latin typeface="Cambria Math" panose="02040503050406030204" pitchFamily="18" charset="0"/>
                  </a:rPr>
                  <m:t>mod</m:t>
                </m:r>
                <m:r>
                  <a:rPr xmlns:a="http://schemas.openxmlformats.org/drawingml/2006/main" sz="3300" i="1">
                    <a:solidFill>
                      <a:srgbClr val="8F0000"/>
                    </a:solidFill>
                    <a:latin typeface="Cambria Math" panose="02040503050406030204" pitchFamily="18" charset="0"/>
                  </a:rPr>
                  <m:t>M</m:t>
                </m:r>
              </m:oMath>
            </a14:m>
            <a:r>
              <a:t>, where </a:t>
            </a:r>
            <a14:m>
              <m:oMath>
                <m:r>
                  <a:rPr xmlns:a="http://schemas.openxmlformats.org/drawingml/2006/main" sz="3100" i="1">
                    <a:solidFill>
                      <a:srgbClr val="8F0000"/>
                    </a:solidFill>
                    <a:latin typeface="Cambria Math" panose="02040503050406030204" pitchFamily="18" charset="0"/>
                  </a:rPr>
                  <m:t>M</m:t>
                </m:r>
              </m:oMath>
            </a14:m>
            <a:r>
              <a:t> is a “Mersenne” number in the form</a:t>
            </a:r>
          </a:p>
          <a:p>
            <a:pPr lvl="1" marL="0" indent="228600" algn="ctr">
              <a:buClrTx/>
              <a:buSzTx/>
              <a:buNone/>
            </a:pPr>
            <a14:m>
              <m:oMathPara>
                <m:oMathParaPr>
                  <m:jc m:val="center"/>
                </m:oMathParaPr>
                <m:oMath>
                  <m:r>
                    <a:rPr xmlns:a="http://schemas.openxmlformats.org/drawingml/2006/main" sz="3400" i="1">
                      <a:solidFill>
                        <a:srgbClr val="8F0000"/>
                      </a:solidFill>
                      <a:latin typeface="Cambria Math" panose="02040503050406030204" pitchFamily="18" charset="0"/>
                    </a:rPr>
                    <m:t>M</m:t>
                  </m:r>
                  <m:r>
                    <a:rPr xmlns:a="http://schemas.openxmlformats.org/drawingml/2006/main" sz="3400" i="1">
                      <a:solidFill>
                        <a:srgbClr val="8F0000"/>
                      </a:solidFill>
                      <a:latin typeface="Cambria Math" panose="02040503050406030204" pitchFamily="18" charset="0"/>
                    </a:rPr>
                    <m:t>=</m:t>
                  </m:r>
                  <m:sSup>
                    <m:e>
                      <m:r>
                        <a:rPr xmlns:a="http://schemas.openxmlformats.org/drawingml/2006/main" sz="3400" i="1">
                          <a:solidFill>
                            <a:srgbClr val="8F0000"/>
                          </a:solidFill>
                          <a:latin typeface="Cambria Math" panose="02040503050406030204" pitchFamily="18" charset="0"/>
                        </a:rPr>
                        <m:t>2</m:t>
                      </m:r>
                    </m:e>
                    <m:sup>
                      <m:r>
                        <a:rPr xmlns:a="http://schemas.openxmlformats.org/drawingml/2006/main" sz="3400" i="1">
                          <a:solidFill>
                            <a:srgbClr val="8F0000"/>
                          </a:solidFill>
                          <a:latin typeface="Cambria Math" panose="02040503050406030204" pitchFamily="18" charset="0"/>
                        </a:rPr>
                        <m:t>n</m:t>
                      </m:r>
                    </m:sup>
                  </m:sSup>
                  <m:r>
                    <a:rPr xmlns:a="http://schemas.openxmlformats.org/drawingml/2006/main" sz="3400" i="1">
                      <a:solidFill>
                        <a:srgbClr val="8F0000"/>
                      </a:solidFill>
                      <a:latin typeface="Cambria Math" panose="02040503050406030204" pitchFamily="18" charset="0"/>
                    </a:rPr>
                    <m:t>-</m:t>
                  </m:r>
                  <m:r>
                    <a:rPr xmlns:a="http://schemas.openxmlformats.org/drawingml/2006/main" sz="3400" i="1">
                      <a:solidFill>
                        <a:srgbClr val="8F0000"/>
                      </a:solidFill>
                      <a:latin typeface="Cambria Math" panose="02040503050406030204" pitchFamily="18" charset="0"/>
                    </a:rPr>
                    <m:t>1</m:t>
                  </m:r>
                </m:oMath>
              </m:oMathPara>
            </a14:m>
          </a:p>
          <a:p>
            <a:pPr lvl="1" marL="0" indent="228600">
              <a:buClrTx/>
              <a:buSzTx/>
              <a:buNone/>
            </a:pPr>
            <a14:m>
              <m:oMathPara>
                <m:oMathParaPr>
                  <m:jc m:val="left"/>
                </m:oMathParaPr>
                <m:oMath>
                  <m:r>
                    <a:rPr xmlns:a="http://schemas.openxmlformats.org/drawingml/2006/main" sz="3400" i="1">
                      <a:solidFill>
                        <a:srgbClr val="8F0000"/>
                      </a:solidFill>
                      <a:latin typeface="Cambria Math" panose="02040503050406030204" pitchFamily="18" charset="0"/>
                    </a:rPr>
                    <m:t>n</m:t>
                  </m:r>
                  <m:r>
                    <a:rPr xmlns:a="http://schemas.openxmlformats.org/drawingml/2006/main" sz="3400" i="1">
                      <a:solidFill>
                        <a:srgbClr val="8F0000"/>
                      </a:solidFill>
                      <a:latin typeface="Cambria Math" panose="02040503050406030204" pitchFamily="18" charset="0"/>
                    </a:rPr>
                    <m:t>∈</m:t>
                  </m:r>
                  <m:sSup>
                    <m:e>
                      <m:r>
                        <m:rPr>
                          <m:sty m:val="p"/>
                          <m:scr m:val="double-struck"/>
                        </m:rPr>
                        <a:rPr xmlns:a="http://schemas.openxmlformats.org/drawingml/2006/main" sz="3400" i="1">
                          <a:solidFill>
                            <a:srgbClr val="8F0000"/>
                          </a:solidFill>
                          <a:latin typeface="Cambria Math" panose="02040503050406030204" pitchFamily="18" charset="0"/>
                        </a:rPr>
                        <m:t>Z</m:t>
                      </m:r>
                    </m:e>
                    <m:sup>
                      <m:r>
                        <a:rPr xmlns:a="http://schemas.openxmlformats.org/drawingml/2006/main" sz="3400" i="1">
                          <a:solidFill>
                            <a:srgbClr val="8F0000"/>
                          </a:solidFill>
                          <a:latin typeface="Cambria Math" panose="02040503050406030204" pitchFamily="18" charset="0"/>
                        </a:rPr>
                        <m:t>+</m:t>
                      </m:r>
                    </m:sup>
                  </m:sSup>
                </m:oMath>
              </m:oMathPara>
            </a14:m>
          </a:p>
        </p:txBody>
      </p:sp>
      <p:sp>
        <p:nvSpPr>
          <p:cNvPr id="5912" name="TODO: make slide more readable"/>
          <p:cNvSpPr txBox="1"/>
          <p:nvPr/>
        </p:nvSpPr>
        <p:spPr>
          <a:xfrm>
            <a:off x="4938199" y="5028180"/>
            <a:ext cx="393966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make slide more readable</a:t>
            </a:r>
          </a:p>
        </p:txBody>
      </p:sp>
      <p:sp>
        <p:nvSpPr>
          <p:cNvPr id="59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15" name="Double-click to edit"/>
          <p:cNvSpPr txBox="1"/>
          <p:nvPr>
            <p:ph type="title"/>
          </p:nvPr>
        </p:nvSpPr>
        <p:spPr>
          <a:prstGeom prst="rect">
            <a:avLst/>
          </a:prstGeom>
        </p:spPr>
        <p:txBody>
          <a:bodyPr/>
          <a:lstStyle/>
          <a:p>
            <a:pPr/>
          </a:p>
        </p:txBody>
      </p:sp>
      <p:sp>
        <p:nvSpPr>
          <p:cNvPr id="5916" name="TODO: Show full Crandall algorithm?"/>
          <p:cNvSpPr txBox="1"/>
          <p:nvPr>
            <p:ph type="body" idx="1"/>
          </p:nvPr>
        </p:nvSpPr>
        <p:spPr>
          <a:prstGeom prst="rect">
            <a:avLst/>
          </a:prstGeom>
        </p:spPr>
        <p:txBody>
          <a:bodyPr/>
          <a:lstStyle/>
          <a:p>
            <a:pPr/>
            <a:r>
              <a:t>TODO: Show full Crandall algorithm?</a:t>
            </a:r>
          </a:p>
        </p:txBody>
      </p:sp>
      <p:pic>
        <p:nvPicPr>
          <p:cNvPr id="5917" name="Image" descr="Image"/>
          <p:cNvPicPr>
            <a:picLocks noChangeAspect="1"/>
          </p:cNvPicPr>
          <p:nvPr/>
        </p:nvPicPr>
        <p:blipFill>
          <a:blip r:embed="rId2">
            <a:extLst/>
          </a:blip>
          <a:stretch>
            <a:fillRect/>
          </a:stretch>
        </p:blipFill>
        <p:spPr>
          <a:xfrm>
            <a:off x="3456914" y="2161678"/>
            <a:ext cx="5653463" cy="3646074"/>
          </a:xfrm>
          <a:prstGeom prst="rect">
            <a:avLst/>
          </a:prstGeom>
          <a:ln w="12700">
            <a:miter lim="400000"/>
          </a:ln>
        </p:spPr>
      </p:pic>
      <p:sp>
        <p:nvSpPr>
          <p:cNvPr id="591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20" name="Resource-Saving Transformations - Division"/>
          <p:cNvSpPr txBox="1"/>
          <p:nvPr>
            <p:ph type="title"/>
          </p:nvPr>
        </p:nvSpPr>
        <p:spPr>
          <a:prstGeom prst="rect">
            <a:avLst/>
          </a:prstGeom>
        </p:spPr>
        <p:txBody>
          <a:bodyPr/>
          <a:lstStyle>
            <a:lvl1pPr defTabSz="896111">
              <a:defRPr sz="3528"/>
            </a:lvl1pPr>
          </a:lstStyle>
          <a:p>
            <a:pPr/>
            <a:r>
              <a:t>Resource-Saving Transformations - Division</a:t>
            </a:r>
          </a:p>
        </p:txBody>
      </p:sp>
      <p:sp>
        <p:nvSpPr>
          <p:cNvPr id="5921" name="Modified Crandall’s Algorithm…"/>
          <p:cNvSpPr txBox="1"/>
          <p:nvPr>
            <p:ph type="body" idx="1"/>
          </p:nvPr>
        </p:nvSpPr>
        <p:spPr>
          <a:xfrm>
            <a:off x="358430" y="1143000"/>
            <a:ext cx="11176001" cy="5029200"/>
          </a:xfrm>
          <a:prstGeom prst="rect">
            <a:avLst/>
          </a:prstGeom>
        </p:spPr>
        <p:txBody>
          <a:bodyPr/>
          <a:lstStyle>
            <a:lvl2pPr marL="800100" indent="-342900">
              <a:buSzPct val="75000"/>
            </a:lvl2pPr>
          </a:lstStyle>
          <a:p>
            <a:pPr/>
            <a:r>
              <a:t>Modified Crandall’s Algorithm</a:t>
            </a:r>
          </a:p>
          <a:p>
            <a:pPr lvl="1"/>
            <a:r>
              <a:t>Division can also be reduced to bit-shift right, bitwise-and, addition, and a priority mux if the denominator is a Mersenne number by following Crandall’s Algorithm and maintaining intermediate results.</a:t>
            </a:r>
          </a:p>
        </p:txBody>
      </p:sp>
      <p:sp>
        <p:nvSpPr>
          <p:cNvPr id="5922" name="TODO: make slide more readable"/>
          <p:cNvSpPr txBox="1"/>
          <p:nvPr/>
        </p:nvSpPr>
        <p:spPr>
          <a:xfrm>
            <a:off x="4938199" y="5028180"/>
            <a:ext cx="393966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make slide more readable</a:t>
            </a:r>
          </a:p>
        </p:txBody>
      </p:sp>
      <p:sp>
        <p:nvSpPr>
          <p:cNvPr id="592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25" name="Resource-Saving Transformations - Modulo"/>
          <p:cNvSpPr txBox="1"/>
          <p:nvPr>
            <p:ph type="title"/>
          </p:nvPr>
        </p:nvSpPr>
        <p:spPr>
          <a:prstGeom prst="rect">
            <a:avLst/>
          </a:prstGeom>
        </p:spPr>
        <p:txBody>
          <a:bodyPr/>
          <a:lstStyle>
            <a:lvl1pPr defTabSz="905255">
              <a:defRPr sz="3564"/>
            </a:lvl1pPr>
          </a:lstStyle>
          <a:p>
            <a:pPr/>
            <a:r>
              <a:t>Resource-Saving Transformations - Modulo</a:t>
            </a:r>
          </a:p>
        </p:txBody>
      </p:sp>
      <p:sp>
        <p:nvSpPr>
          <p:cNvPr id="5926" name="Crandall’s Algorithm -&gt; Brute Force Remainder…"/>
          <p:cNvSpPr txBox="1"/>
          <p:nvPr>
            <p:ph type="body" idx="1"/>
          </p:nvPr>
        </p:nvSpPr>
        <p:spPr>
          <a:xfrm>
            <a:off x="358430" y="1143000"/>
            <a:ext cx="11176001" cy="5029200"/>
          </a:xfrm>
          <a:prstGeom prst="rect">
            <a:avLst/>
          </a:prstGeom>
        </p:spPr>
        <p:txBody>
          <a:bodyPr/>
          <a:lstStyle/>
          <a:p>
            <a:pPr marL="332613" indent="-332613" defTabSz="886968">
              <a:defRPr sz="3007"/>
            </a:pPr>
            <a:r>
              <a:t>Crandall’s Algorithm -&gt; Brute Force Remainder</a:t>
            </a:r>
          </a:p>
          <a:p>
            <a:pPr lvl="1" marL="776097" indent="-332613" defTabSz="886968">
              <a:buSzPct val="75000"/>
              <a:defRPr sz="3007"/>
            </a:pPr>
            <a:r>
              <a:t>By adding a priority mux of width </a:t>
            </a:r>
            <a14:m>
              <m:oMath>
                <m:r>
                  <a:rPr xmlns:a="http://schemas.openxmlformats.org/drawingml/2006/main" sz="3300" i="1">
                    <a:solidFill>
                      <a:srgbClr val="8F0000"/>
                    </a:solidFill>
                    <a:latin typeface="Cambria Math" panose="02040503050406030204" pitchFamily="18" charset="0"/>
                  </a:rPr>
                  <m:t>R</m:t>
                </m:r>
              </m:oMath>
            </a14:m>
            <a:r>
              <a:t> to the result of modulo by a Mersenne number, it is possible to reduce more operations in the form</a:t>
            </a:r>
          </a:p>
          <a:p>
            <a:pPr lvl="1" marL="0" indent="221742" algn="ctr" defTabSz="886968">
              <a:buClrTx/>
              <a:buSzTx/>
              <a:buNone/>
              <a:defRPr sz="3007"/>
            </a:pPr>
            <a14:m>
              <m:oMath>
                <m:r>
                  <a:rPr xmlns:a="http://schemas.openxmlformats.org/drawingml/2006/main" sz="3250" i="1">
                    <a:solidFill>
                      <a:srgbClr val="8F0000"/>
                    </a:solidFill>
                    <a:latin typeface="Cambria Math" panose="02040503050406030204" pitchFamily="18" charset="0"/>
                  </a:rPr>
                  <m:t>x</m:t>
                </m:r>
                <m:r>
                  <a:rPr xmlns:a="http://schemas.openxmlformats.org/drawingml/2006/main" sz="3250" i="1">
                    <a:solidFill>
                      <a:srgbClr val="8F0000"/>
                    </a:solidFill>
                    <a:latin typeface="Cambria Math" panose="02040503050406030204" pitchFamily="18" charset="0"/>
                  </a:rPr>
                  <m:t>mod</m:t>
                </m:r>
                <m:sSub>
                  <m:e>
                    <m:r>
                      <a:rPr xmlns:a="http://schemas.openxmlformats.org/drawingml/2006/main" sz="3250" i="1">
                        <a:solidFill>
                          <a:srgbClr val="8F0000"/>
                        </a:solidFill>
                        <a:latin typeface="Cambria Math" panose="02040503050406030204" pitchFamily="18" charset="0"/>
                      </a:rPr>
                      <m:t>M</m:t>
                    </m:r>
                  </m:e>
                  <m:sub>
                    <m:r>
                      <a:rPr xmlns:a="http://schemas.openxmlformats.org/drawingml/2006/main" sz="3250" i="1">
                        <a:solidFill>
                          <a:srgbClr val="8F0000"/>
                        </a:solidFill>
                        <a:latin typeface="Cambria Math" panose="02040503050406030204" pitchFamily="18" charset="0"/>
                      </a:rPr>
                      <m:t>2</m:t>
                    </m:r>
                  </m:sub>
                </m:sSub>
                <m:r>
                  <a:rPr xmlns:a="http://schemas.openxmlformats.org/drawingml/2006/main" sz="3250" i="1">
                    <a:solidFill>
                      <a:srgbClr val="8F0000"/>
                    </a:solidFill>
                    <a:latin typeface="Cambria Math" panose="02040503050406030204" pitchFamily="18" charset="0"/>
                  </a:rPr>
                  <m:t>=</m:t>
                </m:r>
                <m:d>
                  <m:dPr>
                    <m:ctrlPr>
                      <a:rPr xmlns:a="http://schemas.openxmlformats.org/drawingml/2006/main" sz="3250" i="1">
                        <a:solidFill>
                          <a:srgbClr val="8F0000"/>
                        </a:solidFill>
                        <a:latin typeface="Cambria Math" panose="02040503050406030204" pitchFamily="18" charset="0"/>
                      </a:rPr>
                    </m:ctrlPr>
                  </m:dPr>
                  <m:e>
                    <m:r>
                      <a:rPr xmlns:a="http://schemas.openxmlformats.org/drawingml/2006/main" sz="3250" i="1">
                        <a:solidFill>
                          <a:srgbClr val="8F0000"/>
                        </a:solidFill>
                        <a:latin typeface="Cambria Math" panose="02040503050406030204" pitchFamily="18" charset="0"/>
                      </a:rPr>
                      <m:t>x</m:t>
                    </m:r>
                    <m:r>
                      <a:rPr xmlns:a="http://schemas.openxmlformats.org/drawingml/2006/main" sz="3250" i="1">
                        <a:solidFill>
                          <a:srgbClr val="8F0000"/>
                        </a:solidFill>
                        <a:latin typeface="Cambria Math" panose="02040503050406030204" pitchFamily="18" charset="0"/>
                      </a:rPr>
                      <m:t>mod</m:t>
                    </m:r>
                    <m:r>
                      <a:rPr xmlns:a="http://schemas.openxmlformats.org/drawingml/2006/main" sz="3250" i="1">
                        <a:solidFill>
                          <a:srgbClr val="8F0000"/>
                        </a:solidFill>
                        <a:latin typeface="Cambria Math" panose="02040503050406030204" pitchFamily="18" charset="0"/>
                      </a:rPr>
                      <m:t>M</m:t>
                    </m:r>
                  </m:e>
                </m:d>
                <m:r>
                  <a:rPr xmlns:a="http://schemas.openxmlformats.org/drawingml/2006/main" sz="3250" i="1">
                    <a:solidFill>
                      <a:srgbClr val="8F0000"/>
                    </a:solidFill>
                    <a:latin typeface="Cambria Math" panose="02040503050406030204" pitchFamily="18" charset="0"/>
                  </a:rPr>
                  <m:t>mod</m:t>
                </m:r>
                <m:r>
                  <a:rPr xmlns:a="http://schemas.openxmlformats.org/drawingml/2006/main" sz="3250" i="1">
                    <a:solidFill>
                      <a:srgbClr val="8F0000"/>
                    </a:solidFill>
                    <a:latin typeface="Cambria Math" panose="02040503050406030204" pitchFamily="18" charset="0"/>
                  </a:rPr>
                  <m:t>M</m:t>
                </m:r>
                <m:r>
                  <a:rPr xmlns:a="http://schemas.openxmlformats.org/drawingml/2006/main" sz="3250" i="1">
                    <a:solidFill>
                      <a:srgbClr val="8F0000"/>
                    </a:solidFill>
                    <a:latin typeface="Cambria Math" panose="02040503050406030204" pitchFamily="18" charset="0"/>
                  </a:rPr>
                  <m:t>2</m:t>
                </m:r>
              </m:oMath>
            </a14:m>
            <a:r>
              <a:t> </a:t>
            </a:r>
          </a:p>
          <a:p>
            <a:pPr lvl="1" marL="0" indent="221742" defTabSz="886968">
              <a:buClrTx/>
              <a:buSzTx/>
              <a:buNone/>
              <a:defRPr sz="3007"/>
            </a:pPr>
            <a14:m>
              <m:oMath>
                <m:r>
                  <a:rPr xmlns:a="http://schemas.openxmlformats.org/drawingml/2006/main" sz="3200" i="1">
                    <a:solidFill>
                      <a:srgbClr val="8F0000"/>
                    </a:solidFill>
                    <a:latin typeface="Cambria Math" panose="02040503050406030204" pitchFamily="18" charset="0"/>
                  </a:rPr>
                  <m:t>k</m:t>
                </m:r>
                <m:r>
                  <a:rPr xmlns:a="http://schemas.openxmlformats.org/drawingml/2006/main" sz="3200" i="1">
                    <a:solidFill>
                      <a:srgbClr val="8F0000"/>
                    </a:solidFill>
                    <a:latin typeface="Cambria Math" panose="02040503050406030204" pitchFamily="18" charset="0"/>
                  </a:rPr>
                  <m:t>⋅</m:t>
                </m:r>
                <m:sSub>
                  <m:e>
                    <m:r>
                      <a:rPr xmlns:a="http://schemas.openxmlformats.org/drawingml/2006/main" sz="3200" i="1">
                        <a:solidFill>
                          <a:srgbClr val="8F0000"/>
                        </a:solidFill>
                        <a:latin typeface="Cambria Math" panose="02040503050406030204" pitchFamily="18" charset="0"/>
                      </a:rPr>
                      <m:t>M</m:t>
                    </m:r>
                  </m:e>
                  <m:sub>
                    <m:r>
                      <a:rPr xmlns:a="http://schemas.openxmlformats.org/drawingml/2006/main" sz="3200" i="1">
                        <a:solidFill>
                          <a:srgbClr val="8F0000"/>
                        </a:solidFill>
                        <a:latin typeface="Cambria Math" panose="02040503050406030204" pitchFamily="18" charset="0"/>
                      </a:rPr>
                      <m:t>2</m:t>
                    </m:r>
                  </m:sub>
                </m:sSub>
                <m:r>
                  <a:rPr xmlns:a="http://schemas.openxmlformats.org/drawingml/2006/main" sz="3200" i="1">
                    <a:solidFill>
                      <a:srgbClr val="8F0000"/>
                    </a:solidFill>
                    <a:latin typeface="Cambria Math" panose="02040503050406030204" pitchFamily="18" charset="0"/>
                  </a:rPr>
                  <m:t>=</m:t>
                </m:r>
                <m:r>
                  <a:rPr xmlns:a="http://schemas.openxmlformats.org/drawingml/2006/main" sz="3200" i="1">
                    <a:solidFill>
                      <a:srgbClr val="8F0000"/>
                    </a:solidFill>
                    <a:latin typeface="Cambria Math" panose="02040503050406030204" pitchFamily="18" charset="0"/>
                  </a:rPr>
                  <m:t>M</m:t>
                </m:r>
              </m:oMath>
            </a14:m>
            <a:r>
              <a:t>,    </a:t>
            </a:r>
            <a14:m>
              <m:oMath>
                <m:r>
                  <a:rPr xmlns:a="http://schemas.openxmlformats.org/drawingml/2006/main" sz="3300" i="1">
                    <a:solidFill>
                      <a:srgbClr val="8F0000"/>
                    </a:solidFill>
                    <a:latin typeface="Cambria Math" panose="02040503050406030204" pitchFamily="18" charset="0"/>
                  </a:rPr>
                  <m:t>k</m:t>
                </m:r>
                <m:r>
                  <a:rPr xmlns:a="http://schemas.openxmlformats.org/drawingml/2006/main" sz="3300" i="1">
                    <a:solidFill>
                      <a:srgbClr val="8F0000"/>
                    </a:solidFill>
                    <a:latin typeface="Cambria Math" panose="02040503050406030204" pitchFamily="18" charset="0"/>
                  </a:rPr>
                  <m:t>&lt;</m:t>
                </m:r>
                <m:r>
                  <a:rPr xmlns:a="http://schemas.openxmlformats.org/drawingml/2006/main" sz="3300" i="1">
                    <a:solidFill>
                      <a:srgbClr val="8F0000"/>
                    </a:solidFill>
                    <a:latin typeface="Cambria Math" panose="02040503050406030204" pitchFamily="18" charset="0"/>
                  </a:rPr>
                  <m:t>R</m:t>
                </m:r>
              </m:oMath>
            </a14:m>
          </a:p>
          <a:p>
            <a:pPr lvl="1" marL="0" indent="221742" defTabSz="886968">
              <a:buClrTx/>
              <a:buSzTx/>
              <a:buNone/>
              <a:defRPr sz="3007"/>
            </a:pPr>
            <a:r>
              <a:t>The inner mod uses Crandall’s algorithm, while the outer mod is a priority mux that brute-forces the remainder on a number that is guaranteed to be smaller than M</a:t>
            </a:r>
          </a:p>
        </p:txBody>
      </p:sp>
      <p:sp>
        <p:nvSpPr>
          <p:cNvPr id="5927" name="TODO: make slide more readable"/>
          <p:cNvSpPr txBox="1"/>
          <p:nvPr/>
        </p:nvSpPr>
        <p:spPr>
          <a:xfrm>
            <a:off x="6620822" y="5805756"/>
            <a:ext cx="393966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make slide more readable</a:t>
            </a:r>
          </a:p>
        </p:txBody>
      </p:sp>
      <p:sp>
        <p:nvSpPr>
          <p:cNvPr id="592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Choosing a Language"/>
          <p:cNvSpPr txBox="1"/>
          <p:nvPr>
            <p:ph type="title"/>
          </p:nvPr>
        </p:nvSpPr>
        <p:spPr>
          <a:prstGeom prst="rect">
            <a:avLst/>
          </a:prstGeom>
        </p:spPr>
        <p:txBody>
          <a:bodyPr/>
          <a:lstStyle/>
          <a:p>
            <a:pPr/>
            <a:r>
              <a:t>Choosing a Language</a:t>
            </a:r>
          </a:p>
        </p:txBody>
      </p:sp>
      <p:sp>
        <p:nvSpPr>
          <p:cNvPr id="492" name="Arrow: Down 80"/>
          <p:cNvSpPr/>
          <p:nvPr/>
        </p:nvSpPr>
        <p:spPr>
          <a:xfrm rot="10800000">
            <a:off x="1444955" y="1938289"/>
            <a:ext cx="157504" cy="4110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029"/>
                </a:moveTo>
                <a:lnTo>
                  <a:pt x="5400" y="21029"/>
                </a:lnTo>
                <a:lnTo>
                  <a:pt x="5400" y="0"/>
                </a:lnTo>
                <a:lnTo>
                  <a:pt x="16200" y="0"/>
                </a:lnTo>
                <a:lnTo>
                  <a:pt x="16200" y="21029"/>
                </a:lnTo>
                <a:lnTo>
                  <a:pt x="21600" y="21029"/>
                </a:lnTo>
                <a:lnTo>
                  <a:pt x="10800" y="21600"/>
                </a:lnTo>
                <a:close/>
              </a:path>
            </a:pathLst>
          </a:custGeom>
          <a:solidFill>
            <a:srgbClr val="0090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defTabSz="457200">
              <a:lnSpc>
                <a:spcPct val="93000"/>
              </a:lnSpc>
              <a:defRPr sz="2400">
                <a:solidFill>
                  <a:srgbClr val="FFFFFF"/>
                </a:solidFill>
                <a:latin typeface="Arial"/>
                <a:ea typeface="Arial"/>
                <a:cs typeface="Arial"/>
                <a:sym typeface="Arial"/>
              </a:defRPr>
            </a:pPr>
          </a:p>
        </p:txBody>
      </p:sp>
      <p:sp>
        <p:nvSpPr>
          <p:cNvPr id="493" name="Arrow: Down 81"/>
          <p:cNvSpPr/>
          <p:nvPr/>
        </p:nvSpPr>
        <p:spPr>
          <a:xfrm rot="16200000">
            <a:off x="6005362" y="1423629"/>
            <a:ext cx="181276" cy="91998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158"/>
                </a:moveTo>
                <a:lnTo>
                  <a:pt x="5400" y="21158"/>
                </a:lnTo>
                <a:lnTo>
                  <a:pt x="5400" y="0"/>
                </a:lnTo>
                <a:lnTo>
                  <a:pt x="16200" y="0"/>
                </a:lnTo>
                <a:lnTo>
                  <a:pt x="16200" y="21158"/>
                </a:lnTo>
                <a:lnTo>
                  <a:pt x="21600" y="21158"/>
                </a:lnTo>
                <a:lnTo>
                  <a:pt x="10800" y="21600"/>
                </a:lnTo>
                <a:close/>
              </a:path>
            </a:pathLst>
          </a:custGeom>
          <a:solidFill>
            <a:srgbClr val="0090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defTabSz="457200">
              <a:lnSpc>
                <a:spcPct val="93000"/>
              </a:lnSpc>
              <a:defRPr sz="2400">
                <a:solidFill>
                  <a:srgbClr val="FFFFFF"/>
                </a:solidFill>
                <a:latin typeface="Arial"/>
                <a:ea typeface="Arial"/>
                <a:cs typeface="Arial"/>
                <a:sym typeface="Arial"/>
              </a:defRPr>
            </a:pPr>
          </a:p>
        </p:txBody>
      </p:sp>
      <p:sp>
        <p:nvSpPr>
          <p:cNvPr id="494" name="High Performance"/>
          <p:cNvSpPr txBox="1"/>
          <p:nvPr/>
        </p:nvSpPr>
        <p:spPr>
          <a:xfrm>
            <a:off x="358923" y="1444773"/>
            <a:ext cx="2329568" cy="3924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atin typeface="+mn-lt"/>
                <a:ea typeface="+mn-ea"/>
                <a:cs typeface="+mn-cs"/>
                <a:sym typeface="Calibri"/>
              </a:defRPr>
            </a:lvl1pPr>
          </a:lstStyle>
          <a:p>
            <a:pPr/>
            <a:r>
              <a:t>High Performance</a:t>
            </a:r>
          </a:p>
        </p:txBody>
      </p:sp>
      <p:sp>
        <p:nvSpPr>
          <p:cNvPr id="495" name="“Easiness” / Productivity / Lines of Code"/>
          <p:cNvSpPr txBox="1"/>
          <p:nvPr/>
        </p:nvSpPr>
        <p:spPr>
          <a:xfrm>
            <a:off x="6884357" y="6194505"/>
            <a:ext cx="5043598" cy="39247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atin typeface="+mn-lt"/>
                <a:ea typeface="+mn-ea"/>
                <a:cs typeface="+mn-cs"/>
                <a:sym typeface="Calibri"/>
              </a:defRPr>
            </a:lvl1pPr>
          </a:lstStyle>
          <a:p>
            <a:pPr/>
            <a:r>
              <a:t>“Easiness” / Productivity / Lines of Code</a:t>
            </a:r>
          </a:p>
        </p:txBody>
      </p:sp>
      <p:sp>
        <p:nvSpPr>
          <p:cNvPr id="496" name="VHDL"/>
          <p:cNvSpPr txBox="1"/>
          <p:nvPr/>
        </p:nvSpPr>
        <p:spPr>
          <a:xfrm>
            <a:off x="1707988" y="1938289"/>
            <a:ext cx="80556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VHDL</a:t>
            </a:r>
          </a:p>
        </p:txBody>
      </p:sp>
      <p:sp>
        <p:nvSpPr>
          <p:cNvPr id="497" name="Verilog"/>
          <p:cNvSpPr txBox="1"/>
          <p:nvPr/>
        </p:nvSpPr>
        <p:spPr>
          <a:xfrm>
            <a:off x="1690918" y="2245378"/>
            <a:ext cx="101720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Verilog</a:t>
            </a:r>
          </a:p>
        </p:txBody>
      </p:sp>
      <p:pic>
        <p:nvPicPr>
          <p:cNvPr id="498" name="Picture 4" descr="Picture 4"/>
          <p:cNvPicPr>
            <a:picLocks noChangeAspect="1"/>
          </p:cNvPicPr>
          <p:nvPr/>
        </p:nvPicPr>
        <p:blipFill>
          <a:blip r:embed="rId2">
            <a:extLst/>
          </a:blip>
          <a:stretch>
            <a:fillRect/>
          </a:stretch>
        </p:blipFill>
        <p:spPr>
          <a:xfrm>
            <a:off x="3320428" y="2021565"/>
            <a:ext cx="725078" cy="141902"/>
          </a:xfrm>
          <a:prstGeom prst="rect">
            <a:avLst/>
          </a:prstGeom>
          <a:ln w="12700">
            <a:miter lim="400000"/>
          </a:ln>
        </p:spPr>
      </p:pic>
      <p:pic>
        <p:nvPicPr>
          <p:cNvPr id="499" name="Picture 2" descr="Picture 2"/>
          <p:cNvPicPr>
            <a:picLocks noChangeAspect="1"/>
          </p:cNvPicPr>
          <p:nvPr/>
        </p:nvPicPr>
        <p:blipFill>
          <a:blip r:embed="rId3">
            <a:extLst/>
          </a:blip>
          <a:stretch>
            <a:fillRect/>
          </a:stretch>
        </p:blipFill>
        <p:spPr>
          <a:xfrm>
            <a:off x="3248456" y="2324070"/>
            <a:ext cx="869022" cy="358548"/>
          </a:xfrm>
          <a:prstGeom prst="rect">
            <a:avLst/>
          </a:prstGeom>
          <a:ln w="12700">
            <a:miter lim="400000"/>
          </a:ln>
        </p:spPr>
      </p:pic>
      <p:pic>
        <p:nvPicPr>
          <p:cNvPr id="500" name="Image" descr="Image"/>
          <p:cNvPicPr>
            <a:picLocks noChangeAspect="1"/>
          </p:cNvPicPr>
          <p:nvPr/>
        </p:nvPicPr>
        <p:blipFill>
          <a:blip r:embed="rId4">
            <a:extLst/>
          </a:blip>
          <a:stretch>
            <a:fillRect/>
          </a:stretch>
        </p:blipFill>
        <p:spPr>
          <a:xfrm>
            <a:off x="7414574" y="2347149"/>
            <a:ext cx="959974" cy="214244"/>
          </a:xfrm>
          <a:prstGeom prst="rect">
            <a:avLst/>
          </a:prstGeom>
          <a:ln w="12700">
            <a:miter lim="400000"/>
          </a:ln>
        </p:spPr>
      </p:pic>
      <p:pic>
        <p:nvPicPr>
          <p:cNvPr id="501" name="Image" descr="Image"/>
          <p:cNvPicPr>
            <a:picLocks noChangeAspect="1"/>
          </p:cNvPicPr>
          <p:nvPr/>
        </p:nvPicPr>
        <p:blipFill>
          <a:blip r:embed="rId5">
            <a:extLst/>
          </a:blip>
          <a:stretch>
            <a:fillRect/>
          </a:stretch>
        </p:blipFill>
        <p:spPr>
          <a:xfrm>
            <a:off x="3257210" y="2588524"/>
            <a:ext cx="549928" cy="549928"/>
          </a:xfrm>
          <a:prstGeom prst="rect">
            <a:avLst/>
          </a:prstGeom>
          <a:ln w="12700">
            <a:miter lim="400000"/>
          </a:ln>
        </p:spPr>
      </p:pic>
      <p:pic>
        <p:nvPicPr>
          <p:cNvPr id="502" name="Image" descr="Image"/>
          <p:cNvPicPr>
            <a:picLocks noChangeAspect="1"/>
          </p:cNvPicPr>
          <p:nvPr/>
        </p:nvPicPr>
        <p:blipFill>
          <a:blip r:embed="rId6">
            <a:extLst/>
          </a:blip>
          <a:stretch>
            <a:fillRect/>
          </a:stretch>
        </p:blipFill>
        <p:spPr>
          <a:xfrm>
            <a:off x="3481732" y="2158689"/>
            <a:ext cx="869022" cy="304454"/>
          </a:xfrm>
          <a:prstGeom prst="rect">
            <a:avLst/>
          </a:prstGeom>
          <a:ln w="12700">
            <a:miter lim="400000"/>
          </a:ln>
        </p:spPr>
      </p:pic>
      <p:sp>
        <p:nvSpPr>
          <p:cNvPr id="503" name="Halide"/>
          <p:cNvSpPr txBox="1"/>
          <p:nvPr/>
        </p:nvSpPr>
        <p:spPr>
          <a:xfrm>
            <a:off x="8454012" y="2203312"/>
            <a:ext cx="91618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Halide</a:t>
            </a:r>
          </a:p>
        </p:txBody>
      </p:sp>
      <p:pic>
        <p:nvPicPr>
          <p:cNvPr id="504" name="Image" descr="Image"/>
          <p:cNvPicPr>
            <a:picLocks noChangeAspect="1"/>
          </p:cNvPicPr>
          <p:nvPr/>
        </p:nvPicPr>
        <p:blipFill>
          <a:blip r:embed="rId7">
            <a:extLst/>
          </a:blip>
          <a:stretch>
            <a:fillRect/>
          </a:stretch>
        </p:blipFill>
        <p:spPr>
          <a:xfrm>
            <a:off x="6311308" y="5058701"/>
            <a:ext cx="1583254" cy="1055503"/>
          </a:xfrm>
          <a:prstGeom prst="rect">
            <a:avLst/>
          </a:prstGeom>
          <a:ln w="12700">
            <a:miter lim="400000"/>
          </a:ln>
        </p:spPr>
      </p:pic>
      <p:pic>
        <p:nvPicPr>
          <p:cNvPr id="505" name="Image" descr="Image"/>
          <p:cNvPicPr>
            <a:picLocks noChangeAspect="1"/>
          </p:cNvPicPr>
          <p:nvPr/>
        </p:nvPicPr>
        <p:blipFill>
          <a:blip r:embed="rId8">
            <a:extLst/>
          </a:blip>
          <a:stretch>
            <a:fillRect/>
          </a:stretch>
        </p:blipFill>
        <p:spPr>
          <a:xfrm>
            <a:off x="7438652" y="2641796"/>
            <a:ext cx="659914" cy="549928"/>
          </a:xfrm>
          <a:prstGeom prst="rect">
            <a:avLst/>
          </a:prstGeom>
          <a:ln w="12700">
            <a:miter lim="400000"/>
          </a:ln>
        </p:spPr>
      </p:pic>
      <p:sp>
        <p:nvSpPr>
          <p:cNvPr id="506" name="LeFlow"/>
          <p:cNvSpPr txBox="1"/>
          <p:nvPr/>
        </p:nvSpPr>
        <p:spPr>
          <a:xfrm>
            <a:off x="8166809" y="2731340"/>
            <a:ext cx="100927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LeFlow</a:t>
            </a:r>
          </a:p>
        </p:txBody>
      </p:sp>
      <p:sp>
        <p:nvSpPr>
          <p:cNvPr id="507" name="DNNWeaver"/>
          <p:cNvSpPr txBox="1"/>
          <p:nvPr/>
        </p:nvSpPr>
        <p:spPr>
          <a:xfrm>
            <a:off x="7267303" y="3262784"/>
            <a:ext cx="16574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DNNWeaver</a:t>
            </a:r>
          </a:p>
        </p:txBody>
      </p:sp>
      <p:sp>
        <p:nvSpPr>
          <p:cNvPr id="508" name="Spiral"/>
          <p:cNvSpPr txBox="1"/>
          <p:nvPr/>
        </p:nvSpPr>
        <p:spPr>
          <a:xfrm>
            <a:off x="6592909" y="2811642"/>
            <a:ext cx="84898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Spiral</a:t>
            </a:r>
          </a:p>
        </p:txBody>
      </p:sp>
      <p:pic>
        <p:nvPicPr>
          <p:cNvPr id="509" name="Image" descr="Image"/>
          <p:cNvPicPr>
            <a:picLocks noChangeAspect="1"/>
          </p:cNvPicPr>
          <p:nvPr/>
        </p:nvPicPr>
        <p:blipFill>
          <a:blip r:embed="rId9">
            <a:extLst/>
          </a:blip>
          <a:stretch>
            <a:fillRect/>
          </a:stretch>
        </p:blipFill>
        <p:spPr>
          <a:xfrm>
            <a:off x="6418925" y="2093352"/>
            <a:ext cx="916185" cy="499321"/>
          </a:xfrm>
          <a:prstGeom prst="rect">
            <a:avLst/>
          </a:prstGeom>
          <a:ln w="12700">
            <a:miter lim="400000"/>
          </a:ln>
        </p:spPr>
      </p:pic>
      <p:pic>
        <p:nvPicPr>
          <p:cNvPr id="510" name="Image" descr="Image"/>
          <p:cNvPicPr>
            <a:picLocks noChangeAspect="1"/>
          </p:cNvPicPr>
          <p:nvPr/>
        </p:nvPicPr>
        <p:blipFill>
          <a:blip r:embed="rId10">
            <a:extLst/>
          </a:blip>
          <a:stretch>
            <a:fillRect/>
          </a:stretch>
        </p:blipFill>
        <p:spPr>
          <a:xfrm>
            <a:off x="8742262" y="5121046"/>
            <a:ext cx="1499153" cy="459741"/>
          </a:xfrm>
          <a:prstGeom prst="rect">
            <a:avLst/>
          </a:prstGeom>
          <a:ln w="12700">
            <a:miter lim="400000"/>
          </a:ln>
        </p:spPr>
      </p:pic>
      <p:pic>
        <p:nvPicPr>
          <p:cNvPr id="511" name="Image" descr="Image"/>
          <p:cNvPicPr>
            <a:picLocks noChangeAspect="1"/>
          </p:cNvPicPr>
          <p:nvPr/>
        </p:nvPicPr>
        <p:blipFill>
          <a:blip r:embed="rId11">
            <a:extLst/>
          </a:blip>
          <a:stretch>
            <a:fillRect/>
          </a:stretch>
        </p:blipFill>
        <p:spPr>
          <a:xfrm>
            <a:off x="7917849" y="5046483"/>
            <a:ext cx="805568" cy="805568"/>
          </a:xfrm>
          <a:prstGeom prst="rect">
            <a:avLst/>
          </a:prstGeom>
          <a:ln w="12700">
            <a:miter lim="400000"/>
          </a:ln>
        </p:spPr>
      </p:pic>
      <p:pic>
        <p:nvPicPr>
          <p:cNvPr id="512" name="Image" descr="Image"/>
          <p:cNvPicPr>
            <a:picLocks noChangeAspect="1"/>
          </p:cNvPicPr>
          <p:nvPr/>
        </p:nvPicPr>
        <p:blipFill>
          <a:blip r:embed="rId12">
            <a:extLst/>
          </a:blip>
          <a:stretch>
            <a:fillRect/>
          </a:stretch>
        </p:blipFill>
        <p:spPr>
          <a:xfrm>
            <a:off x="10267360" y="4594925"/>
            <a:ext cx="848989" cy="848989"/>
          </a:xfrm>
          <a:prstGeom prst="rect">
            <a:avLst/>
          </a:prstGeom>
          <a:ln w="12700">
            <a:miter lim="400000"/>
          </a:ln>
        </p:spPr>
      </p:pic>
      <p:sp>
        <p:nvSpPr>
          <p:cNvPr id="525" name="Connection Line"/>
          <p:cNvSpPr/>
          <p:nvPr/>
        </p:nvSpPr>
        <p:spPr>
          <a:xfrm>
            <a:off x="2470876" y="2850879"/>
            <a:ext cx="3932518" cy="26695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808" y="13224"/>
                  <a:pt x="8008" y="20424"/>
                  <a:pt x="21600" y="21600"/>
                </a:cubicBezTo>
              </a:path>
            </a:pathLst>
          </a:custGeom>
          <a:ln w="139700">
            <a:solidFill>
              <a:schemeClr val="accent1"/>
            </a:solidFill>
            <a:miter lim="400000"/>
            <a:tailEnd type="triangle"/>
          </a:ln>
          <a:effectLst>
            <a:outerShdw sx="100000" sy="100000" kx="0" ky="0" algn="b" rotWithShape="0" blurRad="38100" dist="20000" dir="5400000">
              <a:srgbClr val="000000">
                <a:alpha val="38000"/>
              </a:srgbClr>
            </a:outerShdw>
          </a:effectLst>
        </p:spPr>
        <p:txBody>
          <a:bodyPr/>
          <a:lstStyle/>
          <a:p>
            <a:pPr/>
          </a:p>
        </p:txBody>
      </p:sp>
      <p:sp>
        <p:nvSpPr>
          <p:cNvPr id="526" name="Connection Line"/>
          <p:cNvSpPr/>
          <p:nvPr/>
        </p:nvSpPr>
        <p:spPr>
          <a:xfrm>
            <a:off x="8832631" y="3667117"/>
            <a:ext cx="217805" cy="12314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139700">
            <a:solidFill>
              <a:schemeClr val="accent1"/>
            </a:solidFill>
            <a:miter lim="400000"/>
            <a:tailEnd type="triangle"/>
          </a:ln>
          <a:effectLst>
            <a:outerShdw sx="100000" sy="100000" kx="0" ky="0" algn="b" rotWithShape="0" blurRad="38100" dist="20000" dir="5400000">
              <a:srgbClr val="000000">
                <a:alpha val="38000"/>
              </a:srgbClr>
            </a:outerShdw>
          </a:effectLst>
        </p:spPr>
        <p:txBody>
          <a:bodyPr/>
          <a:lstStyle/>
          <a:p>
            <a:pPr/>
          </a:p>
        </p:txBody>
      </p:sp>
      <p:sp>
        <p:nvSpPr>
          <p:cNvPr id="515" name="Domain Specific"/>
          <p:cNvSpPr/>
          <p:nvPr/>
        </p:nvSpPr>
        <p:spPr>
          <a:xfrm>
            <a:off x="6160796" y="1851996"/>
            <a:ext cx="3215626" cy="1733658"/>
          </a:xfrm>
          <a:prstGeom prst="rect">
            <a:avLst/>
          </a:prstGeom>
          <a:solidFill>
            <a:srgbClr val="FFFFFF">
              <a:alpha val="91074"/>
            </a:srgbClr>
          </a:solidFill>
          <a:ln w="25400">
            <a:solidFill>
              <a:srgbClr val="000000">
                <a:alpha val="91074"/>
              </a:srgbClr>
            </a:solidFill>
          </a:ln>
          <a:extLst>
            <a:ext uri="{C572A759-6A51-4108-AA02-DFA0A04FC94B}">
              <ma14:wrappingTextBoxFlag xmlns:ma14="http://schemas.microsoft.com/office/mac/drawingml/2011/main" val="1"/>
            </a:ext>
          </a:extLst>
        </p:spPr>
        <p:txBody>
          <a:bodyPr lIns="45719" rIns="45719" anchor="ctr"/>
          <a:lstStyle>
            <a:lvl1pPr algn="ctr">
              <a:defRPr b="1" sz="2400"/>
            </a:lvl1pPr>
          </a:lstStyle>
          <a:p>
            <a:pPr/>
            <a:r>
              <a:t>Domain Specific</a:t>
            </a:r>
          </a:p>
        </p:txBody>
      </p:sp>
      <p:sp>
        <p:nvSpPr>
          <p:cNvPr id="51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7" name="Mission…"/>
          <p:cNvSpPr txBox="1"/>
          <p:nvPr/>
        </p:nvSpPr>
        <p:spPr>
          <a:xfrm>
            <a:off x="10351605" y="3605025"/>
            <a:ext cx="1482549" cy="6251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chemeClr val="accent1">
                    <a:lumOff val="-8000"/>
                  </a:schemeClr>
                </a:solidFill>
                <a:latin typeface="+mn-lt"/>
                <a:ea typeface="+mn-ea"/>
                <a:cs typeface="+mn-cs"/>
                <a:sym typeface="Calibri"/>
              </a:defRPr>
            </a:pPr>
            <a:r>
              <a:t>Mission </a:t>
            </a:r>
          </a:p>
          <a:p>
            <a:pPr>
              <a:defRPr>
                <a:solidFill>
                  <a:schemeClr val="accent1">
                    <a:lumOff val="-8000"/>
                  </a:schemeClr>
                </a:solidFill>
                <a:latin typeface="+mn-lt"/>
                <a:ea typeface="+mn-ea"/>
                <a:cs typeface="+mn-cs"/>
                <a:sym typeface="Calibri"/>
              </a:defRPr>
            </a:pPr>
            <a:r>
              <a:t>accomplished?</a:t>
            </a:r>
          </a:p>
        </p:txBody>
      </p:sp>
      <p:sp>
        <p:nvSpPr>
          <p:cNvPr id="518" name="Key question: What needs to be done to place Spatial here?"/>
          <p:cNvSpPr txBox="1"/>
          <p:nvPr/>
        </p:nvSpPr>
        <p:spPr>
          <a:xfrm>
            <a:off x="2865664" y="1205441"/>
            <a:ext cx="7554179" cy="430571"/>
          </a:xfrm>
          <a:prstGeom prst="rect">
            <a:avLst/>
          </a:prstGeom>
          <a:ln w="38100">
            <a:solidFill>
              <a:srgbClr val="000000"/>
            </a:solidFill>
          </a:ln>
          <a:extLst>
            <a:ext uri="{C572A759-6A51-4108-AA02-DFA0A04FC94B}">
              <ma14:wrappingTextBoxFlag xmlns:ma14="http://schemas.microsoft.com/office/mac/drawingml/2011/main" val="1"/>
            </a:ext>
          </a:extLst>
        </p:spPr>
        <p:txBody>
          <a:bodyPr wrap="none" lIns="45719" rIns="45719">
            <a:spAutoFit/>
          </a:bodyPr>
          <a:lstStyle/>
          <a:p>
            <a:pPr>
              <a:defRPr sz="2400">
                <a:solidFill>
                  <a:schemeClr val="accent1">
                    <a:lumOff val="-8000"/>
                  </a:schemeClr>
                </a:solidFill>
                <a:latin typeface="+mn-lt"/>
                <a:ea typeface="+mn-ea"/>
                <a:cs typeface="+mn-cs"/>
                <a:sym typeface="Calibri"/>
              </a:defRPr>
            </a:pPr>
            <a:r>
              <a:rPr b="1"/>
              <a:t>Key question</a:t>
            </a:r>
            <a:r>
              <a:t>: What needs to be done to place Spatial here?</a:t>
            </a:r>
          </a:p>
        </p:txBody>
      </p:sp>
      <p:grpSp>
        <p:nvGrpSpPr>
          <p:cNvPr id="521" name="Group"/>
          <p:cNvGrpSpPr/>
          <p:nvPr/>
        </p:nvGrpSpPr>
        <p:grpSpPr>
          <a:xfrm>
            <a:off x="9203906" y="5535798"/>
            <a:ext cx="1646673" cy="1324517"/>
            <a:chOff x="0" y="0"/>
            <a:chExt cx="1646672" cy="1324516"/>
          </a:xfrm>
        </p:grpSpPr>
        <p:pic>
          <p:nvPicPr>
            <p:cNvPr id="519" name="Picture 4" descr="Picture 4"/>
            <p:cNvPicPr>
              <a:picLocks noChangeAspect="1"/>
            </p:cNvPicPr>
            <p:nvPr/>
          </p:nvPicPr>
          <p:blipFill>
            <a:blip r:embed="rId13">
              <a:extLst/>
            </a:blip>
            <a:stretch>
              <a:fillRect/>
            </a:stretch>
          </p:blipFill>
          <p:spPr>
            <a:xfrm>
              <a:off x="0" y="0"/>
              <a:ext cx="404500" cy="404500"/>
            </a:xfrm>
            <a:prstGeom prst="rect">
              <a:avLst/>
            </a:prstGeom>
            <a:ln w="12700" cap="flat">
              <a:noFill/>
              <a:miter lim="400000"/>
            </a:ln>
            <a:effectLst/>
          </p:spPr>
        </p:pic>
        <p:sp>
          <p:nvSpPr>
            <p:cNvPr id="520" name="Liquid Metal (Lime)"/>
            <p:cNvSpPr/>
            <p:nvPr/>
          </p:nvSpPr>
          <p:spPr>
            <a:xfrm>
              <a:off x="376672" y="5451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600">
                  <a:latin typeface="+mn-lt"/>
                  <a:ea typeface="+mn-ea"/>
                  <a:cs typeface="+mn-cs"/>
                  <a:sym typeface="Calibri"/>
                </a:defRPr>
              </a:lvl1pPr>
            </a:lstStyle>
            <a:p>
              <a:pPr/>
              <a:r>
                <a:t>Liquid Metal (Lime)</a:t>
              </a:r>
            </a:p>
          </p:txBody>
        </p:sp>
      </p:grpSp>
      <p:grpSp>
        <p:nvGrpSpPr>
          <p:cNvPr id="524" name="Group"/>
          <p:cNvGrpSpPr/>
          <p:nvPr/>
        </p:nvGrpSpPr>
        <p:grpSpPr>
          <a:xfrm>
            <a:off x="9250350" y="3373511"/>
            <a:ext cx="1102247" cy="1273347"/>
            <a:chOff x="0" y="0"/>
            <a:chExt cx="1102245" cy="1273345"/>
          </a:xfrm>
        </p:grpSpPr>
        <p:pic>
          <p:nvPicPr>
            <p:cNvPr id="522" name="Picture 2" descr="Picture 2"/>
            <p:cNvPicPr>
              <a:picLocks noChangeAspect="1"/>
            </p:cNvPicPr>
            <p:nvPr/>
          </p:nvPicPr>
          <p:blipFill>
            <a:blip r:embed="rId14">
              <a:extLst/>
            </a:blip>
            <a:stretch>
              <a:fillRect/>
            </a:stretch>
          </p:blipFill>
          <p:spPr>
            <a:xfrm>
              <a:off x="0" y="0"/>
              <a:ext cx="1102246" cy="1113268"/>
            </a:xfrm>
            <a:prstGeom prst="rect">
              <a:avLst/>
            </a:prstGeom>
            <a:ln w="12700" cap="flat">
              <a:noFill/>
              <a:miter lim="400000"/>
            </a:ln>
            <a:effectLst/>
          </p:spPr>
        </p:pic>
        <p:sp>
          <p:nvSpPr>
            <p:cNvPr id="523" name="Spatial"/>
            <p:cNvSpPr txBox="1"/>
            <p:nvPr/>
          </p:nvSpPr>
          <p:spPr>
            <a:xfrm>
              <a:off x="231957" y="943061"/>
              <a:ext cx="762296" cy="33028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sz="1900">
                  <a:latin typeface="+mn-lt"/>
                  <a:ea typeface="+mn-ea"/>
                  <a:cs typeface="+mn-cs"/>
                  <a:sym typeface="Calibri"/>
                </a:defRPr>
              </a:lvl1pPr>
            </a:lstStyle>
            <a:p>
              <a:pPr/>
              <a:r>
                <a:t>Spatial</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9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9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502"/>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49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5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525"/>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512"/>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511"/>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510"/>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521"/>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50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3" fill="hold">
                                  <p:stCondLst>
                                    <p:cond delay="0"/>
                                  </p:stCondLst>
                                  <p:iterate type="el" backwards="0">
                                    <p:tmAbs val="0"/>
                                  </p:iterate>
                                  <p:childTnLst>
                                    <p:set>
                                      <p:cBhvr>
                                        <p:cTn id="45" fill="hold"/>
                                        <p:tgtEl>
                                          <p:spTgt spid="526"/>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509"/>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503"/>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6" fill="hold">
                                  <p:stCondLst>
                                    <p:cond delay="0"/>
                                  </p:stCondLst>
                                  <p:iterate type="el" backwards="0">
                                    <p:tmAbs val="0"/>
                                  </p:iterate>
                                  <p:childTnLst>
                                    <p:set>
                                      <p:cBhvr>
                                        <p:cTn id="54" fill="hold"/>
                                        <p:tgtEl>
                                          <p:spTgt spid="500"/>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7" fill="hold">
                                  <p:stCondLst>
                                    <p:cond delay="0"/>
                                  </p:stCondLst>
                                  <p:iterate type="el" backwards="0">
                                    <p:tmAbs val="0"/>
                                  </p:iterate>
                                  <p:childTnLst>
                                    <p:set>
                                      <p:cBhvr>
                                        <p:cTn id="57" fill="hold"/>
                                        <p:tgtEl>
                                          <p:spTgt spid="505"/>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8" fill="hold">
                                  <p:stCondLst>
                                    <p:cond delay="0"/>
                                  </p:stCondLst>
                                  <p:iterate type="el" backwards="0">
                                    <p:tmAbs val="0"/>
                                  </p:iterate>
                                  <p:childTnLst>
                                    <p:set>
                                      <p:cBhvr>
                                        <p:cTn id="60" fill="hold"/>
                                        <p:tgtEl>
                                          <p:spTgt spid="506"/>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9" fill="hold">
                                  <p:stCondLst>
                                    <p:cond delay="0"/>
                                  </p:stCondLst>
                                  <p:iterate type="el" backwards="0">
                                    <p:tmAbs val="0"/>
                                  </p:iterate>
                                  <p:childTnLst>
                                    <p:set>
                                      <p:cBhvr>
                                        <p:cTn id="63" fill="hold"/>
                                        <p:tgtEl>
                                          <p:spTgt spid="508"/>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20" fill="hold">
                                  <p:stCondLst>
                                    <p:cond delay="0"/>
                                  </p:stCondLst>
                                  <p:iterate type="el" backwards="0">
                                    <p:tmAbs val="0"/>
                                  </p:iterate>
                                  <p:childTnLst>
                                    <p:set>
                                      <p:cBhvr>
                                        <p:cTn id="66" fill="hold"/>
                                        <p:tgtEl>
                                          <p:spTgt spid="50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Class="entr" nodeType="clickEffect" presetSubtype="0" presetID="1" grpId="21" fill="hold">
                                  <p:stCondLst>
                                    <p:cond delay="0"/>
                                  </p:stCondLst>
                                  <p:iterate type="el" backwards="0">
                                    <p:tmAbs val="0"/>
                                  </p:iterate>
                                  <p:childTnLst>
                                    <p:set>
                                      <p:cBhvr>
                                        <p:cTn id="70" fill="hold"/>
                                        <p:tgtEl>
                                          <p:spTgt spid="5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0" presetID="1" grpId="22" fill="hold">
                                  <p:stCondLst>
                                    <p:cond delay="0"/>
                                  </p:stCondLst>
                                  <p:iterate type="el" backwards="0">
                                    <p:tmAbs val="0"/>
                                  </p:iterate>
                                  <p:childTnLst>
                                    <p:set>
                                      <p:cBhvr>
                                        <p:cTn id="74" fill="hold"/>
                                        <p:tgtEl>
                                          <p:spTgt spid="5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23" fill="hold">
                                  <p:stCondLst>
                                    <p:cond delay="0"/>
                                  </p:stCondLst>
                                  <p:iterate type="el" backwards="0">
                                    <p:tmAbs val="0"/>
                                  </p:iterate>
                                  <p:childTnLst>
                                    <p:set>
                                      <p:cBhvr>
                                        <p:cTn id="78" fill="hold"/>
                                        <p:tgtEl>
                                          <p:spTgt spid="5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Class="path" nodeType="clickEffect" presetSubtype="0" presetID="-1" grpId="24" accel="50000" decel="50000" fill="hold">
                                  <p:stCondLst>
                                    <p:cond delay="0"/>
                                  </p:stCondLst>
                                  <p:childTnLst>
                                    <p:animMotion path="M 0.000000 0.000000 L 0.000000 -0.243099" origin="layout" pathEditMode="relative">
                                      <p:cBhvr>
                                        <p:cTn id="82" dur="1000" fill="hold"/>
                                        <p:tgtEl>
                                          <p:spTgt spid="524"/>
                                        </p:tgtEl>
                                        <p:attrNameLst>
                                          <p:attrName>ppt_x</p:attrName>
                                          <p:attrName>ppt_y</p:attrName>
                                        </p:attrNameLst>
                                      </p:cBhvr>
                                    </p:animMotion>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0" presetID="1" grpId="25" fill="hold">
                                  <p:stCondLst>
                                    <p:cond delay="0"/>
                                  </p:stCondLst>
                                  <p:iterate type="el" backwards="0">
                                    <p:tmAbs val="0"/>
                                  </p:iterate>
                                  <p:childTnLst>
                                    <p:set>
                                      <p:cBhvr>
                                        <p:cTn id="86" fill="hold"/>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7" grpId="20"/>
      <p:bldP build="whole" bldLvl="1" animBg="1" rev="0" advAuto="0" spid="500" grpId="16"/>
      <p:bldP build="whole" bldLvl="1" animBg="1" rev="0" advAuto="0" spid="515" grpId="21"/>
      <p:bldP build="whole" bldLvl="1" animBg="1" rev="0" advAuto="0" spid="526" grpId="13"/>
      <p:bldP build="whole" bldLvl="1" animBg="1" rev="0" advAuto="0" spid="505" grpId="17"/>
      <p:bldP build="whole" bldLvl="1" animBg="1" rev="0" advAuto="0" spid="510" grpId="10"/>
      <p:bldP build="whole" bldLvl="1" animBg="1" rev="0" advAuto="0" spid="502" grpId="4"/>
      <p:bldP build="whole" bldLvl="1" animBg="1" rev="0" advAuto="0" spid="499" grpId="5"/>
      <p:bldP build="whole" bldLvl="1" animBg="1" rev="0" advAuto="0" spid="521" grpId="11"/>
      <p:bldP build="whole" bldLvl="1" animBg="1" rev="0" advAuto="0" spid="512" grpId="8"/>
      <p:bldP build="whole" bldLvl="1" animBg="1" rev="0" advAuto="0" spid="506" grpId="18"/>
      <p:bldP build="whole" bldLvl="1" animBg="1" rev="0" advAuto="0" spid="517" grpId="23"/>
      <p:bldP build="whole" bldLvl="1" animBg="1" rev="0" advAuto="0" spid="501" grpId="6"/>
      <p:bldP build="whole" bldLvl="1" animBg="1" rev="0" advAuto="0" spid="518" grpId="25"/>
      <p:bldP build="whole" bldLvl="1" animBg="1" rev="0" advAuto="0" spid="508" grpId="19"/>
      <p:bldP build="whole" bldLvl="1" animBg="1" rev="0" advAuto="0" spid="498" grpId="3"/>
      <p:bldP build="whole" bldLvl="1" animBg="1" rev="0" advAuto="0" spid="511" grpId="9"/>
      <p:bldP build="whole" bldLvl="1" animBg="1" rev="0" advAuto="0" spid="525" grpId="7"/>
      <p:bldP build="whole" bldLvl="1" animBg="1" rev="0" advAuto="0" spid="504" grpId="12"/>
      <p:bldP build="whole" bldLvl="1" animBg="1" rev="0" advAuto="0" spid="524" grpId="22"/>
      <p:bldP build="whole" bldLvl="1" animBg="1" rev="0" advAuto="0" spid="509" grpId="14"/>
      <p:bldP build="whole" bldLvl="1" animBg="1" rev="0" advAuto="0" spid="496" grpId="1"/>
      <p:bldP build="whole" bldLvl="1" animBg="1" rev="0" advAuto="0" spid="497" grpId="2"/>
      <p:bldP build="whole" bldLvl="1" animBg="1" rev="0" advAuto="0" spid="503" grpId="15"/>
    </p:bldLst>
  </p:timing>
</p:sld>
</file>

<file path=ppt/slides/slide1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30" name="Resource-Saving Transformations"/>
          <p:cNvSpPr txBox="1"/>
          <p:nvPr>
            <p:ph type="title"/>
          </p:nvPr>
        </p:nvSpPr>
        <p:spPr>
          <a:prstGeom prst="rect">
            <a:avLst/>
          </a:prstGeom>
        </p:spPr>
        <p:txBody>
          <a:bodyPr/>
          <a:lstStyle/>
          <a:p>
            <a:pPr/>
            <a:r>
              <a:t>Resource-Saving Transformations</a:t>
            </a:r>
          </a:p>
        </p:txBody>
      </p:sp>
      <p:sp>
        <p:nvSpPr>
          <p:cNvPr id="5931" name="How many integers result in arithmetic that can be broken down using these three rules?  For non-powers-of-2 between 1 and 65, we can scrub…"/>
          <p:cNvSpPr txBox="1"/>
          <p:nvPr>
            <p:ph type="body" idx="1"/>
          </p:nvPr>
        </p:nvSpPr>
        <p:spPr>
          <a:prstGeom prst="rect">
            <a:avLst/>
          </a:prstGeom>
        </p:spPr>
        <p:txBody>
          <a:bodyPr/>
          <a:lstStyle/>
          <a:p>
            <a:pPr marL="329184" indent="-329184" defTabSz="877823">
              <a:defRPr sz="2976"/>
            </a:pPr>
            <a:r>
              <a:t>How many integers result in arithmetic that can be broken down using these three rules?  For non-powers-of-2 between 1 and 65, we can scrub</a:t>
            </a:r>
          </a:p>
          <a:p>
            <a:pPr lvl="1" marL="768095" indent="-329184" defTabSz="877823">
              <a:buSzPct val="75000"/>
              <a:defRPr sz="2976"/>
            </a:pPr>
            <a:r>
              <a:t>25 integers using multiplication rewrites under radius 2</a:t>
            </a:r>
          </a:p>
          <a:p>
            <a:pPr lvl="1" marL="768095" indent="-329184" defTabSz="877823">
              <a:buSzPct val="75000"/>
              <a:defRPr sz="2976"/>
            </a:pPr>
            <a:r>
              <a:t>5 integers using div/mod rewrites (Crandall’s algorithm)</a:t>
            </a:r>
          </a:p>
          <a:p>
            <a:pPr lvl="1" marL="768095" indent="-329184" defTabSz="877823">
              <a:buSzPct val="75000"/>
              <a:defRPr sz="2976"/>
            </a:pPr>
            <a:r>
              <a:t>5 additional integers using second-order Mersenne mod rewrites</a:t>
            </a:r>
          </a:p>
          <a:p>
            <a:pPr marL="329184" indent="-329184" defTabSz="877823">
              <a:defRPr sz="2976"/>
            </a:pPr>
            <a:r>
              <a:t>However, asking “how many” integers we can rewrite is not actually a good question. We can steer the search towards schemes that use these integers from the start, and are typically successful in finding valid schemes.  </a:t>
            </a:r>
          </a:p>
        </p:txBody>
      </p:sp>
      <p:sp>
        <p:nvSpPr>
          <p:cNvPr id="5932" name="TODO: make slide more readable"/>
          <p:cNvSpPr txBox="1"/>
          <p:nvPr/>
        </p:nvSpPr>
        <p:spPr>
          <a:xfrm>
            <a:off x="6620822" y="5805756"/>
            <a:ext cx="393966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make slide more readable</a:t>
            </a:r>
          </a:p>
        </p:txBody>
      </p:sp>
      <p:sp>
        <p:nvSpPr>
          <p:cNvPr id="59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35" name="Memory Banking Results"/>
          <p:cNvSpPr txBox="1"/>
          <p:nvPr>
            <p:ph type="title"/>
          </p:nvPr>
        </p:nvSpPr>
        <p:spPr>
          <a:prstGeom prst="rect">
            <a:avLst/>
          </a:prstGeom>
        </p:spPr>
        <p:txBody>
          <a:bodyPr/>
          <a:lstStyle/>
          <a:p>
            <a:pPr/>
            <a:r>
              <a:t>Memory Banking Results</a:t>
            </a:r>
          </a:p>
        </p:txBody>
      </p:sp>
      <p:sp>
        <p:nvSpPr>
          <p:cNvPr id="5936" name="We tested on a variety of stencil patterns and strided patterns on a Virtex 7 and AWS F1 instance (VU9P)"/>
          <p:cNvSpPr txBox="1"/>
          <p:nvPr>
            <p:ph type="body" idx="1"/>
          </p:nvPr>
        </p:nvSpPr>
        <p:spPr>
          <a:prstGeom prst="rect">
            <a:avLst/>
          </a:prstGeom>
        </p:spPr>
        <p:txBody>
          <a:bodyPr/>
          <a:lstStyle/>
          <a:p>
            <a:pPr/>
            <a:r>
              <a:t>We tested on a variety of stencil patterns and strided patterns on a Virtex 7 and AWS F1 instance (VU9P)</a:t>
            </a:r>
          </a:p>
        </p:txBody>
      </p:sp>
      <p:pic>
        <p:nvPicPr>
          <p:cNvPr id="5937" name="Image" descr="Image"/>
          <p:cNvPicPr>
            <a:picLocks noChangeAspect="1"/>
          </p:cNvPicPr>
          <p:nvPr/>
        </p:nvPicPr>
        <p:blipFill>
          <a:blip r:embed="rId2">
            <a:extLst/>
          </a:blip>
          <a:stretch>
            <a:fillRect/>
          </a:stretch>
        </p:blipFill>
        <p:spPr>
          <a:xfrm>
            <a:off x="1585344" y="2242044"/>
            <a:ext cx="5636723" cy="2018312"/>
          </a:xfrm>
          <a:prstGeom prst="rect">
            <a:avLst/>
          </a:prstGeom>
          <a:ln w="12700">
            <a:miter lim="400000"/>
          </a:ln>
        </p:spPr>
      </p:pic>
      <p:pic>
        <p:nvPicPr>
          <p:cNvPr id="5938" name="Image" descr="Image"/>
          <p:cNvPicPr>
            <a:picLocks noChangeAspect="1"/>
          </p:cNvPicPr>
          <p:nvPr/>
        </p:nvPicPr>
        <p:blipFill>
          <a:blip r:embed="rId3">
            <a:extLst/>
          </a:blip>
          <a:stretch>
            <a:fillRect/>
          </a:stretch>
        </p:blipFill>
        <p:spPr>
          <a:xfrm>
            <a:off x="1787505" y="4147149"/>
            <a:ext cx="7886215" cy="1902780"/>
          </a:xfrm>
          <a:prstGeom prst="rect">
            <a:avLst/>
          </a:prstGeom>
          <a:ln w="12700">
            <a:miter lim="400000"/>
          </a:ln>
        </p:spPr>
      </p:pic>
      <p:sp>
        <p:nvSpPr>
          <p:cNvPr id="5939" name="TODO: make slide more readable"/>
          <p:cNvSpPr txBox="1"/>
          <p:nvPr/>
        </p:nvSpPr>
        <p:spPr>
          <a:xfrm>
            <a:off x="6863017" y="6086193"/>
            <a:ext cx="393966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make slide more readable</a:t>
            </a:r>
          </a:p>
        </p:txBody>
      </p:sp>
      <p:sp>
        <p:nvSpPr>
          <p:cNvPr id="59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42" name="Memory Banking Results"/>
          <p:cNvSpPr txBox="1"/>
          <p:nvPr>
            <p:ph type="title"/>
          </p:nvPr>
        </p:nvSpPr>
        <p:spPr>
          <a:prstGeom prst="rect">
            <a:avLst/>
          </a:prstGeom>
        </p:spPr>
        <p:txBody>
          <a:bodyPr/>
          <a:lstStyle/>
          <a:p>
            <a:pPr/>
            <a:r>
              <a:t>Memory Banking Results</a:t>
            </a:r>
          </a:p>
        </p:txBody>
      </p:sp>
      <p:sp>
        <p:nvSpPr>
          <p:cNvPr id="5943" name="Double-click to edit"/>
          <p:cNvSpPr txBox="1"/>
          <p:nvPr>
            <p:ph type="body" idx="1"/>
          </p:nvPr>
        </p:nvSpPr>
        <p:spPr>
          <a:prstGeom prst="rect">
            <a:avLst/>
          </a:prstGeom>
        </p:spPr>
        <p:txBody>
          <a:bodyPr/>
          <a:lstStyle/>
          <a:p>
            <a:pPr/>
          </a:p>
        </p:txBody>
      </p:sp>
      <p:pic>
        <p:nvPicPr>
          <p:cNvPr id="5944" name="Image" descr="Image"/>
          <p:cNvPicPr>
            <a:picLocks noChangeAspect="1"/>
          </p:cNvPicPr>
          <p:nvPr/>
        </p:nvPicPr>
        <p:blipFill>
          <a:blip r:embed="rId2">
            <a:extLst/>
          </a:blip>
          <a:stretch>
            <a:fillRect/>
          </a:stretch>
        </p:blipFill>
        <p:spPr>
          <a:xfrm>
            <a:off x="808379" y="1052068"/>
            <a:ext cx="4654506" cy="5635128"/>
          </a:xfrm>
          <a:prstGeom prst="rect">
            <a:avLst/>
          </a:prstGeom>
          <a:ln w="12700">
            <a:miter lim="400000"/>
          </a:ln>
        </p:spPr>
      </p:pic>
      <p:pic>
        <p:nvPicPr>
          <p:cNvPr id="5945" name="Image" descr="Image"/>
          <p:cNvPicPr>
            <a:picLocks noChangeAspect="1"/>
          </p:cNvPicPr>
          <p:nvPr/>
        </p:nvPicPr>
        <p:blipFill>
          <a:blip r:embed="rId3">
            <a:extLst/>
          </a:blip>
          <a:stretch>
            <a:fillRect/>
          </a:stretch>
        </p:blipFill>
        <p:spPr>
          <a:xfrm>
            <a:off x="7544128" y="721926"/>
            <a:ext cx="3846261" cy="5871348"/>
          </a:xfrm>
          <a:prstGeom prst="rect">
            <a:avLst/>
          </a:prstGeom>
          <a:ln w="12700">
            <a:miter lim="400000"/>
          </a:ln>
        </p:spPr>
      </p:pic>
      <p:sp>
        <p:nvSpPr>
          <p:cNvPr id="59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48" name="Problem: Expressing hardware at a high level results in sub-optimal designs…"/>
          <p:cNvSpPr txBox="1"/>
          <p:nvPr>
            <p:ph type="body" idx="1"/>
          </p:nvPr>
        </p:nvSpPr>
        <p:spPr>
          <a:xfrm>
            <a:off x="475487" y="1143000"/>
            <a:ext cx="11176001" cy="4572000"/>
          </a:xfrm>
          <a:prstGeom prst="rect">
            <a:avLst/>
          </a:prstGeom>
        </p:spPr>
        <p:txBody>
          <a:bodyPr/>
          <a:lstStyle/>
          <a:p>
            <a:pPr/>
            <a:r>
              <a:rPr b="1"/>
              <a:t>Problem</a:t>
            </a:r>
            <a:r>
              <a:t>: Expressing hardware at a high level results in sub-optimal designs</a:t>
            </a:r>
          </a:p>
          <a:p>
            <a:pPr/>
            <a:r>
              <a:rPr b="1"/>
              <a:t>Solution</a:t>
            </a:r>
            <a:r>
              <a:t>: Design a language and compiler that provides</a:t>
            </a:r>
          </a:p>
          <a:p>
            <a:pPr lvl="1" marL="800100" indent="-342900">
              <a:buSzPct val="75000"/>
            </a:pPr>
            <a:r>
              <a:t>the </a:t>
            </a:r>
            <a:r>
              <a:rPr b="1"/>
              <a:t>right software abstractions</a:t>
            </a:r>
            <a:endParaRPr b="1"/>
          </a:p>
          <a:p>
            <a:pPr lvl="1" marL="800100" indent="-342900">
              <a:buSzPct val="75000"/>
            </a:pPr>
            <a:r>
              <a:t>A </a:t>
            </a:r>
            <a:r>
              <a:rPr b="1"/>
              <a:t>performance</a:t>
            </a:r>
            <a:r>
              <a:t> </a:t>
            </a:r>
            <a:r>
              <a:rPr b="1"/>
              <a:t>debugging environment </a:t>
            </a:r>
            <a:r>
              <a:t>that lends itself to a </a:t>
            </a:r>
            <a:r>
              <a:rPr b="1"/>
              <a:t>set of optimization principles</a:t>
            </a:r>
          </a:p>
          <a:p>
            <a:pPr lvl="1" marL="800100" indent="-342900">
              <a:buSzPct val="75000"/>
            </a:pPr>
            <a:r>
              <a:t>Hardware-oriented </a:t>
            </a:r>
            <a:r>
              <a:rPr b="1"/>
              <a:t>optimizations for memory partitioning</a:t>
            </a:r>
            <a:endParaRPr b="1"/>
          </a:p>
          <a:p>
            <a:pPr/>
            <a:r>
              <a:rPr b="1"/>
              <a:t>Validation</a:t>
            </a:r>
            <a:r>
              <a:t>: Demonstrate effectiveness on a real-world problem</a:t>
            </a:r>
          </a:p>
        </p:txBody>
      </p:sp>
      <p:sp>
        <p:nvSpPr>
          <p:cNvPr id="5949" name="Key Contributions in This Talk"/>
          <p:cNvSpPr txBox="1"/>
          <p:nvPr>
            <p:ph type="title"/>
          </p:nvPr>
        </p:nvSpPr>
        <p:spPr>
          <a:prstGeom prst="rect">
            <a:avLst/>
          </a:prstGeom>
        </p:spPr>
        <p:txBody>
          <a:bodyPr/>
          <a:lstStyle/>
          <a:p>
            <a:pPr/>
            <a:r>
              <a:t>Key Contributions in This Talk</a:t>
            </a:r>
          </a:p>
        </p:txBody>
      </p:sp>
      <p:sp>
        <p:nvSpPr>
          <p:cNvPr id="5950"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951" name="Rectangle"/>
          <p:cNvSpPr/>
          <p:nvPr/>
        </p:nvSpPr>
        <p:spPr>
          <a:xfrm>
            <a:off x="406400" y="1168399"/>
            <a:ext cx="11314177" cy="3747342"/>
          </a:xfrm>
          <a:prstGeom prst="rect">
            <a:avLst/>
          </a:prstGeom>
          <a:solidFill>
            <a:srgbClr val="FFFFFF">
              <a:alpha val="89851"/>
            </a:srgbClr>
          </a:solidFill>
          <a:ln w="12700">
            <a:miter lim="400000"/>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51" grpId="1"/>
    </p:bldLst>
  </p:timing>
</p:sld>
</file>

<file path=ppt/slides/slide1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3" name="How Well Does Spatial Work in the Real World?"/>
          <p:cNvSpPr txBox="1"/>
          <p:nvPr>
            <p:ph type="title"/>
          </p:nvPr>
        </p:nvSpPr>
        <p:spPr>
          <a:prstGeom prst="rect">
            <a:avLst/>
          </a:prstGeom>
        </p:spPr>
        <p:txBody>
          <a:bodyPr/>
          <a:lstStyle/>
          <a:p>
            <a:pPr/>
            <a:r>
              <a:t>How Well Does Spatial Work in the Real World?</a:t>
            </a:r>
          </a:p>
        </p:txBody>
      </p:sp>
      <p:sp>
        <p:nvSpPr>
          <p:cNvPr id="5954" name="XFEL Pulse Alignment on LCLS-II"/>
          <p:cNvSpPr txBox="1"/>
          <p:nvPr>
            <p:ph type="body" sz="quarter" idx="1"/>
          </p:nvPr>
        </p:nvSpPr>
        <p:spPr>
          <a:prstGeom prst="rect">
            <a:avLst/>
          </a:prstGeom>
        </p:spPr>
        <p:txBody>
          <a:bodyPr/>
          <a:lstStyle/>
          <a:p>
            <a:pPr/>
            <a:r>
              <a:t>XFEL Pulse Alignment on LCLS-II</a:t>
            </a:r>
          </a:p>
        </p:txBody>
      </p:sp>
      <p:sp>
        <p:nvSpPr>
          <p:cNvPr id="595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7" name="Background"/>
          <p:cNvSpPr txBox="1"/>
          <p:nvPr>
            <p:ph type="title"/>
          </p:nvPr>
        </p:nvSpPr>
        <p:spPr>
          <a:prstGeom prst="rect">
            <a:avLst/>
          </a:prstGeom>
        </p:spPr>
        <p:txBody>
          <a:bodyPr/>
          <a:lstStyle/>
          <a:p>
            <a:pPr/>
            <a:r>
              <a:t>Background</a:t>
            </a:r>
          </a:p>
        </p:txBody>
      </p:sp>
      <p:sp>
        <p:nvSpPr>
          <p:cNvPr id="5958" name="SLAC National Accelerator Laboratory is a Dept. of Energy research lab that uses synchrotron radiation and free-electron lasers for fundamental science…"/>
          <p:cNvSpPr txBox="1"/>
          <p:nvPr>
            <p:ph type="body" idx="1"/>
          </p:nvPr>
        </p:nvSpPr>
        <p:spPr>
          <a:xfrm>
            <a:off x="475487" y="1142999"/>
            <a:ext cx="11176001" cy="5005601"/>
          </a:xfrm>
          <a:prstGeom prst="rect">
            <a:avLst/>
          </a:prstGeom>
        </p:spPr>
        <p:txBody>
          <a:bodyPr/>
          <a:lstStyle/>
          <a:p>
            <a:pPr marL="325754" indent="-325754" defTabSz="868680">
              <a:defRPr sz="2945"/>
            </a:pPr>
            <a:r>
              <a:rPr b="1"/>
              <a:t>SLAC National Accelerator Laboratory</a:t>
            </a:r>
            <a:r>
              <a:t> is a Dept. of Energy research lab that uses synchrotron radiation and free-electron lasers for fundamental science</a:t>
            </a:r>
          </a:p>
          <a:p>
            <a:pPr marL="325754" indent="-325754" defTabSz="868680">
              <a:defRPr sz="2945"/>
            </a:pPr>
            <a:r>
              <a:t>Annual budget: $383M</a:t>
            </a:r>
          </a:p>
          <a:p>
            <a:pPr marL="325754" indent="-325754" defTabSz="868680">
              <a:defRPr sz="2945"/>
            </a:pPr>
            <a:r>
              <a:t>Annual users: 2,700</a:t>
            </a:r>
          </a:p>
          <a:p>
            <a:pPr marL="325754" indent="-325754" defTabSz="868680">
              <a:defRPr sz="2945"/>
            </a:pPr>
            <a:r>
              <a:t>The newest system is LCLS-II (Linac Coherent Light Source)</a:t>
            </a:r>
          </a:p>
          <a:p>
            <a:pPr lvl="1" marL="760094" indent="-325754" defTabSz="868680">
              <a:buSzPct val="75000"/>
              <a:defRPr sz="2945"/>
            </a:pPr>
            <a:r>
              <a:t>Provides scientists with much higher brightness x-rays and faster repetition rates (up to 10,000x LCLS-I)</a:t>
            </a:r>
          </a:p>
          <a:p>
            <a:pPr lvl="1" marL="760094" indent="-325754" defTabSz="868680">
              <a:buSzPct val="75000"/>
              <a:defRPr sz="2945"/>
            </a:pPr>
            <a:r>
              <a:t>The “</a:t>
            </a:r>
            <a:r>
              <a:rPr b="1"/>
              <a:t>timetool” </a:t>
            </a:r>
            <a:r>
              <a:t>is a critical diagnostic component for optical/x-ray pulse synchronization</a:t>
            </a:r>
          </a:p>
        </p:txBody>
      </p:sp>
      <p:sp>
        <p:nvSpPr>
          <p:cNvPr id="595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60" name="Image" descr="Image"/>
          <p:cNvPicPr>
            <a:picLocks noChangeAspect="1"/>
          </p:cNvPicPr>
          <p:nvPr/>
        </p:nvPicPr>
        <p:blipFill>
          <a:blip r:embed="rId2">
            <a:extLst/>
          </a:blip>
          <a:stretch>
            <a:fillRect/>
          </a:stretch>
        </p:blipFill>
        <p:spPr>
          <a:xfrm>
            <a:off x="8552719" y="6179503"/>
            <a:ext cx="3184084" cy="52386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5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95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595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595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5958">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958" grpId="1"/>
    </p:bldLst>
  </p:timing>
</p:sld>
</file>

<file path=ppt/slides/slide1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966" name="Group"/>
          <p:cNvGrpSpPr/>
          <p:nvPr/>
        </p:nvGrpSpPr>
        <p:grpSpPr>
          <a:xfrm>
            <a:off x="22271" y="2401350"/>
            <a:ext cx="4662018" cy="3861574"/>
            <a:chOff x="0" y="0"/>
            <a:chExt cx="4662017" cy="3861572"/>
          </a:xfrm>
        </p:grpSpPr>
        <p:grpSp>
          <p:nvGrpSpPr>
            <p:cNvPr id="5964" name="Group"/>
            <p:cNvGrpSpPr/>
            <p:nvPr/>
          </p:nvGrpSpPr>
          <p:grpSpPr>
            <a:xfrm>
              <a:off x="624602" y="-1"/>
              <a:ext cx="4037416" cy="3861574"/>
              <a:chOff x="0" y="0"/>
              <a:chExt cx="4037414" cy="3861572"/>
            </a:xfrm>
          </p:grpSpPr>
          <p:pic>
            <p:nvPicPr>
              <p:cNvPr id="5962" name="Image" descr="Image"/>
              <p:cNvPicPr>
                <a:picLocks noChangeAspect="1"/>
              </p:cNvPicPr>
              <p:nvPr/>
            </p:nvPicPr>
            <p:blipFill>
              <a:blip r:embed="rId2">
                <a:extLst/>
              </a:blip>
              <a:srcRect l="0" t="0" r="0" b="0"/>
              <a:stretch>
                <a:fillRect/>
              </a:stretch>
            </p:blipFill>
            <p:spPr>
              <a:xfrm>
                <a:off x="0" y="21297"/>
                <a:ext cx="4037415" cy="3840276"/>
              </a:xfrm>
              <a:prstGeom prst="rect">
                <a:avLst/>
              </a:prstGeom>
              <a:ln w="12700" cap="flat">
                <a:noFill/>
                <a:miter lim="400000"/>
              </a:ln>
              <a:effectLst/>
            </p:spPr>
          </p:pic>
          <p:sp>
            <p:nvSpPr>
              <p:cNvPr id="5963" name="Rectangle"/>
              <p:cNvSpPr/>
              <p:nvPr/>
            </p:nvSpPr>
            <p:spPr>
              <a:xfrm>
                <a:off x="127000" y="0"/>
                <a:ext cx="250594" cy="214478"/>
              </a:xfrm>
              <a:prstGeom prst="rect">
                <a:avLst/>
              </a:prstGeom>
              <a:solidFill>
                <a:srgbClr val="FFFFFF"/>
              </a:solidFill>
              <a:ln w="12700" cap="flat">
                <a:noFill/>
                <a:miter lim="400000"/>
              </a:ln>
              <a:effectLst/>
            </p:spPr>
            <p:txBody>
              <a:bodyPr wrap="square" lIns="45719" tIns="45719" rIns="45719" bIns="45719" numCol="1" anchor="t">
                <a:noAutofit/>
              </a:bodyPr>
              <a:lstStyle/>
              <a:p>
                <a:pPr/>
              </a:p>
            </p:txBody>
          </p:sp>
        </p:grpSp>
        <p:sp>
          <p:nvSpPr>
            <p:cNvPr id="5965" name="POL: Polarizer…"/>
            <p:cNvSpPr/>
            <p:nvPr/>
          </p:nvSpPr>
          <p:spPr>
            <a:xfrm>
              <a:off x="0" y="2124513"/>
              <a:ext cx="2130622" cy="1"/>
            </a:xfrm>
            <a:custGeom>
              <a:avLst/>
              <a:gdLst/>
              <a:ahLst/>
              <a:cxnLst>
                <a:cxn ang="0">
                  <a:pos x="wd2" y="hd2"/>
                </a:cxn>
                <a:cxn ang="5400000">
                  <a:pos x="wd2" y="hd2"/>
                </a:cxn>
                <a:cxn ang="10800000">
                  <a:pos x="wd2" y="hd2"/>
                </a:cxn>
                <a:cxn ang="16200000">
                  <a:pos x="wd2" y="hd2"/>
                </a:cxn>
              </a:cxnLst>
              <a:rect l="0" t="0" r="r" b="b"/>
              <a:pathLst>
                <a:path w="21600" h="0" fill="norm" stroke="1" extrusionOk="0">
                  <a:moveTo>
                    <a:pt x="0" y="0"/>
                  </a:moveTo>
                  <a:lnTo>
                    <a:pt x="21600" y="0"/>
                  </a:lnTo>
                  <a:lnTo>
                    <a:pt x="21600" y="0"/>
                  </a:lnTo>
                  <a:lnTo>
                    <a:pt x="0" y="0"/>
                  </a:lnTo>
                  <a:close/>
                </a:path>
              </a:pathLst>
            </a:custGeom>
            <a:noFill/>
            <a:ln w="127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sz="1200">
                  <a:latin typeface="+mn-lt"/>
                  <a:ea typeface="+mn-ea"/>
                  <a:cs typeface="+mn-cs"/>
                  <a:sym typeface="Calibri"/>
                </a:defRPr>
              </a:pPr>
              <a:r>
                <a:t>POL: Polarizer</a:t>
              </a:r>
            </a:p>
            <a:p>
              <a:pPr>
                <a:defRPr sz="1200">
                  <a:latin typeface="+mn-lt"/>
                  <a:ea typeface="+mn-ea"/>
                  <a:cs typeface="+mn-cs"/>
                  <a:sym typeface="Calibri"/>
                </a:defRPr>
              </a:pPr>
              <a:r>
                <a:t>LN: Lense</a:t>
              </a:r>
            </a:p>
            <a:p>
              <a:pPr>
                <a:defRPr sz="1200">
                  <a:latin typeface="+mn-lt"/>
                  <a:ea typeface="+mn-ea"/>
                  <a:cs typeface="+mn-cs"/>
                  <a:sym typeface="Calibri"/>
                </a:defRPr>
              </a:pPr>
              <a:r>
                <a:t>CGC: Continuum generation cell</a:t>
              </a:r>
            </a:p>
            <a:p>
              <a:pPr>
                <a:defRPr sz="1200">
                  <a:latin typeface="+mn-lt"/>
                  <a:ea typeface="+mn-ea"/>
                  <a:cs typeface="+mn-cs"/>
                  <a:sym typeface="Calibri"/>
                </a:defRPr>
              </a:pPr>
              <a:r>
                <a:t>BP: Birefringent plate</a:t>
              </a:r>
            </a:p>
            <a:p>
              <a:pPr>
                <a:defRPr sz="1200">
                  <a:latin typeface="+mn-lt"/>
                  <a:ea typeface="+mn-ea"/>
                  <a:cs typeface="+mn-cs"/>
                  <a:sym typeface="Calibri"/>
                </a:defRPr>
              </a:pPr>
              <a:r>
                <a:t>WLC: White light continuum</a:t>
              </a:r>
            </a:p>
          </p:txBody>
        </p:sp>
      </p:grpSp>
      <p:sp>
        <p:nvSpPr>
          <p:cNvPr id="5967" name="The Task"/>
          <p:cNvSpPr txBox="1"/>
          <p:nvPr>
            <p:ph type="title"/>
          </p:nvPr>
        </p:nvSpPr>
        <p:spPr>
          <a:prstGeom prst="rect">
            <a:avLst/>
          </a:prstGeom>
        </p:spPr>
        <p:txBody>
          <a:bodyPr/>
          <a:lstStyle/>
          <a:p>
            <a:pPr/>
            <a:r>
              <a:t>The Task</a:t>
            </a:r>
          </a:p>
        </p:txBody>
      </p:sp>
      <p:sp>
        <p:nvSpPr>
          <p:cNvPr id="5968" name="Predict arrival time of x-ray pulse by measuring its effect on chirped white light[13]"/>
          <p:cNvSpPr txBox="1"/>
          <p:nvPr>
            <p:ph type="body" sz="quarter" idx="1"/>
          </p:nvPr>
        </p:nvSpPr>
        <p:spPr>
          <a:xfrm>
            <a:off x="475487" y="1143000"/>
            <a:ext cx="11176001" cy="1119717"/>
          </a:xfrm>
          <a:prstGeom prst="rect">
            <a:avLst/>
          </a:prstGeom>
        </p:spPr>
        <p:txBody>
          <a:bodyPr/>
          <a:lstStyle/>
          <a:p>
            <a:pPr/>
            <a:r>
              <a:t>Predict arrival time of x-ray pulse by measuring its effect on chirped white light</a:t>
            </a:r>
            <a:r>
              <a:rPr baseline="31999"/>
              <a:t>[13]</a:t>
            </a:r>
          </a:p>
        </p:txBody>
      </p:sp>
      <p:sp>
        <p:nvSpPr>
          <p:cNvPr id="5969" name="Slide Number"/>
          <p:cNvSpPr txBox="1"/>
          <p:nvPr>
            <p:ph type="sldNum" sz="quarter" idx="2"/>
          </p:nvPr>
        </p:nvSpPr>
        <p:spPr>
          <a:xfrm>
            <a:off x="9306559" y="65249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975" name="Group"/>
          <p:cNvGrpSpPr/>
          <p:nvPr/>
        </p:nvGrpSpPr>
        <p:grpSpPr>
          <a:xfrm>
            <a:off x="4582969" y="2575786"/>
            <a:ext cx="3823560" cy="2380947"/>
            <a:chOff x="0" y="0"/>
            <a:chExt cx="3823558" cy="2380946"/>
          </a:xfrm>
        </p:grpSpPr>
        <p:pic>
          <p:nvPicPr>
            <p:cNvPr id="5970" name="Image" descr="Image"/>
            <p:cNvPicPr>
              <a:picLocks noChangeAspect="1"/>
            </p:cNvPicPr>
            <p:nvPr/>
          </p:nvPicPr>
          <p:blipFill>
            <a:blip r:embed="rId3">
              <a:extLst/>
            </a:blip>
            <a:stretch>
              <a:fillRect/>
            </a:stretch>
          </p:blipFill>
          <p:spPr>
            <a:xfrm>
              <a:off x="411248" y="315228"/>
              <a:ext cx="3300974" cy="1717058"/>
            </a:xfrm>
            <a:prstGeom prst="rect">
              <a:avLst/>
            </a:prstGeom>
            <a:ln w="12700" cap="flat">
              <a:noFill/>
              <a:miter lim="400000"/>
            </a:ln>
            <a:effectLst/>
          </p:spPr>
        </p:pic>
        <p:sp>
          <p:nvSpPr>
            <p:cNvPr id="5971" name="Line"/>
            <p:cNvSpPr/>
            <p:nvPr/>
          </p:nvSpPr>
          <p:spPr>
            <a:xfrm flipV="1">
              <a:off x="309781" y="220906"/>
              <a:ext cx="1" cy="190570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5972" name="Line"/>
            <p:cNvSpPr/>
            <p:nvPr/>
          </p:nvSpPr>
          <p:spPr>
            <a:xfrm>
              <a:off x="304757" y="2131128"/>
              <a:ext cx="3496808"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5973" name="Frequency"/>
            <p:cNvSpPr txBox="1"/>
            <p:nvPr/>
          </p:nvSpPr>
          <p:spPr>
            <a:xfrm>
              <a:off x="0" y="0"/>
              <a:ext cx="812575" cy="257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Frequency</a:t>
              </a:r>
            </a:p>
          </p:txBody>
        </p:sp>
        <p:sp>
          <p:nvSpPr>
            <p:cNvPr id="5974" name="Position"/>
            <p:cNvSpPr txBox="1"/>
            <p:nvPr/>
          </p:nvSpPr>
          <p:spPr>
            <a:xfrm>
              <a:off x="3156650" y="2156054"/>
              <a:ext cx="666909" cy="22489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Position</a:t>
              </a:r>
            </a:p>
          </p:txBody>
        </p:sp>
      </p:grpSp>
      <p:grpSp>
        <p:nvGrpSpPr>
          <p:cNvPr id="5978" name="Group"/>
          <p:cNvGrpSpPr/>
          <p:nvPr/>
        </p:nvGrpSpPr>
        <p:grpSpPr>
          <a:xfrm>
            <a:off x="8583772" y="2311399"/>
            <a:ext cx="2844801" cy="1969478"/>
            <a:chOff x="0" y="0"/>
            <a:chExt cx="2844800" cy="1969476"/>
          </a:xfrm>
        </p:grpSpPr>
        <p:pic>
          <p:nvPicPr>
            <p:cNvPr id="5976" name="Image" descr="Image"/>
            <p:cNvPicPr>
              <a:picLocks noChangeAspect="1"/>
            </p:cNvPicPr>
            <p:nvPr/>
          </p:nvPicPr>
          <p:blipFill>
            <a:blip r:embed="rId4">
              <a:extLst/>
            </a:blip>
            <a:stretch>
              <a:fillRect/>
            </a:stretch>
          </p:blipFill>
          <p:spPr>
            <a:xfrm>
              <a:off x="0" y="0"/>
              <a:ext cx="2844800" cy="1969477"/>
            </a:xfrm>
            <a:prstGeom prst="rect">
              <a:avLst/>
            </a:prstGeom>
            <a:ln w="12700" cap="flat">
              <a:noFill/>
              <a:miter lim="400000"/>
            </a:ln>
            <a:effectLst/>
          </p:spPr>
        </p:pic>
        <p:sp>
          <p:nvSpPr>
            <p:cNvPr id="5977" name="FPGA"/>
            <p:cNvSpPr/>
            <p:nvPr/>
          </p:nvSpPr>
          <p:spPr>
            <a:xfrm>
              <a:off x="1111250" y="428045"/>
              <a:ext cx="1270000" cy="559496"/>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lstStyle>
            <a:p>
              <a:pPr/>
              <a:r>
                <a:t>FPGA</a:t>
              </a:r>
            </a:p>
          </p:txBody>
        </p:sp>
      </p:grpSp>
      <p:grpSp>
        <p:nvGrpSpPr>
          <p:cNvPr id="5981" name="Group"/>
          <p:cNvGrpSpPr/>
          <p:nvPr/>
        </p:nvGrpSpPr>
        <p:grpSpPr>
          <a:xfrm>
            <a:off x="8583772" y="3695699"/>
            <a:ext cx="2844801" cy="1969478"/>
            <a:chOff x="0" y="0"/>
            <a:chExt cx="2844800" cy="1969476"/>
          </a:xfrm>
        </p:grpSpPr>
        <p:pic>
          <p:nvPicPr>
            <p:cNvPr id="5979" name="Image" descr="Image"/>
            <p:cNvPicPr>
              <a:picLocks noChangeAspect="1"/>
            </p:cNvPicPr>
            <p:nvPr/>
          </p:nvPicPr>
          <p:blipFill>
            <a:blip r:embed="rId4">
              <a:extLst/>
            </a:blip>
            <a:stretch>
              <a:fillRect/>
            </a:stretch>
          </p:blipFill>
          <p:spPr>
            <a:xfrm>
              <a:off x="0" y="0"/>
              <a:ext cx="2844800" cy="1969477"/>
            </a:xfrm>
            <a:prstGeom prst="rect">
              <a:avLst/>
            </a:prstGeom>
            <a:ln w="12700" cap="flat">
              <a:noFill/>
              <a:miter lim="400000"/>
            </a:ln>
            <a:effectLst/>
          </p:spPr>
        </p:pic>
        <p:sp>
          <p:nvSpPr>
            <p:cNvPr id="5980" name="FPGA"/>
            <p:cNvSpPr/>
            <p:nvPr/>
          </p:nvSpPr>
          <p:spPr>
            <a:xfrm>
              <a:off x="1111250" y="428045"/>
              <a:ext cx="1270000" cy="559496"/>
            </a:xfrm>
            <a:prstGeom prst="rect">
              <a:avLst/>
            </a:prstGeom>
            <a:solidFill>
              <a:srgbClr val="FFFF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lstStyle>
            <a:p>
              <a:pPr/>
              <a:r>
                <a:t>FPGA</a:t>
              </a:r>
            </a:p>
          </p:txBody>
        </p:sp>
      </p:grpSp>
      <p:sp>
        <p:nvSpPr>
          <p:cNvPr id="5982" name="Arrow"/>
          <p:cNvSpPr/>
          <p:nvPr/>
        </p:nvSpPr>
        <p:spPr>
          <a:xfrm rot="1684044">
            <a:off x="4101940" y="3008439"/>
            <a:ext cx="892774" cy="342901"/>
          </a:xfrm>
          <a:prstGeom prst="rightArrow">
            <a:avLst>
              <a:gd name="adj1" fmla="val 42236"/>
              <a:gd name="adj2" fmla="val 127686"/>
            </a:avLst>
          </a:prstGeom>
          <a:solidFill>
            <a:schemeClr val="accent1">
              <a:lumOff val="-8000"/>
            </a:schemeClr>
          </a:solidFill>
          <a:ln w="25400">
            <a:solidFill>
              <a:schemeClr val="accent1">
                <a:lumOff val="-8000"/>
              </a:schemeClr>
            </a:solidFill>
          </a:ln>
        </p:spPr>
        <p:txBody>
          <a:bodyPr lIns="45719" rIns="45719"/>
          <a:lstStyle/>
          <a:p>
            <a:pPr/>
          </a:p>
        </p:txBody>
      </p:sp>
      <p:sp>
        <p:nvSpPr>
          <p:cNvPr id="6014" name="Connection Line"/>
          <p:cNvSpPr/>
          <p:nvPr/>
        </p:nvSpPr>
        <p:spPr>
          <a:xfrm>
            <a:off x="6060635" y="2617998"/>
            <a:ext cx="2938688" cy="965946"/>
          </a:xfrm>
          <a:custGeom>
            <a:avLst/>
            <a:gdLst/>
            <a:ahLst/>
            <a:cxnLst>
              <a:cxn ang="0">
                <a:pos x="wd2" y="hd2"/>
              </a:cxn>
              <a:cxn ang="5400000">
                <a:pos x="wd2" y="hd2"/>
              </a:cxn>
              <a:cxn ang="10800000">
                <a:pos x="wd2" y="hd2"/>
              </a:cxn>
              <a:cxn ang="16200000">
                <a:pos x="wd2" y="hd2"/>
              </a:cxn>
            </a:cxnLst>
            <a:rect l="0" t="0" r="r" b="b"/>
            <a:pathLst>
              <a:path w="20833" h="16358" fill="norm" stroke="1" extrusionOk="0">
                <a:moveTo>
                  <a:pt x="68" y="16358"/>
                </a:moveTo>
                <a:cubicBezTo>
                  <a:pt x="-767" y="-3307"/>
                  <a:pt x="6155" y="-5242"/>
                  <a:pt x="20833" y="10554"/>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6015" name="Connection Line"/>
          <p:cNvSpPr/>
          <p:nvPr/>
        </p:nvSpPr>
        <p:spPr>
          <a:xfrm>
            <a:off x="6156312" y="2939733"/>
            <a:ext cx="2827830" cy="1647164"/>
          </a:xfrm>
          <a:custGeom>
            <a:avLst/>
            <a:gdLst/>
            <a:ahLst/>
            <a:cxnLst>
              <a:cxn ang="0">
                <a:pos x="wd2" y="hd2"/>
              </a:cxn>
              <a:cxn ang="5400000">
                <a:pos x="wd2" y="hd2"/>
              </a:cxn>
              <a:cxn ang="10800000">
                <a:pos x="wd2" y="hd2"/>
              </a:cxn>
              <a:cxn ang="16200000">
                <a:pos x="wd2" y="hd2"/>
              </a:cxn>
            </a:cxnLst>
            <a:rect l="0" t="0" r="r" b="b"/>
            <a:pathLst>
              <a:path w="21169" h="16769" fill="norm" stroke="1" extrusionOk="0">
                <a:moveTo>
                  <a:pt x="21" y="6688"/>
                </a:moveTo>
                <a:cubicBezTo>
                  <a:pt x="-431" y="-4831"/>
                  <a:pt x="6618" y="-1471"/>
                  <a:pt x="21169" y="16769"/>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6016" name="Connection Line"/>
          <p:cNvSpPr/>
          <p:nvPr/>
        </p:nvSpPr>
        <p:spPr>
          <a:xfrm>
            <a:off x="6283588" y="2793893"/>
            <a:ext cx="2684977" cy="790051"/>
          </a:xfrm>
          <a:custGeom>
            <a:avLst/>
            <a:gdLst/>
            <a:ahLst/>
            <a:cxnLst>
              <a:cxn ang="0">
                <a:pos x="wd2" y="hd2"/>
              </a:cxn>
              <a:cxn ang="5400000">
                <a:pos x="wd2" y="hd2"/>
              </a:cxn>
              <a:cxn ang="10800000">
                <a:pos x="wd2" y="hd2"/>
              </a:cxn>
              <a:cxn ang="16200000">
                <a:pos x="wd2" y="hd2"/>
              </a:cxn>
            </a:cxnLst>
            <a:rect l="0" t="0" r="r" b="b"/>
            <a:pathLst>
              <a:path w="21180" h="16282" fill="norm" stroke="1" extrusionOk="0">
                <a:moveTo>
                  <a:pt x="19" y="16282"/>
                </a:moveTo>
                <a:cubicBezTo>
                  <a:pt x="-420" y="-3890"/>
                  <a:pt x="6634" y="-5318"/>
                  <a:pt x="21180" y="11999"/>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6017" name="Connection Line"/>
          <p:cNvSpPr/>
          <p:nvPr/>
        </p:nvSpPr>
        <p:spPr>
          <a:xfrm>
            <a:off x="6375487" y="3064254"/>
            <a:ext cx="2613319" cy="1654554"/>
          </a:xfrm>
          <a:custGeom>
            <a:avLst/>
            <a:gdLst/>
            <a:ahLst/>
            <a:cxnLst>
              <a:cxn ang="0">
                <a:pos x="wd2" y="hd2"/>
              </a:cxn>
              <a:cxn ang="5400000">
                <a:pos x="wd2" y="hd2"/>
              </a:cxn>
              <a:cxn ang="10800000">
                <a:pos x="wd2" y="hd2"/>
              </a:cxn>
              <a:cxn ang="16200000">
                <a:pos x="wd2" y="hd2"/>
              </a:cxn>
            </a:cxnLst>
            <a:rect l="0" t="0" r="r" b="b"/>
            <a:pathLst>
              <a:path w="20692" h="17022" fill="norm" stroke="1" extrusionOk="0">
                <a:moveTo>
                  <a:pt x="97" y="5346"/>
                </a:moveTo>
                <a:cubicBezTo>
                  <a:pt x="-908" y="-4578"/>
                  <a:pt x="5957" y="-686"/>
                  <a:pt x="20692" y="17022"/>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6018" name="Connection Line"/>
          <p:cNvSpPr/>
          <p:nvPr/>
        </p:nvSpPr>
        <p:spPr>
          <a:xfrm>
            <a:off x="6476200" y="2836503"/>
            <a:ext cx="2486759" cy="760141"/>
          </a:xfrm>
          <a:custGeom>
            <a:avLst/>
            <a:gdLst/>
            <a:ahLst/>
            <a:cxnLst>
              <a:cxn ang="0">
                <a:pos x="wd2" y="hd2"/>
              </a:cxn>
              <a:cxn ang="5400000">
                <a:pos x="wd2" y="hd2"/>
              </a:cxn>
              <a:cxn ang="10800000">
                <a:pos x="wd2" y="hd2"/>
              </a:cxn>
              <a:cxn ang="16200000">
                <a:pos x="wd2" y="hd2"/>
              </a:cxn>
            </a:cxnLst>
            <a:rect l="0" t="0" r="r" b="b"/>
            <a:pathLst>
              <a:path w="21435" h="16218" fill="norm" stroke="1" extrusionOk="0">
                <a:moveTo>
                  <a:pt x="3" y="16218"/>
                </a:moveTo>
                <a:cubicBezTo>
                  <a:pt x="-165" y="-4695"/>
                  <a:pt x="6979" y="-5382"/>
                  <a:pt x="21435" y="14156"/>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6019" name="Connection Line"/>
          <p:cNvSpPr/>
          <p:nvPr/>
        </p:nvSpPr>
        <p:spPr>
          <a:xfrm>
            <a:off x="6558457" y="3203956"/>
            <a:ext cx="2378011" cy="1595417"/>
          </a:xfrm>
          <a:custGeom>
            <a:avLst/>
            <a:gdLst/>
            <a:ahLst/>
            <a:cxnLst>
              <a:cxn ang="0">
                <a:pos x="wd2" y="hd2"/>
              </a:cxn>
              <a:cxn ang="5400000">
                <a:pos x="wd2" y="hd2"/>
              </a:cxn>
              <a:cxn ang="10800000">
                <a:pos x="wd2" y="hd2"/>
              </a:cxn>
              <a:cxn ang="16200000">
                <a:pos x="wd2" y="hd2"/>
              </a:cxn>
            </a:cxnLst>
            <a:rect l="0" t="0" r="r" b="b"/>
            <a:pathLst>
              <a:path w="20867" h="17261" fill="norm" stroke="1" extrusionOk="0">
                <a:moveTo>
                  <a:pt x="61" y="4386"/>
                </a:moveTo>
                <a:cubicBezTo>
                  <a:pt x="-733" y="-4339"/>
                  <a:pt x="6202" y="-47"/>
                  <a:pt x="20867" y="17261"/>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6020" name="Connection Line"/>
          <p:cNvSpPr/>
          <p:nvPr/>
        </p:nvSpPr>
        <p:spPr>
          <a:xfrm>
            <a:off x="6780131" y="3366418"/>
            <a:ext cx="2173551" cy="1571564"/>
          </a:xfrm>
          <a:custGeom>
            <a:avLst/>
            <a:gdLst/>
            <a:ahLst/>
            <a:cxnLst>
              <a:cxn ang="0">
                <a:pos x="wd2" y="hd2"/>
              </a:cxn>
              <a:cxn ang="5400000">
                <a:pos x="wd2" y="hd2"/>
              </a:cxn>
              <a:cxn ang="10800000">
                <a:pos x="wd2" y="hd2"/>
              </a:cxn>
              <a:cxn ang="16200000">
                <a:pos x="wd2" y="hd2"/>
              </a:cxn>
            </a:cxnLst>
            <a:rect l="0" t="0" r="r" b="b"/>
            <a:pathLst>
              <a:path w="21270" h="17972" fill="norm" stroke="1" extrusionOk="0">
                <a:moveTo>
                  <a:pt x="12" y="2488"/>
                </a:moveTo>
                <a:cubicBezTo>
                  <a:pt x="-330" y="-3628"/>
                  <a:pt x="6756" y="1533"/>
                  <a:pt x="21270" y="17972"/>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6021" name="Connection Line"/>
          <p:cNvSpPr/>
          <p:nvPr/>
        </p:nvSpPr>
        <p:spPr>
          <a:xfrm>
            <a:off x="6666437" y="2969488"/>
            <a:ext cx="2295183" cy="639856"/>
          </a:xfrm>
          <a:custGeom>
            <a:avLst/>
            <a:gdLst/>
            <a:ahLst/>
            <a:cxnLst>
              <a:cxn ang="0">
                <a:pos x="wd2" y="hd2"/>
              </a:cxn>
              <a:cxn ang="5400000">
                <a:pos x="wd2" y="hd2"/>
              </a:cxn>
              <a:cxn ang="10800000">
                <a:pos x="wd2" y="hd2"/>
              </a:cxn>
              <a:cxn ang="16200000">
                <a:pos x="wd2" y="hd2"/>
              </a:cxn>
            </a:cxnLst>
            <a:rect l="0" t="0" r="r" b="b"/>
            <a:pathLst>
              <a:path w="21372" h="16201" fill="norm" stroke="1" extrusionOk="0">
                <a:moveTo>
                  <a:pt x="6" y="16201"/>
                </a:moveTo>
                <a:cubicBezTo>
                  <a:pt x="-228" y="-5237"/>
                  <a:pt x="6894" y="-5399"/>
                  <a:pt x="21372" y="15715"/>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5991" name="Euresys CXP12 (XKCU035 @ 250MHz)"/>
          <p:cNvSpPr txBox="1"/>
          <p:nvPr/>
        </p:nvSpPr>
        <p:spPr>
          <a:xfrm>
            <a:off x="7760805" y="5319418"/>
            <a:ext cx="3563055"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Euresys CXP12 (XKCU035 @ 250MHz)</a:t>
            </a:r>
          </a:p>
        </p:txBody>
      </p:sp>
      <p:sp>
        <p:nvSpPr>
          <p:cNvPr id="6022" name="Connection Line"/>
          <p:cNvSpPr/>
          <p:nvPr/>
        </p:nvSpPr>
        <p:spPr>
          <a:xfrm>
            <a:off x="4007677" y="3960280"/>
            <a:ext cx="7599824" cy="2410292"/>
          </a:xfrm>
          <a:custGeom>
            <a:avLst/>
            <a:gdLst/>
            <a:ahLst/>
            <a:cxnLst>
              <a:cxn ang="0">
                <a:pos x="wd2" y="hd2"/>
              </a:cxn>
              <a:cxn ang="5400000">
                <a:pos x="wd2" y="hd2"/>
              </a:cxn>
              <a:cxn ang="10800000">
                <a:pos x="wd2" y="hd2"/>
              </a:cxn>
              <a:cxn ang="16200000">
                <a:pos x="wd2" y="hd2"/>
              </a:cxn>
            </a:cxnLst>
            <a:rect l="0" t="0" r="r" b="b"/>
            <a:pathLst>
              <a:path w="20374" h="16219" fill="norm" stroke="1" extrusionOk="0">
                <a:moveTo>
                  <a:pt x="20192" y="0"/>
                </a:moveTo>
                <a:cubicBezTo>
                  <a:pt x="21600" y="20877"/>
                  <a:pt x="14869" y="21600"/>
                  <a:pt x="0" y="2168"/>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5993" name="Line"/>
          <p:cNvSpPr/>
          <p:nvPr/>
        </p:nvSpPr>
        <p:spPr>
          <a:xfrm flipH="1" flipV="1">
            <a:off x="10956875" y="2931001"/>
            <a:ext cx="587785" cy="1017340"/>
          </a:xfrm>
          <a:prstGeom prst="line">
            <a:avLst/>
          </a:prstGeom>
          <a:ln w="25400">
            <a:solidFill>
              <a:schemeClr val="accent1"/>
            </a:solidFill>
          </a:ln>
          <a:effectLst>
            <a:outerShdw sx="100000" sy="100000" kx="0" ky="0" algn="b" rotWithShape="0" blurRad="38100" dist="20000" dir="5400000">
              <a:srgbClr val="000000">
                <a:alpha val="38000"/>
              </a:srgbClr>
            </a:outerShdw>
          </a:effectLst>
        </p:spPr>
        <p:txBody>
          <a:bodyPr lIns="45719" rIns="45719"/>
          <a:lstStyle/>
          <a:p>
            <a:pPr/>
          </a:p>
        </p:txBody>
      </p:sp>
      <p:sp>
        <p:nvSpPr>
          <p:cNvPr id="5994" name="Line"/>
          <p:cNvSpPr/>
          <p:nvPr/>
        </p:nvSpPr>
        <p:spPr>
          <a:xfrm flipH="1">
            <a:off x="10906770" y="3936682"/>
            <a:ext cx="648908" cy="450950"/>
          </a:xfrm>
          <a:prstGeom prst="line">
            <a:avLst/>
          </a:prstGeom>
          <a:ln w="25400">
            <a:solidFill>
              <a:schemeClr val="accent1"/>
            </a:solidFill>
          </a:ln>
          <a:effectLst>
            <a:outerShdw sx="100000" sy="100000" kx="0" ky="0" algn="b" rotWithShape="0" blurRad="38100" dist="20000" dir="5400000">
              <a:srgbClr val="000000">
                <a:alpha val="38000"/>
              </a:srgbClr>
            </a:outerShdw>
          </a:effectLst>
        </p:spPr>
        <p:txBody>
          <a:bodyPr lIns="45719" rIns="45719"/>
          <a:lstStyle/>
          <a:p>
            <a:pPr/>
          </a:p>
        </p:txBody>
      </p:sp>
      <p:grpSp>
        <p:nvGrpSpPr>
          <p:cNvPr id="5997" name="Group"/>
          <p:cNvGrpSpPr/>
          <p:nvPr/>
        </p:nvGrpSpPr>
        <p:grpSpPr>
          <a:xfrm>
            <a:off x="2019869" y="6161640"/>
            <a:ext cx="4976595" cy="536571"/>
            <a:chOff x="0" y="0"/>
            <a:chExt cx="4976593" cy="536570"/>
          </a:xfrm>
        </p:grpSpPr>
        <p:sp>
          <p:nvSpPr>
            <p:cNvPr id="5995" name="Generate white light"/>
            <p:cNvSpPr/>
            <p:nvPr/>
          </p:nvSpPr>
          <p:spPr>
            <a:xfrm>
              <a:off x="1568945" y="79430"/>
              <a:ext cx="3407650" cy="342901"/>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1900">
                  <a:solidFill>
                    <a:srgbClr val="8F0000"/>
                  </a:solidFill>
                  <a:latin typeface="+mn-lt"/>
                  <a:ea typeface="+mn-ea"/>
                  <a:cs typeface="+mn-cs"/>
                  <a:sym typeface="Calibri"/>
                </a:defRPr>
              </a:lvl1pPr>
            </a:lstStyle>
            <a:p>
              <a:pPr/>
              <a:r>
                <a:t>Generate white light</a:t>
              </a:r>
            </a:p>
          </p:txBody>
        </p:sp>
        <p:sp>
          <p:nvSpPr>
            <p:cNvPr id="6023" name="Connection Line"/>
            <p:cNvSpPr/>
            <p:nvPr/>
          </p:nvSpPr>
          <p:spPr>
            <a:xfrm>
              <a:off x="0" y="0"/>
              <a:ext cx="1576322" cy="536571"/>
            </a:xfrm>
            <a:custGeom>
              <a:avLst/>
              <a:gdLst/>
              <a:ahLst/>
              <a:cxnLst>
                <a:cxn ang="0">
                  <a:pos x="wd2" y="hd2"/>
                </a:cxn>
                <a:cxn ang="5400000">
                  <a:pos x="wd2" y="hd2"/>
                </a:cxn>
                <a:cxn ang="10800000">
                  <a:pos x="wd2" y="hd2"/>
                </a:cxn>
                <a:cxn ang="16200000">
                  <a:pos x="wd2" y="hd2"/>
                </a:cxn>
              </a:cxnLst>
              <a:rect l="0" t="0" r="r" b="b"/>
              <a:pathLst>
                <a:path w="21600" h="16438" fill="norm" stroke="1" extrusionOk="0">
                  <a:moveTo>
                    <a:pt x="21600" y="6964"/>
                  </a:moveTo>
                  <a:cubicBezTo>
                    <a:pt x="10072" y="21600"/>
                    <a:pt x="2872" y="19279"/>
                    <a:pt x="0" y="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6000" name="Group"/>
          <p:cNvGrpSpPr/>
          <p:nvPr/>
        </p:nvGrpSpPr>
        <p:grpSpPr>
          <a:xfrm>
            <a:off x="3809656" y="5264924"/>
            <a:ext cx="2223393" cy="342901"/>
            <a:chOff x="0" y="0"/>
            <a:chExt cx="2223392" cy="342899"/>
          </a:xfrm>
        </p:grpSpPr>
        <p:sp>
          <p:nvSpPr>
            <p:cNvPr id="5998" name="Polarize to 45°"/>
            <p:cNvSpPr/>
            <p:nvPr/>
          </p:nvSpPr>
          <p:spPr>
            <a:xfrm>
              <a:off x="663999" y="0"/>
              <a:ext cx="1559394" cy="342900"/>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1900">
                  <a:solidFill>
                    <a:srgbClr val="8F0000"/>
                  </a:solidFill>
                  <a:latin typeface="+mn-lt"/>
                  <a:ea typeface="+mn-ea"/>
                  <a:cs typeface="+mn-cs"/>
                  <a:sym typeface="Calibri"/>
                </a:defRPr>
              </a:lvl1pPr>
            </a:lstStyle>
            <a:p>
              <a:pPr/>
              <a:r>
                <a:t>Polarize to 45°</a:t>
              </a:r>
            </a:p>
          </p:txBody>
        </p:sp>
        <p:sp>
          <p:nvSpPr>
            <p:cNvPr id="6024" name="Connection Line"/>
            <p:cNvSpPr/>
            <p:nvPr/>
          </p:nvSpPr>
          <p:spPr>
            <a:xfrm>
              <a:off x="0" y="57243"/>
              <a:ext cx="667375" cy="906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6003" name="Group"/>
          <p:cNvGrpSpPr/>
          <p:nvPr/>
        </p:nvGrpSpPr>
        <p:grpSpPr>
          <a:xfrm>
            <a:off x="3394405" y="4322554"/>
            <a:ext cx="2844801" cy="715768"/>
            <a:chOff x="0" y="0"/>
            <a:chExt cx="2844800" cy="715767"/>
          </a:xfrm>
        </p:grpSpPr>
        <p:sp>
          <p:nvSpPr>
            <p:cNvPr id="6001" name="Shear 0° component (spread freq. over time)"/>
            <p:cNvSpPr/>
            <p:nvPr/>
          </p:nvSpPr>
          <p:spPr>
            <a:xfrm>
              <a:off x="349553" y="16759"/>
              <a:ext cx="2495248" cy="699009"/>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1900">
                  <a:solidFill>
                    <a:srgbClr val="8F0000"/>
                  </a:solidFill>
                  <a:latin typeface="+mn-lt"/>
                  <a:ea typeface="+mn-ea"/>
                  <a:cs typeface="+mn-cs"/>
                  <a:sym typeface="Calibri"/>
                </a:defRPr>
              </a:lvl1pPr>
            </a:lstStyle>
            <a:p>
              <a:pPr/>
              <a:r>
                <a:t>Shear 0° component (spread freq. over time)</a:t>
              </a:r>
            </a:p>
          </p:txBody>
        </p:sp>
        <p:sp>
          <p:nvSpPr>
            <p:cNvPr id="6025" name="Connection Line"/>
            <p:cNvSpPr/>
            <p:nvPr/>
          </p:nvSpPr>
          <p:spPr>
            <a:xfrm>
              <a:off x="0" y="0"/>
              <a:ext cx="354838" cy="335832"/>
            </a:xfrm>
            <a:custGeom>
              <a:avLst/>
              <a:gdLst/>
              <a:ahLst/>
              <a:cxnLst>
                <a:cxn ang="0">
                  <a:pos x="wd2" y="hd2"/>
                </a:cxn>
                <a:cxn ang="5400000">
                  <a:pos x="wd2" y="hd2"/>
                </a:cxn>
                <a:cxn ang="10800000">
                  <a:pos x="wd2" y="hd2"/>
                </a:cxn>
                <a:cxn ang="16200000">
                  <a:pos x="wd2" y="hd2"/>
                </a:cxn>
              </a:cxnLst>
              <a:rect l="0" t="0" r="r" b="b"/>
              <a:pathLst>
                <a:path w="21600" h="16631" fill="norm" stroke="1" extrusionOk="0">
                  <a:moveTo>
                    <a:pt x="21600" y="7646"/>
                  </a:moveTo>
                  <a:cubicBezTo>
                    <a:pt x="14558" y="-4969"/>
                    <a:pt x="7358" y="-1974"/>
                    <a:pt x="0" y="16631"/>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6006" name="Group"/>
          <p:cNvGrpSpPr/>
          <p:nvPr/>
        </p:nvGrpSpPr>
        <p:grpSpPr>
          <a:xfrm>
            <a:off x="628360" y="4290964"/>
            <a:ext cx="2297123" cy="1183742"/>
            <a:chOff x="0" y="0"/>
            <a:chExt cx="2297121" cy="1183740"/>
          </a:xfrm>
        </p:grpSpPr>
        <p:sp>
          <p:nvSpPr>
            <p:cNvPr id="6004" name="Interfere with x-ray via diamond sample"/>
            <p:cNvSpPr/>
            <p:nvPr/>
          </p:nvSpPr>
          <p:spPr>
            <a:xfrm>
              <a:off x="0" y="563390"/>
              <a:ext cx="2297122" cy="620351"/>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1900">
                  <a:solidFill>
                    <a:srgbClr val="8F0000"/>
                  </a:solidFill>
                  <a:latin typeface="+mn-lt"/>
                  <a:ea typeface="+mn-ea"/>
                  <a:cs typeface="+mn-cs"/>
                  <a:sym typeface="Calibri"/>
                </a:defRPr>
              </a:lvl1pPr>
            </a:lstStyle>
            <a:p>
              <a:pPr/>
              <a:r>
                <a:t>Interfere with x-ray via diamond sample</a:t>
              </a:r>
            </a:p>
          </p:txBody>
        </p:sp>
        <p:sp>
          <p:nvSpPr>
            <p:cNvPr id="6026" name="Connection Line"/>
            <p:cNvSpPr/>
            <p:nvPr/>
          </p:nvSpPr>
          <p:spPr>
            <a:xfrm>
              <a:off x="991075" y="0"/>
              <a:ext cx="636187" cy="551401"/>
            </a:xfrm>
            <a:custGeom>
              <a:avLst/>
              <a:gdLst/>
              <a:ahLst/>
              <a:cxnLst>
                <a:cxn ang="0">
                  <a:pos x="wd2" y="hd2"/>
                </a:cxn>
                <a:cxn ang="5400000">
                  <a:pos x="wd2" y="hd2"/>
                </a:cxn>
                <a:cxn ang="10800000">
                  <a:pos x="wd2" y="hd2"/>
                </a:cxn>
                <a:cxn ang="16200000">
                  <a:pos x="wd2" y="hd2"/>
                </a:cxn>
              </a:cxnLst>
              <a:rect l="0" t="0" r="r" b="b"/>
              <a:pathLst>
                <a:path w="19401" h="21600" fill="norm" stroke="1" extrusionOk="0">
                  <a:moveTo>
                    <a:pt x="683" y="21600"/>
                  </a:moveTo>
                  <a:cubicBezTo>
                    <a:pt x="-2199" y="12133"/>
                    <a:pt x="4040" y="4933"/>
                    <a:pt x="19401" y="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6009" name="Group"/>
          <p:cNvGrpSpPr/>
          <p:nvPr/>
        </p:nvGrpSpPr>
        <p:grpSpPr>
          <a:xfrm>
            <a:off x="1901883" y="3002252"/>
            <a:ext cx="2949551" cy="620351"/>
            <a:chOff x="0" y="0"/>
            <a:chExt cx="2949549" cy="620350"/>
          </a:xfrm>
        </p:grpSpPr>
        <p:sp>
          <p:nvSpPr>
            <p:cNvPr id="6007" name="Shear 90° component (“re-align”)"/>
            <p:cNvSpPr/>
            <p:nvPr/>
          </p:nvSpPr>
          <p:spPr>
            <a:xfrm>
              <a:off x="652428" y="0"/>
              <a:ext cx="2297122" cy="620351"/>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1900">
                  <a:solidFill>
                    <a:srgbClr val="8F0000"/>
                  </a:solidFill>
                  <a:latin typeface="+mn-lt"/>
                  <a:ea typeface="+mn-ea"/>
                  <a:cs typeface="+mn-cs"/>
                  <a:sym typeface="Calibri"/>
                </a:defRPr>
              </a:lvl1pPr>
            </a:lstStyle>
            <a:p>
              <a:pPr/>
              <a:r>
                <a:t>Shear 90° component (“re-align”)</a:t>
              </a:r>
            </a:p>
          </p:txBody>
        </p:sp>
        <p:sp>
          <p:nvSpPr>
            <p:cNvPr id="6027" name="Connection Line"/>
            <p:cNvSpPr/>
            <p:nvPr/>
          </p:nvSpPr>
          <p:spPr>
            <a:xfrm>
              <a:off x="0" y="165796"/>
              <a:ext cx="657400" cy="252008"/>
            </a:xfrm>
            <a:custGeom>
              <a:avLst/>
              <a:gdLst/>
              <a:ahLst/>
              <a:cxnLst>
                <a:cxn ang="0">
                  <a:pos x="wd2" y="hd2"/>
                </a:cxn>
                <a:cxn ang="5400000">
                  <a:pos x="wd2" y="hd2"/>
                </a:cxn>
                <a:cxn ang="10800000">
                  <a:pos x="wd2" y="hd2"/>
                </a:cxn>
                <a:cxn ang="16200000">
                  <a:pos x="wd2" y="hd2"/>
                </a:cxn>
              </a:cxnLst>
              <a:rect l="0" t="0" r="r" b="b"/>
              <a:pathLst>
                <a:path w="21600" h="16757" fill="norm" stroke="1" extrusionOk="0">
                  <a:moveTo>
                    <a:pt x="21600" y="6767"/>
                  </a:moveTo>
                  <a:cubicBezTo>
                    <a:pt x="14179" y="-4843"/>
                    <a:pt x="6979" y="-1513"/>
                    <a:pt x="0" y="16757"/>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6012" name="Group"/>
          <p:cNvGrpSpPr/>
          <p:nvPr/>
        </p:nvGrpSpPr>
        <p:grpSpPr>
          <a:xfrm>
            <a:off x="1443418" y="2223058"/>
            <a:ext cx="3430129" cy="736198"/>
            <a:chOff x="0" y="0"/>
            <a:chExt cx="3430127" cy="736196"/>
          </a:xfrm>
        </p:grpSpPr>
        <p:sp>
          <p:nvSpPr>
            <p:cNvPr id="6010" name="Polarize to -45° (filter for any mismatched re-alignment)"/>
            <p:cNvSpPr/>
            <p:nvPr/>
          </p:nvSpPr>
          <p:spPr>
            <a:xfrm>
              <a:off x="436949" y="0"/>
              <a:ext cx="2993179" cy="622038"/>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1900">
                  <a:solidFill>
                    <a:srgbClr val="8F0000"/>
                  </a:solidFill>
                  <a:latin typeface="+mn-lt"/>
                  <a:ea typeface="+mn-ea"/>
                  <a:cs typeface="+mn-cs"/>
                  <a:sym typeface="Calibri"/>
                </a:defRPr>
              </a:lvl1pPr>
            </a:lstStyle>
            <a:p>
              <a:pPr/>
              <a:r>
                <a:t>Polarize to -45° (filter for any mismatched re-alignment)</a:t>
              </a:r>
            </a:p>
          </p:txBody>
        </p:sp>
        <p:sp>
          <p:nvSpPr>
            <p:cNvPr id="6028" name="Connection Line"/>
            <p:cNvSpPr/>
            <p:nvPr/>
          </p:nvSpPr>
          <p:spPr>
            <a:xfrm>
              <a:off x="0" y="268296"/>
              <a:ext cx="443429" cy="467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0441" y="1400"/>
                    <a:pt x="3241" y="8600"/>
                    <a:pt x="0" y="2160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sp>
        <p:nvSpPr>
          <p:cNvPr id="6013" name="[13] R. Coffee et al. “Development of ultrafast capabilities for X-ray free-electron lasers at the linac coherent light source.” Philosophical Transactions of the Royal Society"/>
          <p:cNvSpPr txBox="1"/>
          <p:nvPr/>
        </p:nvSpPr>
        <p:spPr>
          <a:xfrm>
            <a:off x="713998" y="6573863"/>
            <a:ext cx="9636688" cy="3908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atin typeface="+mn-lt"/>
                <a:ea typeface="+mn-ea"/>
                <a:cs typeface="+mn-cs"/>
                <a:sym typeface="Calibri"/>
              </a:defRPr>
            </a:lvl1pPr>
          </a:lstStyle>
          <a:p>
            <a:pPr/>
            <a:r>
              <a:t>[13] R. Coffee et al. “Development of ultrafast capabilities for X-ray free-electron lasers at the linac coherent light source.” Philosophical Transactions of the Royal Society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9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00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0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0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0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0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0" presetID="1" grpId="8" fill="hold">
                                  <p:stCondLst>
                                    <p:cond delay="0"/>
                                  </p:stCondLst>
                                  <p:iterate type="el" backwards="0">
                                    <p:tmAbs val="0"/>
                                  </p:iterate>
                                  <p:childTnLst>
                                    <p:set>
                                      <p:cBhvr>
                                        <p:cTn id="34" fill="hold">
                                          <p:stCondLst>
                                            <p:cond delay="0"/>
                                          </p:stCondLst>
                                        </p:cTn>
                                        <p:tgtEl>
                                          <p:spTgt spid="6012"/>
                                        </p:tgtEl>
                                        <p:attrNameLst>
                                          <p:attrName>style.visibility</p:attrName>
                                        </p:attrNameLst>
                                      </p:cBhvr>
                                      <p:to>
                                        <p:strVal val="hidden"/>
                                      </p:to>
                                    </p:set>
                                  </p:childTnLst>
                                </p:cTn>
                              </p:par>
                            </p:childTnLst>
                          </p:cTn>
                        </p:par>
                        <p:par>
                          <p:cTn id="35" fill="hold">
                            <p:stCondLst>
                              <p:cond delay="0"/>
                            </p:stCondLst>
                            <p:childTnLst>
                              <p:par>
                                <p:cTn id="36" presetClass="exit" nodeType="afterEffect" presetSubtype="0" presetID="1" grpId="9" fill="hold">
                                  <p:stCondLst>
                                    <p:cond delay="0"/>
                                  </p:stCondLst>
                                  <p:iterate type="el" backwards="0">
                                    <p:tmAbs val="0"/>
                                  </p:iterate>
                                  <p:childTnLst>
                                    <p:set>
                                      <p:cBhvr>
                                        <p:cTn id="37" fill="hold">
                                          <p:stCondLst>
                                            <p:cond delay="0"/>
                                          </p:stCondLst>
                                        </p:cTn>
                                        <p:tgtEl>
                                          <p:spTgt spid="6009"/>
                                        </p:tgtEl>
                                        <p:attrNameLst>
                                          <p:attrName>style.visibility</p:attrName>
                                        </p:attrNameLst>
                                      </p:cBhvr>
                                      <p:to>
                                        <p:strVal val="hidden"/>
                                      </p:to>
                                    </p:set>
                                  </p:childTnLst>
                                </p:cTn>
                              </p:par>
                            </p:childTnLst>
                          </p:cTn>
                        </p:par>
                        <p:par>
                          <p:cTn id="38" fill="hold">
                            <p:stCondLst>
                              <p:cond delay="0"/>
                            </p:stCondLst>
                            <p:childTnLst>
                              <p:par>
                                <p:cTn id="39" presetClass="exit" nodeType="afterEffect" presetSubtype="0" presetID="1" grpId="10" fill="hold">
                                  <p:stCondLst>
                                    <p:cond delay="0"/>
                                  </p:stCondLst>
                                  <p:iterate type="el" backwards="0">
                                    <p:tmAbs val="0"/>
                                  </p:iterate>
                                  <p:childTnLst>
                                    <p:set>
                                      <p:cBhvr>
                                        <p:cTn id="40" fill="hold">
                                          <p:stCondLst>
                                            <p:cond delay="0"/>
                                          </p:stCondLst>
                                        </p:cTn>
                                        <p:tgtEl>
                                          <p:spTgt spid="6003"/>
                                        </p:tgtEl>
                                        <p:attrNameLst>
                                          <p:attrName>style.visibility</p:attrName>
                                        </p:attrNameLst>
                                      </p:cBhvr>
                                      <p:to>
                                        <p:strVal val="hidden"/>
                                      </p:to>
                                    </p:set>
                                  </p:childTnLst>
                                </p:cTn>
                              </p:par>
                            </p:childTnLst>
                          </p:cTn>
                        </p:par>
                        <p:par>
                          <p:cTn id="41" fill="hold">
                            <p:stCondLst>
                              <p:cond delay="0"/>
                            </p:stCondLst>
                            <p:childTnLst>
                              <p:par>
                                <p:cTn id="42" presetClass="exit" nodeType="afterEffect" presetSubtype="0" presetID="1" grpId="11" fill="hold">
                                  <p:stCondLst>
                                    <p:cond delay="0"/>
                                  </p:stCondLst>
                                  <p:iterate type="el" backwards="0">
                                    <p:tmAbs val="0"/>
                                  </p:iterate>
                                  <p:childTnLst>
                                    <p:set>
                                      <p:cBhvr>
                                        <p:cTn id="43" fill="hold">
                                          <p:stCondLst>
                                            <p:cond delay="0"/>
                                          </p:stCondLst>
                                        </p:cTn>
                                        <p:tgtEl>
                                          <p:spTgt spid="6006"/>
                                        </p:tgtEl>
                                        <p:attrNameLst>
                                          <p:attrName>style.visibility</p:attrName>
                                        </p:attrNameLst>
                                      </p:cBhvr>
                                      <p:to>
                                        <p:strVal val="hidden"/>
                                      </p:to>
                                    </p:set>
                                  </p:childTnLst>
                                </p:cTn>
                              </p:par>
                            </p:childTnLst>
                          </p:cTn>
                        </p:par>
                        <p:par>
                          <p:cTn id="44" fill="hold">
                            <p:stCondLst>
                              <p:cond delay="0"/>
                            </p:stCondLst>
                            <p:childTnLst>
                              <p:par>
                                <p:cTn id="45" presetClass="exit" nodeType="afterEffect" presetSubtype="0" presetID="1" grpId="12" fill="hold">
                                  <p:stCondLst>
                                    <p:cond delay="0"/>
                                  </p:stCondLst>
                                  <p:iterate type="el" backwards="0">
                                    <p:tmAbs val="0"/>
                                  </p:iterate>
                                  <p:childTnLst>
                                    <p:set>
                                      <p:cBhvr>
                                        <p:cTn id="46" fill="hold">
                                          <p:stCondLst>
                                            <p:cond delay="0"/>
                                          </p:stCondLst>
                                        </p:cTn>
                                        <p:tgtEl>
                                          <p:spTgt spid="6000"/>
                                        </p:tgtEl>
                                        <p:attrNameLst>
                                          <p:attrName>style.visibility</p:attrName>
                                        </p:attrNameLst>
                                      </p:cBhvr>
                                      <p:to>
                                        <p:strVal val="hidden"/>
                                      </p:to>
                                    </p:set>
                                  </p:childTnLst>
                                </p:cTn>
                              </p:par>
                            </p:childTnLst>
                          </p:cTn>
                        </p:par>
                        <p:par>
                          <p:cTn id="47" fill="hold">
                            <p:stCondLst>
                              <p:cond delay="0"/>
                            </p:stCondLst>
                            <p:childTnLst>
                              <p:par>
                                <p:cTn id="48" presetClass="exit" nodeType="afterEffect" presetSubtype="0" presetID="1" grpId="13" fill="hold">
                                  <p:stCondLst>
                                    <p:cond delay="0"/>
                                  </p:stCondLst>
                                  <p:iterate type="el" backwards="0">
                                    <p:tmAbs val="0"/>
                                  </p:iterate>
                                  <p:childTnLst>
                                    <p:set>
                                      <p:cBhvr>
                                        <p:cTn id="49" fill="hold">
                                          <p:stCondLst>
                                            <p:cond delay="0"/>
                                          </p:stCondLst>
                                        </p:cTn>
                                        <p:tgtEl>
                                          <p:spTgt spid="599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4" fill="hold">
                                  <p:stCondLst>
                                    <p:cond delay="0"/>
                                  </p:stCondLst>
                                  <p:iterate type="el" backwards="0">
                                    <p:tmAbs val="0"/>
                                  </p:iterate>
                                  <p:childTnLst>
                                    <p:set>
                                      <p:cBhvr>
                                        <p:cTn id="53" fill="hold"/>
                                        <p:tgtEl>
                                          <p:spTgt spid="5982"/>
                                        </p:tgtEl>
                                        <p:attrNameLst>
                                          <p:attrName>style.visibility</p:attrName>
                                        </p:attrNameLst>
                                      </p:cBhvr>
                                      <p:to>
                                        <p:strVal val="visible"/>
                                      </p:to>
                                    </p:set>
                                  </p:childTnLst>
                                </p:cTn>
                              </p:par>
                            </p:childTnLst>
                          </p:cTn>
                        </p:par>
                        <p:par>
                          <p:cTn id="54" fill="hold">
                            <p:stCondLst>
                              <p:cond delay="0"/>
                            </p:stCondLst>
                            <p:childTnLst>
                              <p:par>
                                <p:cTn id="55" presetClass="entr" nodeType="afterEffect" presetSubtype="0" presetID="1" grpId="15" fill="hold">
                                  <p:stCondLst>
                                    <p:cond delay="0"/>
                                  </p:stCondLst>
                                  <p:iterate type="el" backwards="0">
                                    <p:tmAbs val="0"/>
                                  </p:iterate>
                                  <p:childTnLst>
                                    <p:set>
                                      <p:cBhvr>
                                        <p:cTn id="56" fill="hold"/>
                                        <p:tgtEl>
                                          <p:spTgt spid="597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6" fill="hold">
                                  <p:stCondLst>
                                    <p:cond delay="0"/>
                                  </p:stCondLst>
                                  <p:iterate type="el" backwards="0">
                                    <p:tmAbs val="0"/>
                                  </p:iterate>
                                  <p:childTnLst>
                                    <p:set>
                                      <p:cBhvr>
                                        <p:cTn id="60" fill="hold"/>
                                        <p:tgtEl>
                                          <p:spTgt spid="6014"/>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7" fill="hold">
                                  <p:stCondLst>
                                    <p:cond delay="0"/>
                                  </p:stCondLst>
                                  <p:iterate type="el" backwards="0">
                                    <p:tmAbs val="0"/>
                                  </p:iterate>
                                  <p:childTnLst>
                                    <p:set>
                                      <p:cBhvr>
                                        <p:cTn id="63" fill="hold"/>
                                        <p:tgtEl>
                                          <p:spTgt spid="6016"/>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18" fill="hold">
                                  <p:stCondLst>
                                    <p:cond delay="0"/>
                                  </p:stCondLst>
                                  <p:iterate type="el" backwards="0">
                                    <p:tmAbs val="0"/>
                                  </p:iterate>
                                  <p:childTnLst>
                                    <p:set>
                                      <p:cBhvr>
                                        <p:cTn id="66" fill="hold"/>
                                        <p:tgtEl>
                                          <p:spTgt spid="6018"/>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19" fill="hold">
                                  <p:stCondLst>
                                    <p:cond delay="0"/>
                                  </p:stCondLst>
                                  <p:iterate type="el" backwards="0">
                                    <p:tmAbs val="0"/>
                                  </p:iterate>
                                  <p:childTnLst>
                                    <p:set>
                                      <p:cBhvr>
                                        <p:cTn id="69" fill="hold"/>
                                        <p:tgtEl>
                                          <p:spTgt spid="6015"/>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20" fill="hold">
                                  <p:stCondLst>
                                    <p:cond delay="0"/>
                                  </p:stCondLst>
                                  <p:iterate type="el" backwards="0">
                                    <p:tmAbs val="0"/>
                                  </p:iterate>
                                  <p:childTnLst>
                                    <p:set>
                                      <p:cBhvr>
                                        <p:cTn id="72" fill="hold"/>
                                        <p:tgtEl>
                                          <p:spTgt spid="6021"/>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1" fill="hold">
                                  <p:stCondLst>
                                    <p:cond delay="0"/>
                                  </p:stCondLst>
                                  <p:iterate type="el" backwards="0">
                                    <p:tmAbs val="0"/>
                                  </p:iterate>
                                  <p:childTnLst>
                                    <p:set>
                                      <p:cBhvr>
                                        <p:cTn id="75" fill="hold"/>
                                        <p:tgtEl>
                                          <p:spTgt spid="6017"/>
                                        </p:tgtEl>
                                        <p:attrNameLst>
                                          <p:attrName>style.visibility</p:attrName>
                                        </p:attrNameLst>
                                      </p:cBhvr>
                                      <p:to>
                                        <p:strVal val="visible"/>
                                      </p:to>
                                    </p:set>
                                  </p:childTnLst>
                                </p:cTn>
                              </p:par>
                            </p:childTnLst>
                          </p:cTn>
                        </p:par>
                        <p:par>
                          <p:cTn id="76" fill="hold">
                            <p:stCondLst>
                              <p:cond delay="0"/>
                            </p:stCondLst>
                            <p:childTnLst>
                              <p:par>
                                <p:cTn id="77" presetClass="entr" nodeType="afterEffect" presetSubtype="0" presetID="1" grpId="22" fill="hold">
                                  <p:stCondLst>
                                    <p:cond delay="0"/>
                                  </p:stCondLst>
                                  <p:iterate type="el" backwards="0">
                                    <p:tmAbs val="0"/>
                                  </p:iterate>
                                  <p:childTnLst>
                                    <p:set>
                                      <p:cBhvr>
                                        <p:cTn id="78" fill="hold"/>
                                        <p:tgtEl>
                                          <p:spTgt spid="6019"/>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3" fill="hold">
                                  <p:stCondLst>
                                    <p:cond delay="0"/>
                                  </p:stCondLst>
                                  <p:iterate type="el" backwards="0">
                                    <p:tmAbs val="0"/>
                                  </p:iterate>
                                  <p:childTnLst>
                                    <p:set>
                                      <p:cBhvr>
                                        <p:cTn id="81" fill="hold"/>
                                        <p:tgtEl>
                                          <p:spTgt spid="6020"/>
                                        </p:tgtEl>
                                        <p:attrNameLst>
                                          <p:attrName>style.visibility</p:attrName>
                                        </p:attrNameLst>
                                      </p:cBhvr>
                                      <p:to>
                                        <p:strVal val="visible"/>
                                      </p:to>
                                    </p:set>
                                  </p:childTnLst>
                                </p:cTn>
                              </p:par>
                            </p:childTnLst>
                          </p:cTn>
                        </p:par>
                        <p:par>
                          <p:cTn id="82" fill="hold">
                            <p:stCondLst>
                              <p:cond delay="0"/>
                            </p:stCondLst>
                            <p:childTnLst>
                              <p:par>
                                <p:cTn id="83" presetClass="entr" nodeType="afterEffect" presetSubtype="0" presetID="1" grpId="24" fill="hold">
                                  <p:stCondLst>
                                    <p:cond delay="0"/>
                                  </p:stCondLst>
                                  <p:iterate type="el" backwards="0">
                                    <p:tmAbs val="0"/>
                                  </p:iterate>
                                  <p:childTnLst>
                                    <p:set>
                                      <p:cBhvr>
                                        <p:cTn id="84" fill="hold"/>
                                        <p:tgtEl>
                                          <p:spTgt spid="5978"/>
                                        </p:tgtEl>
                                        <p:attrNameLst>
                                          <p:attrName>style.visibility</p:attrName>
                                        </p:attrNameLst>
                                      </p:cBhvr>
                                      <p:to>
                                        <p:strVal val="visible"/>
                                      </p:to>
                                    </p:set>
                                  </p:childTnLst>
                                </p:cTn>
                              </p:par>
                            </p:childTnLst>
                          </p:cTn>
                        </p:par>
                        <p:par>
                          <p:cTn id="85" fill="hold">
                            <p:stCondLst>
                              <p:cond delay="0"/>
                            </p:stCondLst>
                            <p:childTnLst>
                              <p:par>
                                <p:cTn id="86" presetClass="entr" nodeType="afterEffect" presetSubtype="0" presetID="1" grpId="25" fill="hold">
                                  <p:stCondLst>
                                    <p:cond delay="0"/>
                                  </p:stCondLst>
                                  <p:iterate type="el" backwards="0">
                                    <p:tmAbs val="0"/>
                                  </p:iterate>
                                  <p:childTnLst>
                                    <p:set>
                                      <p:cBhvr>
                                        <p:cTn id="87" fill="hold"/>
                                        <p:tgtEl>
                                          <p:spTgt spid="5981"/>
                                        </p:tgtEl>
                                        <p:attrNameLst>
                                          <p:attrName>style.visibility</p:attrName>
                                        </p:attrNameLst>
                                      </p:cBhvr>
                                      <p:to>
                                        <p:strVal val="visible"/>
                                      </p:to>
                                    </p:set>
                                  </p:childTnLst>
                                </p:cTn>
                              </p:par>
                            </p:childTnLst>
                          </p:cTn>
                        </p:par>
                        <p:par>
                          <p:cTn id="88" fill="hold">
                            <p:stCondLst>
                              <p:cond delay="0"/>
                            </p:stCondLst>
                            <p:childTnLst>
                              <p:par>
                                <p:cTn id="89" presetClass="entr" nodeType="afterEffect" presetSubtype="0" presetID="1" grpId="26" fill="hold">
                                  <p:stCondLst>
                                    <p:cond delay="0"/>
                                  </p:stCondLst>
                                  <p:iterate type="el" backwards="0">
                                    <p:tmAbs val="0"/>
                                  </p:iterate>
                                  <p:childTnLst>
                                    <p:set>
                                      <p:cBhvr>
                                        <p:cTn id="90" fill="hold"/>
                                        <p:tgtEl>
                                          <p:spTgt spid="599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Class="entr" nodeType="clickEffect" presetSubtype="0" presetID="1" grpId="27" fill="hold">
                                  <p:stCondLst>
                                    <p:cond delay="0"/>
                                  </p:stCondLst>
                                  <p:iterate type="el" backwards="0">
                                    <p:tmAbs val="0"/>
                                  </p:iterate>
                                  <p:childTnLst>
                                    <p:set>
                                      <p:cBhvr>
                                        <p:cTn id="94" fill="hold"/>
                                        <p:tgtEl>
                                          <p:spTgt spid="5993"/>
                                        </p:tgtEl>
                                        <p:attrNameLst>
                                          <p:attrName>style.visibility</p:attrName>
                                        </p:attrNameLst>
                                      </p:cBhvr>
                                      <p:to>
                                        <p:strVal val="visible"/>
                                      </p:to>
                                    </p:set>
                                  </p:childTnLst>
                                </p:cTn>
                              </p:par>
                            </p:childTnLst>
                          </p:cTn>
                        </p:par>
                        <p:par>
                          <p:cTn id="95" fill="hold">
                            <p:stCondLst>
                              <p:cond delay="0"/>
                            </p:stCondLst>
                            <p:childTnLst>
                              <p:par>
                                <p:cTn id="96" presetClass="entr" nodeType="afterEffect" presetSubtype="0" presetID="1" grpId="28" fill="hold">
                                  <p:stCondLst>
                                    <p:cond delay="0"/>
                                  </p:stCondLst>
                                  <p:iterate type="el" backwards="0">
                                    <p:tmAbs val="0"/>
                                  </p:iterate>
                                  <p:childTnLst>
                                    <p:set>
                                      <p:cBhvr>
                                        <p:cTn id="97" fill="hold"/>
                                        <p:tgtEl>
                                          <p:spTgt spid="6022"/>
                                        </p:tgtEl>
                                        <p:attrNameLst>
                                          <p:attrName>style.visibility</p:attrName>
                                        </p:attrNameLst>
                                      </p:cBhvr>
                                      <p:to>
                                        <p:strVal val="visible"/>
                                      </p:to>
                                    </p:set>
                                  </p:childTnLst>
                                </p:cTn>
                              </p:par>
                            </p:childTnLst>
                          </p:cTn>
                        </p:par>
                        <p:par>
                          <p:cTn id="98" fill="hold">
                            <p:stCondLst>
                              <p:cond delay="0"/>
                            </p:stCondLst>
                            <p:childTnLst>
                              <p:par>
                                <p:cTn id="99" presetClass="entr" nodeType="afterEffect" presetSubtype="0" presetID="1" grpId="29" fill="hold">
                                  <p:stCondLst>
                                    <p:cond delay="0"/>
                                  </p:stCondLst>
                                  <p:iterate type="el" backwards="0">
                                    <p:tmAbs val="0"/>
                                  </p:iterate>
                                  <p:childTnLst>
                                    <p:set>
                                      <p:cBhvr>
                                        <p:cTn id="100" fill="hold"/>
                                        <p:tgtEl>
                                          <p:spTgt spid="59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09" grpId="9"/>
      <p:bldP build="whole" bldLvl="1" animBg="1" rev="0" advAuto="0" spid="6003" grpId="4"/>
      <p:bldP build="whole" bldLvl="1" animBg="1" rev="0" advAuto="0" spid="6012" grpId="8"/>
      <p:bldP build="whole" bldLvl="1" animBg="1" rev="0" advAuto="0" spid="6019" grpId="22"/>
      <p:bldP build="whole" bldLvl="1" animBg="1" rev="0" advAuto="0" spid="6006" grpId="5"/>
      <p:bldP build="whole" bldLvl="1" animBg="1" rev="0" advAuto="0" spid="5991" grpId="26"/>
      <p:bldP build="whole" bldLvl="1" animBg="1" rev="0" advAuto="0" spid="5997" grpId="13"/>
      <p:bldP build="whole" bldLvl="1" animBg="1" rev="0" advAuto="0" spid="6015" grpId="19"/>
      <p:bldP build="whole" bldLvl="1" animBg="1" rev="0" advAuto="0" spid="6003" grpId="10"/>
      <p:bldP build="whole" bldLvl="1" animBg="1" rev="0" advAuto="0" spid="6000" grpId="12"/>
      <p:bldP build="whole" bldLvl="1" animBg="1" rev="0" advAuto="0" spid="6006" grpId="11"/>
      <p:bldP build="whole" bldLvl="1" animBg="1" rev="0" advAuto="0" spid="6018" grpId="18"/>
      <p:bldP build="whole" bldLvl="1" animBg="1" rev="0" advAuto="0" spid="6014" grpId="16"/>
      <p:bldP build="whole" bldLvl="1" animBg="1" rev="0" advAuto="0" spid="5982" grpId="14"/>
      <p:bldP build="whole" bldLvl="1" animBg="1" rev="0" advAuto="0" spid="5981" grpId="25"/>
      <p:bldP build="whole" bldLvl="1" animBg="1" rev="0" advAuto="0" spid="5993" grpId="27"/>
      <p:bldP build="whole" bldLvl="1" animBg="1" rev="0" advAuto="0" spid="6022" grpId="28"/>
      <p:bldP build="whole" bldLvl="1" animBg="1" rev="0" advAuto="0" spid="6021" grpId="20"/>
      <p:bldP build="whole" bldLvl="1" animBg="1" rev="0" advAuto="0" spid="5975" grpId="15"/>
      <p:bldP build="whole" bldLvl="1" animBg="1" rev="0" advAuto="0" spid="6017" grpId="21"/>
      <p:bldP build="whole" bldLvl="1" animBg="1" rev="0" advAuto="0" spid="5966" grpId="1"/>
      <p:bldP build="whole" bldLvl="1" animBg="1" rev="0" advAuto="0" spid="6020" grpId="23"/>
      <p:bldP build="whole" bldLvl="1" animBg="1" rev="0" advAuto="0" spid="6016" grpId="17"/>
      <p:bldP build="whole" bldLvl="1" animBg="1" rev="0" advAuto="0" spid="5994" grpId="29"/>
      <p:bldP build="whole" bldLvl="1" animBg="1" rev="0" advAuto="0" spid="5997" grpId="2"/>
      <p:bldP build="whole" bldLvl="1" animBg="1" rev="0" advAuto="0" spid="6009" grpId="6"/>
      <p:bldP build="whole" bldLvl="1" animBg="1" rev="0" advAuto="0" spid="5978" grpId="24"/>
      <p:bldP build="whole" bldLvl="1" animBg="1" rev="0" advAuto="0" spid="6000" grpId="3"/>
      <p:bldP build="whole" bldLvl="1" animBg="1" rev="0" advAuto="0" spid="6012" grpId="7"/>
    </p:bldLst>
  </p:timing>
</p:sld>
</file>

<file path=ppt/slides/slide1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30" name="The Task"/>
          <p:cNvSpPr txBox="1"/>
          <p:nvPr>
            <p:ph type="title"/>
          </p:nvPr>
        </p:nvSpPr>
        <p:spPr>
          <a:prstGeom prst="rect">
            <a:avLst/>
          </a:prstGeom>
        </p:spPr>
        <p:txBody>
          <a:bodyPr/>
          <a:lstStyle/>
          <a:p>
            <a:pPr/>
            <a:r>
              <a:t>The Task</a:t>
            </a:r>
          </a:p>
        </p:txBody>
      </p:sp>
      <p:sp>
        <p:nvSpPr>
          <p:cNvPr id="6031" name="In order to solve this task on the available FPGAs in real-time, we need a way to quickly and easily…"/>
          <p:cNvSpPr txBox="1"/>
          <p:nvPr>
            <p:ph type="body" idx="1"/>
          </p:nvPr>
        </p:nvSpPr>
        <p:spPr>
          <a:prstGeom prst="rect">
            <a:avLst/>
          </a:prstGeom>
        </p:spPr>
        <p:txBody>
          <a:bodyPr/>
          <a:lstStyle/>
          <a:p>
            <a:pPr/>
            <a:r>
              <a:t>In order to solve this task on the available FPGAs in real-time, we need a way to quickly and easily</a:t>
            </a:r>
          </a:p>
          <a:p>
            <a:pPr lvl="1" marL="800100" indent="-342900">
              <a:buSzPct val="75000"/>
            </a:pPr>
            <a:r>
              <a:t>Design various ML networks</a:t>
            </a:r>
          </a:p>
          <a:p>
            <a:pPr lvl="1" marL="800100" indent="-342900">
              <a:buSzPct val="75000"/>
            </a:pPr>
            <a:r>
              <a:t>Explore the design space of each network</a:t>
            </a:r>
          </a:p>
          <a:p>
            <a:pPr lvl="1" marL="800100" indent="-342900">
              <a:buSzPct val="75000"/>
            </a:pPr>
            <a:r>
              <a:t>Converge on the </a:t>
            </a:r>
            <a:r>
              <a:rPr i="1"/>
              <a:t>best</a:t>
            </a:r>
            <a:r>
              <a:t> solution (minimize latency and mean-absolute error) that satisfies the FPGA’s resource budget</a:t>
            </a:r>
          </a:p>
        </p:txBody>
      </p:sp>
      <p:sp>
        <p:nvSpPr>
          <p:cNvPr id="6032"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3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60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6031">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031" grpId="1"/>
    </p:bldLst>
  </p:timing>
</p:sld>
</file>

<file path=ppt/slides/slide1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034" name="Available Resources"/>
          <p:cNvSpPr txBox="1"/>
          <p:nvPr>
            <p:ph type="title"/>
          </p:nvPr>
        </p:nvSpPr>
        <p:spPr>
          <a:prstGeom prst="rect">
            <a:avLst/>
          </a:prstGeom>
        </p:spPr>
        <p:txBody>
          <a:bodyPr/>
          <a:lstStyle/>
          <a:p>
            <a:pPr/>
            <a:r>
              <a:t>Available Resources</a:t>
            </a:r>
          </a:p>
        </p:txBody>
      </p:sp>
      <p:sp>
        <p:nvSpPr>
          <p:cNvPr id="6035" name="4x - Xilinx Kintex Ultrascale (XCKU350) - on-board Euresys Coaxlink Quad CXP-12…"/>
          <p:cNvSpPr txBox="1"/>
          <p:nvPr>
            <p:ph type="body" idx="1"/>
          </p:nvPr>
        </p:nvSpPr>
        <p:spPr>
          <a:prstGeom prst="rect">
            <a:avLst/>
          </a:prstGeom>
        </p:spPr>
        <p:txBody>
          <a:bodyPr/>
          <a:lstStyle/>
          <a:p>
            <a:pPr/>
            <a:r>
              <a:t>4x - Xilinx Kintex Ultrascale (XCKU350) - on-board Euresys Coaxlink Quad CXP-12</a:t>
            </a:r>
          </a:p>
          <a:p>
            <a:pPr lvl="1" marL="800100" indent="-342900">
              <a:buSzPct val="75000"/>
            </a:pPr>
            <a:r>
              <a:t>Each board reads 4 channels in parallel</a:t>
            </a:r>
          </a:p>
          <a:p>
            <a:pPr/>
            <a:r>
              <a:t>2x - Xilinx Kintex Ultrascale (KCU1500) - downstream, connected via PCIe</a:t>
            </a:r>
          </a:p>
        </p:txBody>
      </p:sp>
      <p:sp>
        <p:nvSpPr>
          <p:cNvPr id="60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038" name="Required Compute Blocks"/>
          <p:cNvSpPr txBox="1"/>
          <p:nvPr>
            <p:ph type="title"/>
          </p:nvPr>
        </p:nvSpPr>
        <p:spPr>
          <a:prstGeom prst="rect">
            <a:avLst/>
          </a:prstGeom>
        </p:spPr>
        <p:txBody>
          <a:bodyPr/>
          <a:lstStyle/>
          <a:p>
            <a:pPr/>
            <a:r>
              <a:t>Required Compute Blocks</a:t>
            </a:r>
          </a:p>
        </p:txBody>
      </p:sp>
      <p:sp>
        <p:nvSpPr>
          <p:cNvPr id="6039" name="Pre-filtering - 1D convolution to preprocess lines of the sensor independently…"/>
          <p:cNvSpPr txBox="1"/>
          <p:nvPr>
            <p:ph type="body" idx="1"/>
          </p:nvPr>
        </p:nvSpPr>
        <p:spPr>
          <a:prstGeom prst="rect">
            <a:avLst/>
          </a:prstGeom>
        </p:spPr>
        <p:txBody>
          <a:bodyPr/>
          <a:lstStyle/>
          <a:p>
            <a:pPr/>
            <a:r>
              <a:t>Pre-filtering - 1D convolution to preprocess lines of the sensor independently</a:t>
            </a:r>
          </a:p>
          <a:p>
            <a:pPr/>
            <a:r>
              <a:t>Quality gating - Reject samples with nonsensical data</a:t>
            </a:r>
          </a:p>
          <a:p>
            <a:pPr/>
            <a:r>
              <a:t>Line inference - Infer an arrival time for each line independently</a:t>
            </a:r>
          </a:p>
          <a:p>
            <a:pPr/>
            <a:r>
              <a:t>Aggregation - Coalesce line inferences and predict overall arrival time and confidence</a:t>
            </a:r>
          </a:p>
        </p:txBody>
      </p:sp>
      <p:sp>
        <p:nvSpPr>
          <p:cNvPr id="604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Hardware Design At a Glance"/>
          <p:cNvSpPr txBox="1"/>
          <p:nvPr>
            <p:ph type="title"/>
          </p:nvPr>
        </p:nvSpPr>
        <p:spPr>
          <a:prstGeom prst="rect">
            <a:avLst/>
          </a:prstGeom>
        </p:spPr>
        <p:txBody>
          <a:bodyPr/>
          <a:lstStyle/>
          <a:p>
            <a:pPr/>
            <a:r>
              <a:t>Hardware Design At a Glance</a:t>
            </a:r>
          </a:p>
        </p:txBody>
      </p:sp>
      <p:sp>
        <p:nvSpPr>
          <p:cNvPr id="529" name="To create a good accelerator, the designer must optimize computation and memory accesses in order to keep all parts of the circuit active at all times…"/>
          <p:cNvSpPr txBox="1"/>
          <p:nvPr>
            <p:ph type="body" idx="1"/>
          </p:nvPr>
        </p:nvSpPr>
        <p:spPr>
          <a:xfrm>
            <a:off x="374972" y="1142999"/>
            <a:ext cx="11442056" cy="4827622"/>
          </a:xfrm>
          <a:prstGeom prst="rect">
            <a:avLst/>
          </a:prstGeom>
        </p:spPr>
        <p:txBody>
          <a:bodyPr/>
          <a:lstStyle/>
          <a:p>
            <a:pPr/>
            <a:r>
              <a:t>To create a good accelerator, the designer must </a:t>
            </a:r>
            <a:r>
              <a:rPr b="1"/>
              <a:t>optimize computation and memory accesses </a:t>
            </a:r>
            <a:r>
              <a:t>in order to</a:t>
            </a:r>
            <a:r>
              <a:rPr b="1"/>
              <a:t> keep all parts of the circuit active at all times</a:t>
            </a:r>
          </a:p>
          <a:p>
            <a:pPr/>
            <a:r>
              <a:t>In order to do this, the designer can make decisions about</a:t>
            </a:r>
          </a:p>
          <a:p>
            <a:pPr lvl="1" marL="800100" indent="-342900">
              <a:buSzPct val="75000"/>
            </a:pPr>
            <a:r>
              <a:rPr b="1"/>
              <a:t>Parallelism</a:t>
            </a:r>
            <a:r>
              <a:t> - Run operations concurrently</a:t>
            </a:r>
          </a:p>
          <a:p>
            <a:pPr lvl="1" marL="800100" indent="-342900">
              <a:buSzPct val="75000"/>
            </a:pPr>
            <a:r>
              <a:rPr b="1"/>
              <a:t>Data Locality</a:t>
            </a:r>
            <a:r>
              <a:t> - Manually manage on-chip scratchpads</a:t>
            </a:r>
          </a:p>
          <a:p>
            <a:pPr lvl="1" marL="800100" indent="-342900">
              <a:buSzPct val="75000"/>
            </a:pPr>
            <a:r>
              <a:rPr b="1"/>
              <a:t>Control Flow</a:t>
            </a:r>
            <a:r>
              <a:t> - Orchestrate how loops execute relative to each other</a:t>
            </a:r>
          </a:p>
        </p:txBody>
      </p:sp>
      <p:sp>
        <p:nvSpPr>
          <p:cNvPr id="530"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2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52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529">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9" grpId="1"/>
    </p:bldLst>
  </p:timing>
</p:sld>
</file>

<file path=ppt/slides/slide1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042" name="Line Inference"/>
          <p:cNvSpPr txBox="1"/>
          <p:nvPr>
            <p:ph type="title"/>
          </p:nvPr>
        </p:nvSpPr>
        <p:spPr>
          <a:prstGeom prst="rect">
            <a:avLst/>
          </a:prstGeom>
        </p:spPr>
        <p:txBody>
          <a:bodyPr/>
          <a:lstStyle/>
          <a:p>
            <a:pPr/>
            <a:r>
              <a:t>Line Inference</a:t>
            </a:r>
          </a:p>
        </p:txBody>
      </p:sp>
      <p:sp>
        <p:nvSpPr>
          <p:cNvPr id="6043" name="Four classes of algorithms can handle regression at line-rate…"/>
          <p:cNvSpPr txBox="1"/>
          <p:nvPr>
            <p:ph type="body" idx="1"/>
          </p:nvPr>
        </p:nvSpPr>
        <p:spPr>
          <a:prstGeom prst="rect">
            <a:avLst/>
          </a:prstGeom>
        </p:spPr>
        <p:txBody>
          <a:bodyPr/>
          <a:lstStyle/>
          <a:p>
            <a:pPr/>
            <a:r>
              <a:t>Four classes of algorithms can handle regression at line-rate</a:t>
            </a:r>
          </a:p>
          <a:p>
            <a:pPr lvl="1" marL="800100" indent="-342900">
              <a:buSzPct val="75000"/>
            </a:pPr>
            <a:r>
              <a:t>Polynomial Fit</a:t>
            </a:r>
          </a:p>
          <a:p>
            <a:pPr lvl="1" marL="800100" indent="-342900">
              <a:buSzPct val="75000"/>
            </a:pPr>
            <a:r>
              <a:t>Multi-Layer Perceptron (MLP)</a:t>
            </a:r>
          </a:p>
          <a:p>
            <a:pPr lvl="2" marL="1257300" indent="-342900">
              <a:buSzPct val="75000"/>
            </a:pPr>
            <a:r>
              <a:t>Heavy compute at inference time</a:t>
            </a:r>
          </a:p>
          <a:p>
            <a:pPr lvl="1" marL="800100" indent="-342900">
              <a:buSzPct val="75000"/>
            </a:pPr>
            <a:r>
              <a:t>Lattice Regression</a:t>
            </a:r>
          </a:p>
          <a:p>
            <a:pPr lvl="2" marL="1257300" indent="-342900">
              <a:buSzPct val="75000"/>
            </a:pPr>
            <a:r>
              <a:t>Medium compute at inference time</a:t>
            </a:r>
          </a:p>
          <a:p>
            <a:pPr lvl="1" marL="800100" indent="-342900">
              <a:buSzPct val="75000"/>
            </a:pPr>
            <a:r>
              <a:t>eXtreme Gradient BOOSTing trees</a:t>
            </a:r>
          </a:p>
          <a:p>
            <a:pPr lvl="2" marL="1257300" indent="-342900">
              <a:buSzPct val="75000"/>
            </a:pPr>
            <a:r>
              <a:t>Little compute at inference time</a:t>
            </a:r>
          </a:p>
        </p:txBody>
      </p:sp>
      <p:sp>
        <p:nvSpPr>
          <p:cNvPr id="604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046" name="The Solution"/>
          <p:cNvSpPr txBox="1"/>
          <p:nvPr>
            <p:ph type="title"/>
          </p:nvPr>
        </p:nvSpPr>
        <p:spPr>
          <a:prstGeom prst="rect">
            <a:avLst/>
          </a:prstGeom>
        </p:spPr>
        <p:txBody>
          <a:bodyPr/>
          <a:lstStyle/>
          <a:p>
            <a:pPr/>
            <a:r>
              <a:t>The Solution</a:t>
            </a:r>
          </a:p>
        </p:txBody>
      </p:sp>
      <p:sp>
        <p:nvSpPr>
          <p:cNvPr id="6047" name="Determine which ML model performs the best while achieving sufficiently-low latency and resource utilization (on a shared Xilinx Kintex Ultrascale XCKU035)"/>
          <p:cNvSpPr txBox="1"/>
          <p:nvPr>
            <p:ph type="body" idx="1"/>
          </p:nvPr>
        </p:nvSpPr>
        <p:spPr>
          <a:prstGeom prst="rect">
            <a:avLst/>
          </a:prstGeom>
        </p:spPr>
        <p:txBody>
          <a:bodyPr/>
          <a:lstStyle/>
          <a:p>
            <a:pPr/>
            <a:r>
              <a:t>Determine which ML model performs the best while achieving sufficiently-low </a:t>
            </a:r>
            <a:r>
              <a:rPr i="1"/>
              <a:t>latency</a:t>
            </a:r>
            <a:r>
              <a:t> and </a:t>
            </a:r>
            <a:r>
              <a:rPr i="1"/>
              <a:t>resource utilization</a:t>
            </a:r>
            <a:r>
              <a:t> (on a shared Xilinx Kintex Ultrascale XCKU035)</a:t>
            </a:r>
          </a:p>
        </p:txBody>
      </p:sp>
      <p:sp>
        <p:nvSpPr>
          <p:cNvPr id="60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0" name="The Solution"/>
          <p:cNvSpPr txBox="1"/>
          <p:nvPr>
            <p:ph type="title"/>
          </p:nvPr>
        </p:nvSpPr>
        <p:spPr>
          <a:prstGeom prst="rect">
            <a:avLst/>
          </a:prstGeom>
        </p:spPr>
        <p:txBody>
          <a:bodyPr/>
          <a:lstStyle/>
          <a:p>
            <a:pPr/>
            <a:r>
              <a:t>The Solution</a:t>
            </a:r>
          </a:p>
        </p:txBody>
      </p:sp>
      <p:sp>
        <p:nvSpPr>
          <p:cNvPr id="6051" name="Spatial makes this easy*…"/>
          <p:cNvSpPr txBox="1"/>
          <p:nvPr>
            <p:ph type="body" idx="1"/>
          </p:nvPr>
        </p:nvSpPr>
        <p:spPr>
          <a:prstGeom prst="rect">
            <a:avLst/>
          </a:prstGeom>
        </p:spPr>
        <p:txBody>
          <a:bodyPr/>
          <a:lstStyle/>
          <a:p>
            <a:pPr/>
            <a:r>
              <a:t>Spatial makes this easy*</a:t>
            </a:r>
          </a:p>
          <a:p>
            <a:pPr/>
            <a:r>
              <a:t>Assessed four classes of inference networks</a:t>
            </a:r>
          </a:p>
          <a:p>
            <a:pPr lvl="1" marL="800100" indent="-342900">
              <a:buSzPct val="75000"/>
            </a:pPr>
            <a:r>
              <a:t>Polynomial fit</a:t>
            </a:r>
          </a:p>
          <a:p>
            <a:pPr lvl="1" marL="800100" indent="-342900">
              <a:buSzPct val="75000"/>
            </a:pPr>
            <a:r>
              <a:t>Gradient Boosting Trees (XGBoost)</a:t>
            </a:r>
            <a:r>
              <a:rPr baseline="31999"/>
              <a:t>[14]</a:t>
            </a:r>
          </a:p>
          <a:p>
            <a:pPr lvl="1" marL="800100" indent="-342900">
              <a:buSzPct val="75000"/>
            </a:pPr>
            <a:r>
              <a:t>Lattice Regression (with Hypercube interpolation)</a:t>
            </a:r>
            <a:r>
              <a:rPr baseline="31999"/>
              <a:t>[15]</a:t>
            </a:r>
          </a:p>
          <a:p>
            <a:pPr lvl="1" marL="800100" indent="-342900">
              <a:buSzPct val="75000"/>
            </a:pPr>
            <a:r>
              <a:t>Multilayer Perceptron (MLP)</a:t>
            </a:r>
            <a:r>
              <a:rPr baseline="31999"/>
              <a:t>[16]</a:t>
            </a:r>
          </a:p>
        </p:txBody>
      </p:sp>
      <p:sp>
        <p:nvSpPr>
          <p:cNvPr id="60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053" name="Arrow"/>
          <p:cNvSpPr/>
          <p:nvPr/>
        </p:nvSpPr>
        <p:spPr>
          <a:xfrm rot="5400000">
            <a:off x="8995413" y="2806491"/>
            <a:ext cx="2266521" cy="1270001"/>
          </a:xfrm>
          <a:prstGeom prst="rightArrow">
            <a:avLst>
              <a:gd name="adj1" fmla="val 27583"/>
              <a:gd name="adj2" fmla="val 36596"/>
            </a:avLst>
          </a:prstGeom>
          <a:solidFill>
            <a:schemeClr val="accent1">
              <a:lumOff val="-8000"/>
            </a:schemeClr>
          </a:solidFill>
          <a:ln w="25400">
            <a:solidFill>
              <a:schemeClr val="accent1"/>
            </a:solidFill>
          </a:ln>
        </p:spPr>
        <p:txBody>
          <a:bodyPr lIns="45719" rIns="45719"/>
          <a:lstStyle/>
          <a:p>
            <a:pPr/>
          </a:p>
        </p:txBody>
      </p:sp>
      <p:sp>
        <p:nvSpPr>
          <p:cNvPr id="6054" name="“Heavier” computation at inference time"/>
          <p:cNvSpPr txBox="1"/>
          <p:nvPr/>
        </p:nvSpPr>
        <p:spPr>
          <a:xfrm>
            <a:off x="7180665" y="4667673"/>
            <a:ext cx="4522922" cy="3627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chemeClr val="accent1">
                    <a:lumOff val="-8000"/>
                  </a:schemeClr>
                </a:solidFill>
                <a:latin typeface="+mn-lt"/>
                <a:ea typeface="+mn-ea"/>
                <a:cs typeface="+mn-cs"/>
                <a:sym typeface="Calibri"/>
              </a:defRPr>
            </a:lvl1pPr>
          </a:lstStyle>
          <a:p>
            <a:pPr/>
            <a:r>
              <a:t>“Heavier” computation at inference time</a:t>
            </a:r>
          </a:p>
        </p:txBody>
      </p:sp>
      <p:sp>
        <p:nvSpPr>
          <p:cNvPr id="6055" name="But is the improvement in ML metrics worth it?"/>
          <p:cNvSpPr txBox="1"/>
          <p:nvPr/>
        </p:nvSpPr>
        <p:spPr>
          <a:xfrm>
            <a:off x="6714693" y="5110673"/>
            <a:ext cx="5226266" cy="3627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chemeClr val="accent1">
                    <a:lumOff val="-8000"/>
                  </a:schemeClr>
                </a:solidFill>
                <a:latin typeface="+mn-lt"/>
                <a:ea typeface="+mn-ea"/>
                <a:cs typeface="+mn-cs"/>
                <a:sym typeface="Calibri"/>
              </a:defRPr>
            </a:lvl1pPr>
          </a:lstStyle>
          <a:p>
            <a:pPr/>
            <a:r>
              <a:t>But is the improvement in ML metrics worth it?</a:t>
            </a:r>
          </a:p>
        </p:txBody>
      </p:sp>
      <p:sp>
        <p:nvSpPr>
          <p:cNvPr id="6056" name="Measured in programming time/effort (hours or days) and LoC (~50 per kernel)."/>
          <p:cNvSpPr txBox="1"/>
          <p:nvPr/>
        </p:nvSpPr>
        <p:spPr>
          <a:xfrm>
            <a:off x="308445" y="5992846"/>
            <a:ext cx="7650155"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180473" indent="-180473">
              <a:buSzPct val="100000"/>
              <a:buChar char="*"/>
              <a:defRPr>
                <a:latin typeface="+mn-lt"/>
                <a:ea typeface="+mn-ea"/>
                <a:cs typeface="+mn-cs"/>
                <a:sym typeface="Calibri"/>
              </a:defRPr>
            </a:lvl1pPr>
          </a:lstStyle>
          <a:p>
            <a:pPr/>
            <a:r>
              <a:t>Measured in programming time/effort (hours or days) and LoC (~50 per kernel).</a:t>
            </a:r>
          </a:p>
        </p:txBody>
      </p:sp>
      <p:sp>
        <p:nvSpPr>
          <p:cNvPr id="6057" name="[14] T. Chen et al. “XGBoost: A Scalable Tree Boosting System.” arXiv Preprint 2016…"/>
          <p:cNvSpPr txBox="1"/>
          <p:nvPr/>
        </p:nvSpPr>
        <p:spPr>
          <a:xfrm>
            <a:off x="421898" y="6313043"/>
            <a:ext cx="5617652" cy="7210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100">
                <a:latin typeface="+mn-lt"/>
                <a:ea typeface="+mn-ea"/>
                <a:cs typeface="+mn-cs"/>
                <a:sym typeface="Calibri"/>
              </a:defRPr>
            </a:pPr>
            <a:r>
              <a:t>[14] T. Chen et al. “XGBoost: A Scalable Tree Boosting System.” arXiv Preprint 2016</a:t>
            </a:r>
          </a:p>
          <a:p>
            <a:pPr>
              <a:defRPr sz="1100">
                <a:latin typeface="+mn-lt"/>
                <a:ea typeface="+mn-ea"/>
                <a:cs typeface="+mn-cs"/>
                <a:sym typeface="Calibri"/>
              </a:defRPr>
            </a:pPr>
            <a:r>
              <a:t>[15] E. Garcia. “Lattice Regression.” NIPS 2009</a:t>
            </a:r>
          </a:p>
          <a:p>
            <a:pPr>
              <a:defRPr sz="1100">
                <a:latin typeface="+mn-lt"/>
                <a:ea typeface="+mn-ea"/>
                <a:cs typeface="+mn-cs"/>
                <a:sym typeface="Calibri"/>
              </a:defRPr>
            </a:pPr>
            <a:r>
              <a:t>[16] F. Murtagh. “Multilayer perceptrons for classification and regression” Neurocomputing 1991[</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2" fill="hold">
                                  <p:stCondLst>
                                    <p:cond delay="0"/>
                                  </p:stCondLst>
                                  <p:iterate type="el" backwards="0">
                                    <p:tmAbs val="0"/>
                                  </p:iterate>
                                  <p:childTnLst>
                                    <p:set>
                                      <p:cBhvr>
                                        <p:cTn id="14" fill="hold"/>
                                        <p:tgtEl>
                                          <p:spTgt spid="60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2" fill="hold">
                                  <p:stCondLst>
                                    <p:cond delay="0"/>
                                  </p:stCondLst>
                                  <p:iterate type="el" backwards="0">
                                    <p:tmAbs val="0"/>
                                  </p:iterate>
                                  <p:childTnLst>
                                    <p:set>
                                      <p:cBhvr>
                                        <p:cTn id="18" fill="hold"/>
                                        <p:tgtEl>
                                          <p:spTgt spid="6051">
                                            <p:txEl>
                                              <p:pRg st="3" end="3"/>
                                            </p:txEl>
                                          </p:spTgt>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3" fill="hold">
                                  <p:stCondLst>
                                    <p:cond delay="0"/>
                                  </p:stCondLst>
                                  <p:iterate type="el" backwards="0">
                                    <p:tmAbs val="0"/>
                                  </p:iterate>
                                  <p:childTnLst>
                                    <p:set>
                                      <p:cBhvr>
                                        <p:cTn id="21" fill="hold"/>
                                        <p:tgtEl>
                                          <p:spTgt spid="605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2" fill="hold">
                                  <p:stCondLst>
                                    <p:cond delay="0"/>
                                  </p:stCondLst>
                                  <p:iterate type="el" backwards="0">
                                    <p:tmAbs val="0"/>
                                  </p:iterate>
                                  <p:childTnLst>
                                    <p:set>
                                      <p:cBhvr>
                                        <p:cTn id="25" fill="hold"/>
                                        <p:tgtEl>
                                          <p:spTgt spid="6051">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2" fill="hold">
                                  <p:stCondLst>
                                    <p:cond delay="0"/>
                                  </p:stCondLst>
                                  <p:iterate type="el" backwards="0">
                                    <p:tmAbs val="0"/>
                                  </p:iterate>
                                  <p:childTnLst>
                                    <p:set>
                                      <p:cBhvr>
                                        <p:cTn id="29" fill="hold"/>
                                        <p:tgtEl>
                                          <p:spTgt spid="6051">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4" fill="hold">
                                  <p:stCondLst>
                                    <p:cond delay="0"/>
                                  </p:stCondLst>
                                  <p:iterate type="el" backwards="0">
                                    <p:tmAbs val="0"/>
                                  </p:iterate>
                                  <p:childTnLst>
                                    <p:set>
                                      <p:cBhvr>
                                        <p:cTn id="33" fill="hold"/>
                                        <p:tgtEl>
                                          <p:spTgt spid="605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5" fill="hold">
                                  <p:stCondLst>
                                    <p:cond delay="0"/>
                                  </p:stCondLst>
                                  <p:iterate type="el" backwards="0">
                                    <p:tmAbs val="0"/>
                                  </p:iterate>
                                  <p:childTnLst>
                                    <p:set>
                                      <p:cBhvr>
                                        <p:cTn id="37" fill="hold"/>
                                        <p:tgtEl>
                                          <p:spTgt spid="605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6" fill="hold">
                                  <p:stCondLst>
                                    <p:cond delay="0"/>
                                  </p:stCondLst>
                                  <p:iterate type="el" backwards="0">
                                    <p:tmAbs val="0"/>
                                  </p:iterate>
                                  <p:childTnLst>
                                    <p:set>
                                      <p:cBhvr>
                                        <p:cTn id="41" fill="hold"/>
                                        <p:tgtEl>
                                          <p:spTgt spid="60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55" grpId="6"/>
      <p:bldP build="whole" bldLvl="1" animBg="1" rev="0" advAuto="0" spid="6057" grpId="3"/>
      <p:bldP build="whole" bldLvl="1" animBg="1" rev="0" advAuto="0" spid="6053" grpId="4"/>
      <p:bldP build="whole" bldLvl="1" animBg="1" rev="0" advAuto="0" spid="6054" grpId="5"/>
      <p:bldP build="p" bldLvl="5" animBg="1" rev="0" advAuto="0" spid="6051" grpId="2"/>
      <p:bldP build="whole" bldLvl="1" animBg="1" rev="0" advAuto="0" spid="6056" grpId="1"/>
    </p:bldLst>
  </p:timing>
</p:sld>
</file>

<file path=ppt/slides/slide1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9" name="Results"/>
          <p:cNvSpPr txBox="1"/>
          <p:nvPr>
            <p:ph type="title"/>
          </p:nvPr>
        </p:nvSpPr>
        <p:spPr>
          <a:prstGeom prst="rect">
            <a:avLst/>
          </a:prstGeom>
        </p:spPr>
        <p:txBody>
          <a:bodyPr/>
          <a:lstStyle/>
          <a:p>
            <a:pPr/>
            <a:r>
              <a:t>Results</a:t>
            </a:r>
          </a:p>
        </p:txBody>
      </p:sp>
      <p:sp>
        <p:nvSpPr>
          <p:cNvPr id="606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aphicFrame>
        <p:nvGraphicFramePr>
          <p:cNvPr id="6061" name="Table"/>
          <p:cNvGraphicFramePr/>
          <p:nvPr/>
        </p:nvGraphicFramePr>
        <p:xfrm>
          <a:off x="1098656" y="2524484"/>
          <a:ext cx="8890001" cy="16669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100156"/>
                <a:gridCol w="1420878"/>
                <a:gridCol w="875572"/>
                <a:gridCol w="812502"/>
                <a:gridCol w="705246"/>
                <a:gridCol w="799835"/>
                <a:gridCol w="1700344"/>
              </a:tblGrid>
              <a:tr h="277824">
                <a:tc>
                  <a:txBody>
                    <a:bodyPr/>
                    <a:lstStyle/>
                    <a:p>
                      <a:pPr algn="l" defTabSz="457200">
                        <a:defRPr b="1" sz="1700">
                          <a:solidFill>
                            <a:srgbClr val="000000"/>
                          </a:solidFill>
                          <a:latin typeface="Arial"/>
                          <a:ea typeface="Arial"/>
                          <a:cs typeface="Arial"/>
                          <a:sym typeface="Arial"/>
                        </a:defRPr>
                      </a:pP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defRPr sz="1800">
                          <a:solidFill>
                            <a:srgbClr val="000000"/>
                          </a:solidFill>
                        </a:defRPr>
                      </a:pPr>
                      <a:r>
                        <a:rPr b="1" sz="1700">
                          <a:latin typeface="Arial"/>
                          <a:ea typeface="Arial"/>
                          <a:cs typeface="Arial"/>
                          <a:sym typeface="Arial"/>
                        </a:rPr>
                        <a:t>Runtime Performance</a:t>
                      </a: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gridSpan="4">
                  <a:txBody>
                    <a:bodyPr/>
                    <a:lstStyle/>
                    <a:p>
                      <a:pPr algn="l" defTabSz="457200">
                        <a:defRPr sz="1800">
                          <a:solidFill>
                            <a:srgbClr val="000000"/>
                          </a:solidFill>
                        </a:defRPr>
                      </a:pPr>
                      <a:r>
                        <a:rPr b="1" sz="1700">
                          <a:latin typeface="Arial"/>
                          <a:ea typeface="Arial"/>
                          <a:cs typeface="Arial"/>
                          <a:sym typeface="Arial"/>
                        </a:rPr>
                        <a:t>Resource Utilization</a:t>
                      </a: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hMerge="1">
                  <a:tcPr/>
                </a:tc>
                <a:tc hMerge="1">
                  <a:tcPr/>
                </a:tc>
                <a:tc hMerge="1">
                  <a:tcPr/>
                </a:tc>
                <a:tc>
                  <a:txBody>
                    <a:bodyPr/>
                    <a:lstStyle/>
                    <a:p>
                      <a:pPr algn="l" defTabSz="457200">
                        <a:defRPr sz="1800">
                          <a:solidFill>
                            <a:srgbClr val="000000"/>
                          </a:solidFill>
                        </a:defRPr>
                      </a:pPr>
                      <a:r>
                        <a:rPr b="1" sz="1700">
                          <a:latin typeface="Arial"/>
                          <a:ea typeface="Arial"/>
                          <a:cs typeface="Arial"/>
                          <a:sym typeface="Arial"/>
                        </a:rPr>
                        <a:t>ML Performance</a:t>
                      </a: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277824">
                <a:tc>
                  <a:txBody>
                    <a:bodyPr/>
                    <a:lstStyle/>
                    <a:p>
                      <a:pPr algn="l">
                        <a:defRPr sz="1800">
                          <a:solidFill>
                            <a:srgbClr val="000000"/>
                          </a:solidFill>
                        </a:defRPr>
                      </a:pPr>
                      <a:r>
                        <a:rPr b="1" sz="1700"/>
                        <a:t>Network Category</a:t>
                      </a: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defRPr sz="1800">
                          <a:solidFill>
                            <a:srgbClr val="000000"/>
                          </a:solidFill>
                        </a:defRPr>
                      </a:pPr>
                      <a:r>
                        <a:rPr sz="1700">
                          <a:latin typeface="Arial"/>
                          <a:ea typeface="Arial"/>
                          <a:cs typeface="Arial"/>
                          <a:sym typeface="Arial"/>
                        </a:rPr>
                        <a:t>latency (ns)</a:t>
                      </a: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defRPr sz="1800">
                          <a:solidFill>
                            <a:srgbClr val="000000"/>
                          </a:solidFill>
                        </a:defRPr>
                      </a:pPr>
                      <a:r>
                        <a:rPr sz="1700">
                          <a:latin typeface="Arial"/>
                          <a:ea typeface="Arial"/>
                          <a:cs typeface="Arial"/>
                          <a:sym typeface="Arial"/>
                        </a:rPr>
                        <a:t>LUT</a:t>
                      </a:r>
                    </a:p>
                  </a:txBody>
                  <a:tcPr marL="38100" marR="38100" marT="25400" marB="25400" anchor="b" anchorCtr="0" horzOverflow="overflow">
                    <a:lnL w="12700">
                      <a:solidFill>
                        <a:srgbClr val="000000"/>
                      </a:solidFill>
                      <a:miter lim="400000"/>
                    </a:lnL>
                    <a:lnT w="12700">
                      <a:solidFill>
                        <a:srgbClr val="000000"/>
                      </a:solidFill>
                      <a:miter lim="400000"/>
                    </a:lnT>
                    <a:lnB w="12700">
                      <a:solidFill>
                        <a:srgbClr val="000000"/>
                      </a:solidFill>
                      <a:miter lim="400000"/>
                    </a:lnB>
                  </a:tcPr>
                </a:tc>
                <a:tc>
                  <a:txBody>
                    <a:bodyPr/>
                    <a:lstStyle/>
                    <a:p>
                      <a:pPr algn="l" defTabSz="457200">
                        <a:defRPr sz="1800">
                          <a:solidFill>
                            <a:srgbClr val="000000"/>
                          </a:solidFill>
                        </a:defRPr>
                      </a:pPr>
                      <a:r>
                        <a:rPr sz="1700">
                          <a:latin typeface="Arial"/>
                          <a:ea typeface="Arial"/>
                          <a:cs typeface="Arial"/>
                          <a:sym typeface="Arial"/>
                        </a:rPr>
                        <a:t>FFs</a:t>
                      </a:r>
                    </a:p>
                  </a:txBody>
                  <a:tcPr marL="38100" marR="38100" marT="25400" marB="25400" anchor="b" anchorCtr="0" horzOverflow="overflow">
                    <a:lnT w="12700">
                      <a:solidFill>
                        <a:srgbClr val="000000"/>
                      </a:solidFill>
                      <a:miter lim="400000"/>
                    </a:lnT>
                    <a:lnB w="12700">
                      <a:solidFill>
                        <a:srgbClr val="000000"/>
                      </a:solidFill>
                      <a:miter lim="400000"/>
                    </a:lnB>
                  </a:tcPr>
                </a:tc>
                <a:tc>
                  <a:txBody>
                    <a:bodyPr/>
                    <a:lstStyle/>
                    <a:p>
                      <a:pPr algn="l" defTabSz="457200">
                        <a:defRPr sz="1800">
                          <a:solidFill>
                            <a:srgbClr val="000000"/>
                          </a:solidFill>
                        </a:defRPr>
                      </a:pPr>
                      <a:r>
                        <a:rPr sz="1700">
                          <a:latin typeface="Arial"/>
                          <a:ea typeface="Arial"/>
                          <a:cs typeface="Arial"/>
                          <a:sym typeface="Arial"/>
                        </a:rPr>
                        <a:t>DSP</a:t>
                      </a:r>
                    </a:p>
                  </a:txBody>
                  <a:tcPr marL="38100" marR="38100" marT="25400" marB="25400" anchor="b" anchorCtr="0" horzOverflow="overflow">
                    <a:lnT w="12700">
                      <a:solidFill>
                        <a:srgbClr val="000000"/>
                      </a:solidFill>
                      <a:miter lim="400000"/>
                    </a:lnT>
                    <a:lnB w="12700">
                      <a:solidFill>
                        <a:srgbClr val="000000"/>
                      </a:solidFill>
                      <a:miter lim="400000"/>
                    </a:lnB>
                  </a:tcPr>
                </a:tc>
                <a:tc>
                  <a:txBody>
                    <a:bodyPr/>
                    <a:lstStyle/>
                    <a:p>
                      <a:pPr algn="l" defTabSz="457200">
                        <a:defRPr sz="1800">
                          <a:solidFill>
                            <a:srgbClr val="000000"/>
                          </a:solidFill>
                        </a:defRPr>
                      </a:pPr>
                      <a:r>
                        <a:rPr sz="1700">
                          <a:latin typeface="Arial"/>
                          <a:ea typeface="Arial"/>
                          <a:cs typeface="Arial"/>
                          <a:sym typeface="Arial"/>
                        </a:rPr>
                        <a:t>BRAM</a:t>
                      </a:r>
                    </a:p>
                  </a:txBody>
                  <a:tcPr marL="38100" marR="38100" marT="25400" marB="25400" anchor="b" anchorCtr="0" horzOverflow="overflow">
                    <a:lnR w="12700">
                      <a:solidFill>
                        <a:srgbClr val="000000"/>
                      </a:solidFill>
                      <a:miter lim="400000"/>
                    </a:lnR>
                    <a:lnT w="12700">
                      <a:solidFill>
                        <a:srgbClr val="000000"/>
                      </a:solidFill>
                      <a:miter lim="400000"/>
                    </a:lnT>
                    <a:lnB w="12700">
                      <a:solidFill>
                        <a:srgbClr val="000000"/>
                      </a:solidFill>
                      <a:miter lim="400000"/>
                    </a:lnB>
                  </a:tcPr>
                </a:tc>
                <a:tc>
                  <a:txBody>
                    <a:bodyPr/>
                    <a:lstStyle/>
                    <a:p>
                      <a:pPr algn="l" defTabSz="457200">
                        <a:defRPr sz="1800">
                          <a:solidFill>
                            <a:srgbClr val="000000"/>
                          </a:solidFill>
                        </a:defRPr>
                      </a:pPr>
                      <a:r>
                        <a:rPr sz="1700">
                          <a:latin typeface="Arial"/>
                          <a:ea typeface="Arial"/>
                          <a:cs typeface="Arial"/>
                          <a:sym typeface="Arial"/>
                        </a:rPr>
                        <a:t>MAE (fs)</a:t>
                      </a: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lnB w="12700">
                      <a:solidFill>
                        <a:srgbClr val="000000"/>
                      </a:solidFill>
                      <a:miter lim="400000"/>
                    </a:lnB>
                  </a:tcPr>
                </a:tc>
              </a:tr>
              <a:tr h="277824">
                <a:tc>
                  <a:txBody>
                    <a:bodyPr/>
                    <a:lstStyle/>
                    <a:p>
                      <a:pPr algn="l" defTabSz="457200">
                        <a:defRPr b="1" sz="1700">
                          <a:solidFill>
                            <a:srgbClr val="000000"/>
                          </a:solidFill>
                          <a:latin typeface="Arial"/>
                          <a:ea typeface="Arial"/>
                          <a:cs typeface="Arial"/>
                          <a:sym typeface="Arial"/>
                        </a:defRPr>
                      </a:pPr>
                      <a:r>
                        <a:t>Baseline (FFT-based CPU)</a:t>
                      </a:r>
                      <a:r>
                        <a:rPr baseline="31999"/>
                        <a:t>[13]</a:t>
                      </a: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tcPr>
                </a:tc>
                <a:tc>
                  <a:txBody>
                    <a:bodyPr/>
                    <a:lstStyle/>
                    <a:p>
                      <a:pPr defTabSz="457200">
                        <a:defRPr sz="1800">
                          <a:solidFill>
                            <a:srgbClr val="000000"/>
                          </a:solidFill>
                        </a:defRPr>
                      </a:pPr>
                      <a:r>
                        <a:rPr sz="1700">
                          <a:latin typeface="Arial"/>
                          <a:ea typeface="Arial"/>
                          <a:cs typeface="Arial"/>
                          <a:sym typeface="Arial"/>
                        </a:rPr>
                        <a:t>~1000</a:t>
                      </a: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tcPr>
                </a:tc>
                <a:tc>
                  <a:txBody>
                    <a:bodyPr/>
                    <a:lstStyle/>
                    <a:p>
                      <a:pPr algn="ctr" defTabSz="457200">
                        <a:defRPr sz="1800">
                          <a:solidFill>
                            <a:srgbClr val="000000"/>
                          </a:solidFill>
                        </a:defRPr>
                      </a:pPr>
                      <a:r>
                        <a:rPr sz="1700">
                          <a:latin typeface="Arial"/>
                          <a:ea typeface="Arial"/>
                          <a:cs typeface="Arial"/>
                          <a:sym typeface="Arial"/>
                        </a:rPr>
                        <a:t>-</a:t>
                      </a:r>
                    </a:p>
                  </a:txBody>
                  <a:tcPr marL="38100" marR="38100" marT="25400" marB="25400" anchor="b" anchorCtr="0" horzOverflow="overflow">
                    <a:lnL w="12700">
                      <a:solidFill>
                        <a:srgbClr val="000000"/>
                      </a:solidFill>
                      <a:miter lim="400000"/>
                    </a:lnL>
                    <a:lnT w="12700">
                      <a:solidFill>
                        <a:srgbClr val="000000"/>
                      </a:solidFill>
                      <a:miter lim="400000"/>
                    </a:lnT>
                  </a:tcPr>
                </a:tc>
                <a:tc>
                  <a:txBody>
                    <a:bodyPr/>
                    <a:lstStyle/>
                    <a:p>
                      <a:pPr algn="ctr" defTabSz="457200">
                        <a:defRPr sz="1800">
                          <a:solidFill>
                            <a:srgbClr val="000000"/>
                          </a:solidFill>
                        </a:defRPr>
                      </a:pPr>
                      <a:r>
                        <a:rPr sz="1700">
                          <a:latin typeface="Arial"/>
                          <a:ea typeface="Arial"/>
                          <a:cs typeface="Arial"/>
                          <a:sym typeface="Arial"/>
                        </a:rPr>
                        <a:t>-</a:t>
                      </a:r>
                    </a:p>
                  </a:txBody>
                  <a:tcPr marL="38100" marR="38100" marT="25400" marB="25400" anchor="b" anchorCtr="0" horzOverflow="overflow">
                    <a:lnT w="12700">
                      <a:solidFill>
                        <a:srgbClr val="000000"/>
                      </a:solidFill>
                      <a:miter lim="400000"/>
                    </a:lnT>
                  </a:tcPr>
                </a:tc>
                <a:tc>
                  <a:txBody>
                    <a:bodyPr/>
                    <a:lstStyle/>
                    <a:p>
                      <a:pPr algn="ctr" defTabSz="457200">
                        <a:defRPr sz="1800">
                          <a:solidFill>
                            <a:srgbClr val="000000"/>
                          </a:solidFill>
                        </a:defRPr>
                      </a:pPr>
                      <a:r>
                        <a:rPr sz="1700">
                          <a:latin typeface="Arial"/>
                          <a:ea typeface="Arial"/>
                          <a:cs typeface="Arial"/>
                          <a:sym typeface="Arial"/>
                        </a:rPr>
                        <a:t>-</a:t>
                      </a:r>
                    </a:p>
                  </a:txBody>
                  <a:tcPr marL="38100" marR="38100" marT="25400" marB="25400" anchor="b" anchorCtr="0" horzOverflow="overflow">
                    <a:lnT w="12700">
                      <a:solidFill>
                        <a:srgbClr val="000000"/>
                      </a:solidFill>
                      <a:miter lim="400000"/>
                    </a:lnT>
                  </a:tcPr>
                </a:tc>
                <a:tc>
                  <a:txBody>
                    <a:bodyPr/>
                    <a:lstStyle/>
                    <a:p>
                      <a:pPr algn="ctr" defTabSz="457200">
                        <a:defRPr sz="1800">
                          <a:solidFill>
                            <a:srgbClr val="000000"/>
                          </a:solidFill>
                        </a:defRPr>
                      </a:pPr>
                      <a:r>
                        <a:rPr sz="1700">
                          <a:latin typeface="Arial"/>
                          <a:ea typeface="Arial"/>
                          <a:cs typeface="Arial"/>
                          <a:sym typeface="Arial"/>
                        </a:rPr>
                        <a:t>-</a:t>
                      </a:r>
                    </a:p>
                  </a:txBody>
                  <a:tcPr marL="38100" marR="38100" marT="25400" marB="25400" anchor="b" anchorCtr="0" horzOverflow="overflow">
                    <a:lnR w="12700">
                      <a:solidFill>
                        <a:srgbClr val="000000"/>
                      </a:solidFill>
                      <a:miter lim="400000"/>
                    </a:lnR>
                    <a:lnT w="12700">
                      <a:solidFill>
                        <a:srgbClr val="000000"/>
                      </a:solidFill>
                      <a:miter lim="400000"/>
                    </a:lnT>
                  </a:tcPr>
                </a:tc>
                <a:tc>
                  <a:txBody>
                    <a:bodyPr/>
                    <a:lstStyle/>
                    <a:p>
                      <a:pPr defTabSz="457200">
                        <a:defRPr sz="1800">
                          <a:solidFill>
                            <a:srgbClr val="000000"/>
                          </a:solidFill>
                        </a:defRPr>
                      </a:pPr>
                      <a:r>
                        <a:rPr sz="1700">
                          <a:latin typeface="Arial"/>
                          <a:ea typeface="Arial"/>
                          <a:cs typeface="Arial"/>
                          <a:sym typeface="Arial"/>
                        </a:rPr>
                        <a:t>~5</a:t>
                      </a:r>
                    </a:p>
                  </a:txBody>
                  <a:tcPr marL="38100" marR="38100" marT="25400" marB="25400" anchor="b" anchorCtr="0" horzOverflow="overflow">
                    <a:lnL w="12700">
                      <a:solidFill>
                        <a:srgbClr val="000000"/>
                      </a:solidFill>
                      <a:miter lim="400000"/>
                    </a:lnL>
                    <a:lnR w="12700">
                      <a:solidFill>
                        <a:srgbClr val="000000"/>
                      </a:solidFill>
                      <a:miter lim="400000"/>
                    </a:lnR>
                    <a:lnT w="12700">
                      <a:solidFill>
                        <a:srgbClr val="000000"/>
                      </a:solidFill>
                      <a:miter lim="400000"/>
                    </a:lnT>
                  </a:tcPr>
                </a:tc>
              </a:tr>
              <a:tr h="277824">
                <a:tc>
                  <a:txBody>
                    <a:bodyPr/>
                    <a:lstStyle/>
                    <a:p>
                      <a:pPr algn="l" defTabSz="457200">
                        <a:defRPr sz="1700">
                          <a:solidFill>
                            <a:srgbClr val="000000"/>
                          </a:solidFill>
                          <a:latin typeface="Arial"/>
                          <a:ea typeface="Arial"/>
                          <a:cs typeface="Arial"/>
                          <a:sym typeface="Arial"/>
                        </a:defRPr>
                      </a:pPr>
                      <a:r>
                        <a:rPr b="1"/>
                        <a:t>Polyfit</a:t>
                      </a:r>
                      <a:r>
                        <a:t> (3rd order)</a:t>
                      </a:r>
                    </a:p>
                  </a:txBody>
                  <a:tcPr marL="38100" marR="38100" marT="25400" marB="25400" anchor="b" anchorCtr="0" horzOverflow="overflow">
                    <a:lnL w="12700">
                      <a:solidFill>
                        <a:srgbClr val="000000"/>
                      </a:solidFill>
                      <a:miter lim="400000"/>
                    </a:lnL>
                    <a:lnR w="12700">
                      <a:solidFill>
                        <a:srgbClr val="000000"/>
                      </a:solidFill>
                      <a:miter lim="400000"/>
                    </a:lnR>
                  </a:tcPr>
                </a:tc>
                <a:tc>
                  <a:txBody>
                    <a:bodyPr/>
                    <a:lstStyle/>
                    <a:p>
                      <a:pPr defTabSz="457200">
                        <a:defRPr sz="1800">
                          <a:solidFill>
                            <a:srgbClr val="000000"/>
                          </a:solidFill>
                        </a:defRPr>
                      </a:pPr>
                      <a:r>
                        <a:rPr sz="1700">
                          <a:latin typeface="Arial"/>
                          <a:ea typeface="Arial"/>
                          <a:cs typeface="Arial"/>
                          <a:sym typeface="Arial"/>
                        </a:rPr>
                        <a:t>104</a:t>
                      </a:r>
                    </a:p>
                  </a:txBody>
                  <a:tcPr marL="38100" marR="38100" marT="25400" marB="25400" anchor="b" anchorCtr="0" horzOverflow="overflow">
                    <a:lnL w="12700">
                      <a:solidFill>
                        <a:srgbClr val="000000"/>
                      </a:solidFill>
                      <a:miter lim="400000"/>
                    </a:lnL>
                    <a:lnR w="12700">
                      <a:solidFill>
                        <a:srgbClr val="000000"/>
                      </a:solidFill>
                      <a:miter lim="400000"/>
                    </a:lnR>
                  </a:tcPr>
                </a:tc>
                <a:tc>
                  <a:txBody>
                    <a:bodyPr/>
                    <a:lstStyle/>
                    <a:p>
                      <a:pPr defTabSz="457200">
                        <a:defRPr sz="1800">
                          <a:solidFill>
                            <a:srgbClr val="000000"/>
                          </a:solidFill>
                        </a:defRPr>
                      </a:pPr>
                      <a:r>
                        <a:rPr sz="1700">
                          <a:latin typeface="Arial"/>
                          <a:ea typeface="Arial"/>
                          <a:cs typeface="Arial"/>
                          <a:sym typeface="Arial"/>
                        </a:rPr>
                        <a:t>832</a:t>
                      </a:r>
                    </a:p>
                  </a:txBody>
                  <a:tcPr marL="38100" marR="38100" marT="25400" marB="25400" anchor="b" anchorCtr="0" horzOverflow="overflow">
                    <a:lnL w="12700">
                      <a:solidFill>
                        <a:srgbClr val="000000"/>
                      </a:solidFill>
                      <a:miter lim="400000"/>
                    </a:lnL>
                  </a:tcPr>
                </a:tc>
                <a:tc>
                  <a:txBody>
                    <a:bodyPr/>
                    <a:lstStyle/>
                    <a:p>
                      <a:pPr defTabSz="457200">
                        <a:defRPr sz="1800">
                          <a:solidFill>
                            <a:srgbClr val="000000"/>
                          </a:solidFill>
                        </a:defRPr>
                      </a:pPr>
                      <a:r>
                        <a:rPr sz="1700">
                          <a:latin typeface="Arial"/>
                          <a:ea typeface="Arial"/>
                          <a:cs typeface="Arial"/>
                          <a:sym typeface="Arial"/>
                        </a:rPr>
                        <a:t>1340</a:t>
                      </a:r>
                    </a:p>
                  </a:txBody>
                  <a:tcPr marL="38100" marR="38100" marT="25400" marB="25400" anchor="b" anchorCtr="0" horzOverflow="overflow"/>
                </a:tc>
                <a:tc>
                  <a:txBody>
                    <a:bodyPr/>
                    <a:lstStyle/>
                    <a:p>
                      <a:pPr defTabSz="457200">
                        <a:defRPr sz="1800">
                          <a:solidFill>
                            <a:srgbClr val="000000"/>
                          </a:solidFill>
                        </a:defRPr>
                      </a:pPr>
                      <a:r>
                        <a:rPr sz="1700">
                          <a:latin typeface="Arial"/>
                          <a:ea typeface="Arial"/>
                          <a:cs typeface="Arial"/>
                          <a:sym typeface="Arial"/>
                        </a:rPr>
                        <a:t>60</a:t>
                      </a:r>
                    </a:p>
                  </a:txBody>
                  <a:tcPr marL="38100" marR="38100" marT="25400" marB="25400" anchor="b" anchorCtr="0" horzOverflow="overflow"/>
                </a:tc>
                <a:tc>
                  <a:txBody>
                    <a:bodyPr/>
                    <a:lstStyle/>
                    <a:p>
                      <a:pPr defTabSz="457200">
                        <a:defRPr sz="1800">
                          <a:solidFill>
                            <a:srgbClr val="000000"/>
                          </a:solidFill>
                        </a:defRPr>
                      </a:pPr>
                      <a:r>
                        <a:rPr sz="1700">
                          <a:latin typeface="Arial"/>
                          <a:ea typeface="Arial"/>
                          <a:cs typeface="Arial"/>
                          <a:sym typeface="Arial"/>
                        </a:rPr>
                        <a:t>0</a:t>
                      </a:r>
                    </a:p>
                  </a:txBody>
                  <a:tcPr marL="38100" marR="38100" marT="25400" marB="25400" anchor="b" anchorCtr="0" horzOverflow="overflow">
                    <a:lnR w="12700">
                      <a:solidFill>
                        <a:srgbClr val="000000"/>
                      </a:solidFill>
                      <a:miter lim="400000"/>
                    </a:lnR>
                  </a:tcPr>
                </a:tc>
                <a:tc>
                  <a:txBody>
                    <a:bodyPr/>
                    <a:lstStyle/>
                    <a:p>
                      <a:pPr defTabSz="457200">
                        <a:defRPr sz="1800">
                          <a:solidFill>
                            <a:srgbClr val="000000"/>
                          </a:solidFill>
                        </a:defRPr>
                      </a:pPr>
                      <a:r>
                        <a:rPr sz="1700">
                          <a:latin typeface="Arial"/>
                          <a:ea typeface="Arial"/>
                          <a:cs typeface="Arial"/>
                          <a:sym typeface="Arial"/>
                        </a:rPr>
                        <a:t>19.78</a:t>
                      </a:r>
                    </a:p>
                  </a:txBody>
                  <a:tcPr marL="38100" marR="38100" marT="25400" marB="25400" anchor="b" anchorCtr="0" horzOverflow="overflow">
                    <a:lnL w="12700">
                      <a:solidFill>
                        <a:srgbClr val="000000"/>
                      </a:solidFill>
                      <a:miter lim="400000"/>
                    </a:lnL>
                    <a:lnR w="12700">
                      <a:solidFill>
                        <a:srgbClr val="000000"/>
                      </a:solidFill>
                      <a:miter lim="400000"/>
                    </a:lnR>
                    <a:solidFill>
                      <a:schemeClr val="accent5">
                        <a:lumOff val="11176"/>
                      </a:schemeClr>
                    </a:solidFill>
                  </a:tcPr>
                </a:tc>
              </a:tr>
              <a:tr h="277824">
                <a:tc>
                  <a:txBody>
                    <a:bodyPr/>
                    <a:lstStyle/>
                    <a:p>
                      <a:pPr algn="l" defTabSz="457200">
                        <a:defRPr sz="1700">
                          <a:solidFill>
                            <a:srgbClr val="000000"/>
                          </a:solidFill>
                          <a:latin typeface="Arial"/>
                          <a:ea typeface="Arial"/>
                          <a:cs typeface="Arial"/>
                          <a:sym typeface="Arial"/>
                        </a:defRPr>
                      </a:pPr>
                      <a:r>
                        <a:rPr b="1"/>
                        <a:t>XGBoost</a:t>
                      </a:r>
                      <a:r>
                        <a:t> (depth 7 x 128 trees)</a:t>
                      </a:r>
                    </a:p>
                  </a:txBody>
                  <a:tcPr marL="38100" marR="38100" marT="25400" marB="25400" anchor="b" anchorCtr="0" horzOverflow="overflow">
                    <a:lnL w="12700">
                      <a:solidFill>
                        <a:srgbClr val="000000"/>
                      </a:solidFill>
                      <a:miter lim="400000"/>
                    </a:lnL>
                    <a:lnR w="12700">
                      <a:solidFill>
                        <a:srgbClr val="000000"/>
                      </a:solidFill>
                      <a:miter lim="400000"/>
                    </a:lnR>
                  </a:tcPr>
                </a:tc>
                <a:tc>
                  <a:txBody>
                    <a:bodyPr/>
                    <a:lstStyle/>
                    <a:p>
                      <a:pPr defTabSz="457200">
                        <a:defRPr sz="1800">
                          <a:solidFill>
                            <a:srgbClr val="000000"/>
                          </a:solidFill>
                        </a:defRPr>
                      </a:pPr>
                      <a:r>
                        <a:rPr sz="1700">
                          <a:latin typeface="Arial"/>
                          <a:ea typeface="Arial"/>
                          <a:cs typeface="Arial"/>
                          <a:sym typeface="Arial"/>
                        </a:rPr>
                        <a:t>60</a:t>
                      </a:r>
                    </a:p>
                  </a:txBody>
                  <a:tcPr marL="38100" marR="38100" marT="25400" marB="25400" anchor="b" anchorCtr="0" horzOverflow="overflow">
                    <a:lnL w="12700">
                      <a:solidFill>
                        <a:srgbClr val="000000"/>
                      </a:solidFill>
                      <a:miter lim="400000"/>
                    </a:lnL>
                    <a:lnR w="12700">
                      <a:solidFill>
                        <a:srgbClr val="000000"/>
                      </a:solidFill>
                      <a:miter lim="400000"/>
                    </a:lnR>
                  </a:tcPr>
                </a:tc>
                <a:tc>
                  <a:txBody>
                    <a:bodyPr/>
                    <a:lstStyle/>
                    <a:p>
                      <a:pPr defTabSz="457200">
                        <a:defRPr sz="1800">
                          <a:solidFill>
                            <a:srgbClr val="000000"/>
                          </a:solidFill>
                        </a:defRPr>
                      </a:pPr>
                      <a:r>
                        <a:rPr sz="1700">
                          <a:latin typeface="Arial"/>
                          <a:ea typeface="Arial"/>
                          <a:cs typeface="Arial"/>
                          <a:sym typeface="Arial"/>
                        </a:rPr>
                        <a:t>155941</a:t>
                      </a:r>
                    </a:p>
                  </a:txBody>
                  <a:tcPr marL="38100" marR="38100" marT="25400" marB="25400" anchor="b" anchorCtr="0" horzOverflow="overflow">
                    <a:lnL w="12700">
                      <a:solidFill>
                        <a:srgbClr val="000000"/>
                      </a:solidFill>
                      <a:miter lim="400000"/>
                    </a:lnL>
                    <a:solidFill>
                      <a:schemeClr val="accent5">
                        <a:lumOff val="11176"/>
                      </a:schemeClr>
                    </a:solidFill>
                  </a:tcPr>
                </a:tc>
                <a:tc>
                  <a:txBody>
                    <a:bodyPr/>
                    <a:lstStyle/>
                    <a:p>
                      <a:pPr defTabSz="457200">
                        <a:defRPr sz="1800">
                          <a:solidFill>
                            <a:srgbClr val="000000"/>
                          </a:solidFill>
                        </a:defRPr>
                      </a:pPr>
                      <a:r>
                        <a:rPr sz="1700">
                          <a:latin typeface="Arial"/>
                          <a:ea typeface="Arial"/>
                          <a:cs typeface="Arial"/>
                          <a:sym typeface="Arial"/>
                        </a:rPr>
                        <a:t>77107</a:t>
                      </a:r>
                    </a:p>
                  </a:txBody>
                  <a:tcPr marL="38100" marR="38100" marT="25400" marB="25400" anchor="b" anchorCtr="0" horzOverflow="overflow"/>
                </a:tc>
                <a:tc>
                  <a:txBody>
                    <a:bodyPr/>
                    <a:lstStyle/>
                    <a:p>
                      <a:pPr defTabSz="457200">
                        <a:defRPr sz="1800">
                          <a:solidFill>
                            <a:srgbClr val="000000"/>
                          </a:solidFill>
                        </a:defRPr>
                      </a:pPr>
                      <a:r>
                        <a:rPr sz="1700">
                          <a:latin typeface="Arial"/>
                          <a:ea typeface="Arial"/>
                          <a:cs typeface="Arial"/>
                          <a:sym typeface="Arial"/>
                        </a:rPr>
                        <a:t>0</a:t>
                      </a:r>
                    </a:p>
                  </a:txBody>
                  <a:tcPr marL="38100" marR="38100" marT="25400" marB="25400" anchor="b" anchorCtr="0" horzOverflow="overflow"/>
                </a:tc>
                <a:tc>
                  <a:txBody>
                    <a:bodyPr/>
                    <a:lstStyle/>
                    <a:p>
                      <a:pPr defTabSz="457200">
                        <a:defRPr sz="1800">
                          <a:solidFill>
                            <a:srgbClr val="000000"/>
                          </a:solidFill>
                        </a:defRPr>
                      </a:pPr>
                      <a:r>
                        <a:rPr sz="1700">
                          <a:latin typeface="Arial"/>
                          <a:ea typeface="Arial"/>
                          <a:cs typeface="Arial"/>
                          <a:sym typeface="Arial"/>
                        </a:rPr>
                        <a:t>0</a:t>
                      </a:r>
                    </a:p>
                  </a:txBody>
                  <a:tcPr marL="38100" marR="38100" marT="25400" marB="25400" anchor="b" anchorCtr="0" horzOverflow="overflow">
                    <a:lnR w="12700">
                      <a:solidFill>
                        <a:srgbClr val="000000"/>
                      </a:solidFill>
                      <a:miter lim="400000"/>
                    </a:lnR>
                  </a:tcPr>
                </a:tc>
                <a:tc>
                  <a:txBody>
                    <a:bodyPr/>
                    <a:lstStyle/>
                    <a:p>
                      <a:pPr defTabSz="457200">
                        <a:defRPr sz="1800">
                          <a:solidFill>
                            <a:srgbClr val="000000"/>
                          </a:solidFill>
                        </a:defRPr>
                      </a:pPr>
                      <a:r>
                        <a:rPr sz="1700">
                          <a:latin typeface="Arial"/>
                          <a:ea typeface="Arial"/>
                          <a:cs typeface="Arial"/>
                          <a:sym typeface="Arial"/>
                        </a:rPr>
                        <a:t>1.39</a:t>
                      </a:r>
                    </a:p>
                  </a:txBody>
                  <a:tcPr marL="38100" marR="38100" marT="25400" marB="25400" anchor="b" anchorCtr="0" horzOverflow="overflow">
                    <a:lnL w="12700">
                      <a:solidFill>
                        <a:srgbClr val="000000"/>
                      </a:solidFill>
                      <a:miter lim="400000"/>
                    </a:lnL>
                    <a:lnR w="12700">
                      <a:solidFill>
                        <a:srgbClr val="000000"/>
                      </a:solidFill>
                      <a:miter lim="400000"/>
                    </a:lnR>
                  </a:tcPr>
                </a:tc>
              </a:tr>
              <a:tr h="277824">
                <a:tc>
                  <a:txBody>
                    <a:bodyPr/>
                    <a:lstStyle/>
                    <a:p>
                      <a:pPr algn="l" defTabSz="457200">
                        <a:defRPr sz="1700">
                          <a:solidFill>
                            <a:srgbClr val="000000"/>
                          </a:solidFill>
                          <a:latin typeface="Arial"/>
                          <a:ea typeface="Arial"/>
                          <a:cs typeface="Arial"/>
                          <a:sym typeface="Arial"/>
                        </a:defRPr>
                      </a:pPr>
                      <a:r>
                        <a:rPr b="1"/>
                        <a:t>Lattice</a:t>
                      </a:r>
                      <a:r>
                        <a:t> (calib 4, edged 5)</a:t>
                      </a:r>
                    </a:p>
                  </a:txBody>
                  <a:tcPr marL="38100" marR="38100" marT="25400" marB="25400" anchor="b" anchorCtr="0" horzOverflow="overflow">
                    <a:lnL w="12700">
                      <a:solidFill>
                        <a:srgbClr val="000000"/>
                      </a:solidFill>
                      <a:miter lim="400000"/>
                    </a:lnL>
                    <a:lnR w="12700">
                      <a:solidFill>
                        <a:srgbClr val="000000"/>
                      </a:solidFill>
                      <a:miter lim="400000"/>
                    </a:lnR>
                  </a:tcPr>
                </a:tc>
                <a:tc>
                  <a:txBody>
                    <a:bodyPr/>
                    <a:lstStyle/>
                    <a:p>
                      <a:pPr defTabSz="457200">
                        <a:defRPr sz="1800">
                          <a:solidFill>
                            <a:srgbClr val="000000"/>
                          </a:solidFill>
                        </a:defRPr>
                      </a:pPr>
                      <a:r>
                        <a:rPr sz="1700">
                          <a:latin typeface="Arial"/>
                          <a:ea typeface="Arial"/>
                          <a:cs typeface="Arial"/>
                          <a:sym typeface="Arial"/>
                        </a:rPr>
                        <a:t>92</a:t>
                      </a:r>
                    </a:p>
                  </a:txBody>
                  <a:tcPr marL="38100" marR="38100" marT="25400" marB="25400" anchor="b" anchorCtr="0" horzOverflow="overflow">
                    <a:lnL w="12700">
                      <a:solidFill>
                        <a:srgbClr val="000000"/>
                      </a:solidFill>
                      <a:miter lim="400000"/>
                    </a:lnL>
                    <a:lnR w="12700">
                      <a:solidFill>
                        <a:srgbClr val="000000"/>
                      </a:solidFill>
                      <a:miter lim="400000"/>
                    </a:lnR>
                  </a:tcPr>
                </a:tc>
                <a:tc>
                  <a:txBody>
                    <a:bodyPr/>
                    <a:lstStyle/>
                    <a:p>
                      <a:pPr defTabSz="457200">
                        <a:defRPr sz="1800">
                          <a:solidFill>
                            <a:srgbClr val="000000"/>
                          </a:solidFill>
                        </a:defRPr>
                      </a:pPr>
                      <a:r>
                        <a:rPr sz="1700">
                          <a:latin typeface="Arial"/>
                          <a:ea typeface="Arial"/>
                          <a:cs typeface="Arial"/>
                          <a:sym typeface="Arial"/>
                        </a:rPr>
                        <a:t>6215</a:t>
                      </a:r>
                    </a:p>
                  </a:txBody>
                  <a:tcPr marL="38100" marR="38100" marT="25400" marB="25400" anchor="b" anchorCtr="0" horzOverflow="overflow">
                    <a:lnL w="12700">
                      <a:solidFill>
                        <a:srgbClr val="000000"/>
                      </a:solidFill>
                      <a:miter lim="400000"/>
                    </a:lnL>
                  </a:tcPr>
                </a:tc>
                <a:tc>
                  <a:txBody>
                    <a:bodyPr/>
                    <a:lstStyle/>
                    <a:p>
                      <a:pPr defTabSz="457200">
                        <a:defRPr sz="1800">
                          <a:solidFill>
                            <a:srgbClr val="000000"/>
                          </a:solidFill>
                        </a:defRPr>
                      </a:pPr>
                      <a:r>
                        <a:rPr sz="1700">
                          <a:latin typeface="Arial"/>
                          <a:ea typeface="Arial"/>
                          <a:cs typeface="Arial"/>
                          <a:sym typeface="Arial"/>
                        </a:rPr>
                        <a:t>9425</a:t>
                      </a:r>
                    </a:p>
                  </a:txBody>
                  <a:tcPr marL="38100" marR="38100" marT="25400" marB="25400" anchor="b" anchorCtr="0" horzOverflow="overflow"/>
                </a:tc>
                <a:tc>
                  <a:txBody>
                    <a:bodyPr/>
                    <a:lstStyle/>
                    <a:p>
                      <a:pPr defTabSz="457200">
                        <a:defRPr sz="1800">
                          <a:solidFill>
                            <a:srgbClr val="000000"/>
                          </a:solidFill>
                        </a:defRPr>
                      </a:pPr>
                      <a:r>
                        <a:rPr sz="1700">
                          <a:latin typeface="Arial"/>
                          <a:ea typeface="Arial"/>
                          <a:cs typeface="Arial"/>
                          <a:sym typeface="Arial"/>
                        </a:rPr>
                        <a:t>191</a:t>
                      </a:r>
                    </a:p>
                  </a:txBody>
                  <a:tcPr marL="38100" marR="38100" marT="25400" marB="25400" anchor="b" anchorCtr="0" horzOverflow="overflow">
                    <a:solidFill>
                      <a:schemeClr val="accent5">
                        <a:lumOff val="11176"/>
                      </a:schemeClr>
                    </a:solidFill>
                  </a:tcPr>
                </a:tc>
                <a:tc>
                  <a:txBody>
                    <a:bodyPr/>
                    <a:lstStyle/>
                    <a:p>
                      <a:pPr defTabSz="457200">
                        <a:defRPr sz="1800">
                          <a:solidFill>
                            <a:srgbClr val="000000"/>
                          </a:solidFill>
                        </a:defRPr>
                      </a:pPr>
                      <a:r>
                        <a:rPr sz="1700">
                          <a:latin typeface="Arial"/>
                          <a:ea typeface="Arial"/>
                          <a:cs typeface="Arial"/>
                          <a:sym typeface="Arial"/>
                        </a:rPr>
                        <a:t>0</a:t>
                      </a:r>
                    </a:p>
                  </a:txBody>
                  <a:tcPr marL="38100" marR="38100" marT="25400" marB="25400" anchor="b" anchorCtr="0" horzOverflow="overflow">
                    <a:lnR w="12700">
                      <a:solidFill>
                        <a:srgbClr val="000000"/>
                      </a:solidFill>
                      <a:miter lim="400000"/>
                    </a:lnR>
                  </a:tcPr>
                </a:tc>
                <a:tc>
                  <a:txBody>
                    <a:bodyPr/>
                    <a:lstStyle/>
                    <a:p>
                      <a:pPr defTabSz="457200">
                        <a:defRPr sz="1800">
                          <a:solidFill>
                            <a:srgbClr val="000000"/>
                          </a:solidFill>
                        </a:defRPr>
                      </a:pPr>
                      <a:r>
                        <a:rPr sz="1700">
                          <a:latin typeface="Arial"/>
                          <a:ea typeface="Arial"/>
                          <a:cs typeface="Arial"/>
                          <a:sym typeface="Arial"/>
                        </a:rPr>
                        <a:t>4.01</a:t>
                      </a:r>
                    </a:p>
                  </a:txBody>
                  <a:tcPr marL="38100" marR="38100" marT="25400" marB="25400" anchor="b" anchorCtr="0" horzOverflow="overflow">
                    <a:lnL w="12700">
                      <a:solidFill>
                        <a:srgbClr val="000000"/>
                      </a:solidFill>
                      <a:miter lim="400000"/>
                    </a:lnL>
                    <a:lnR w="12700">
                      <a:solidFill>
                        <a:srgbClr val="000000"/>
                      </a:solidFill>
                      <a:miter lim="400000"/>
                    </a:lnR>
                  </a:tcPr>
                </a:tc>
              </a:tr>
              <a:tr h="277824">
                <a:tc>
                  <a:txBody>
                    <a:bodyPr/>
                    <a:lstStyle/>
                    <a:p>
                      <a:pPr algn="l" defTabSz="457200">
                        <a:defRPr sz="1700">
                          <a:solidFill>
                            <a:srgbClr val="000000"/>
                          </a:solidFill>
                          <a:latin typeface="Arial"/>
                          <a:ea typeface="Arial"/>
                          <a:cs typeface="Arial"/>
                          <a:sym typeface="Arial"/>
                        </a:defRPr>
                      </a:pPr>
                      <a:r>
                        <a:rPr b="1"/>
                        <a:t>MLP</a:t>
                      </a:r>
                      <a:r>
                        <a:t> (8x16x4x1)</a:t>
                      </a:r>
                    </a:p>
                  </a:txBody>
                  <a:tcPr marL="38100" marR="38100" marT="25400" marB="25400" anchor="b" anchorCtr="0" horzOverflow="overflow">
                    <a:lnL w="12700">
                      <a:solidFill>
                        <a:srgbClr val="000000"/>
                      </a:solidFill>
                      <a:miter lim="400000"/>
                    </a:lnL>
                    <a:lnR w="12700">
                      <a:solidFill>
                        <a:srgbClr val="000000"/>
                      </a:solidFill>
                      <a:miter lim="400000"/>
                    </a:lnR>
                    <a:lnB w="12700">
                      <a:solidFill>
                        <a:srgbClr val="000000"/>
                      </a:solidFill>
                      <a:miter lim="400000"/>
                    </a:lnB>
                  </a:tcPr>
                </a:tc>
                <a:tc>
                  <a:txBody>
                    <a:bodyPr/>
                    <a:lstStyle/>
                    <a:p>
                      <a:pPr defTabSz="457200">
                        <a:defRPr sz="1800">
                          <a:solidFill>
                            <a:srgbClr val="000000"/>
                          </a:solidFill>
                        </a:defRPr>
                      </a:pPr>
                      <a:r>
                        <a:rPr sz="1700">
                          <a:latin typeface="Arial"/>
                          <a:ea typeface="Arial"/>
                          <a:cs typeface="Arial"/>
                          <a:sym typeface="Arial"/>
                        </a:rPr>
                        <a:t>208</a:t>
                      </a:r>
                    </a:p>
                  </a:txBody>
                  <a:tcPr marL="38100" marR="38100" marT="25400" marB="25400" anchor="b" anchorCtr="0" horzOverflow="overflow">
                    <a:lnL w="12700">
                      <a:solidFill>
                        <a:srgbClr val="000000"/>
                      </a:solidFill>
                      <a:miter lim="400000"/>
                    </a:lnL>
                    <a:lnR w="12700">
                      <a:solidFill>
                        <a:srgbClr val="000000"/>
                      </a:solidFill>
                      <a:miter lim="400000"/>
                    </a:lnR>
                    <a:lnB w="12700">
                      <a:solidFill>
                        <a:srgbClr val="000000"/>
                      </a:solidFill>
                      <a:miter lim="400000"/>
                    </a:lnB>
                  </a:tcPr>
                </a:tc>
                <a:tc>
                  <a:txBody>
                    <a:bodyPr/>
                    <a:lstStyle/>
                    <a:p>
                      <a:pPr defTabSz="457200">
                        <a:defRPr sz="1800">
                          <a:solidFill>
                            <a:srgbClr val="000000"/>
                          </a:solidFill>
                        </a:defRPr>
                      </a:pPr>
                      <a:r>
                        <a:rPr sz="1700">
                          <a:latin typeface="Arial"/>
                          <a:ea typeface="Arial"/>
                          <a:cs typeface="Arial"/>
                          <a:sym typeface="Arial"/>
                        </a:rPr>
                        <a:t>17428</a:t>
                      </a:r>
                    </a:p>
                  </a:txBody>
                  <a:tcPr marL="38100" marR="38100" marT="25400" marB="25400" anchor="b" anchorCtr="0" horzOverflow="overflow">
                    <a:lnL w="12700">
                      <a:solidFill>
                        <a:srgbClr val="000000"/>
                      </a:solidFill>
                      <a:miter lim="400000"/>
                    </a:lnL>
                    <a:lnB w="12700">
                      <a:solidFill>
                        <a:srgbClr val="000000"/>
                      </a:solidFill>
                      <a:miter lim="400000"/>
                    </a:lnB>
                  </a:tcPr>
                </a:tc>
                <a:tc>
                  <a:txBody>
                    <a:bodyPr/>
                    <a:lstStyle/>
                    <a:p>
                      <a:pPr defTabSz="457200">
                        <a:defRPr sz="1800">
                          <a:solidFill>
                            <a:srgbClr val="000000"/>
                          </a:solidFill>
                        </a:defRPr>
                      </a:pPr>
                      <a:r>
                        <a:rPr sz="1700">
                          <a:latin typeface="Arial"/>
                          <a:ea typeface="Arial"/>
                          <a:cs typeface="Arial"/>
                          <a:sym typeface="Arial"/>
                        </a:rPr>
                        <a:t>34531</a:t>
                      </a:r>
                    </a:p>
                  </a:txBody>
                  <a:tcPr marL="38100" marR="38100" marT="25400" marB="25400" anchor="b" anchorCtr="0" horzOverflow="overflow">
                    <a:lnB w="12700">
                      <a:solidFill>
                        <a:srgbClr val="000000"/>
                      </a:solidFill>
                      <a:miter lim="400000"/>
                    </a:lnB>
                  </a:tcPr>
                </a:tc>
                <a:tc>
                  <a:txBody>
                    <a:bodyPr/>
                    <a:lstStyle/>
                    <a:p>
                      <a:pPr defTabSz="457200">
                        <a:defRPr sz="1800">
                          <a:solidFill>
                            <a:srgbClr val="000000"/>
                          </a:solidFill>
                        </a:defRPr>
                      </a:pPr>
                      <a:r>
                        <a:rPr sz="1700">
                          <a:latin typeface="Arial"/>
                          <a:ea typeface="Arial"/>
                          <a:cs typeface="Arial"/>
                          <a:sym typeface="Arial"/>
                        </a:rPr>
                        <a:t>1134</a:t>
                      </a:r>
                    </a:p>
                  </a:txBody>
                  <a:tcPr marL="38100" marR="38100" marT="25400" marB="25400" anchor="b" anchorCtr="0" horzOverflow="overflow">
                    <a:lnB w="12700">
                      <a:solidFill>
                        <a:srgbClr val="000000"/>
                      </a:solidFill>
                      <a:miter lim="400000"/>
                    </a:lnB>
                    <a:solidFill>
                      <a:schemeClr val="accent5">
                        <a:lumOff val="11176"/>
                      </a:schemeClr>
                    </a:solidFill>
                  </a:tcPr>
                </a:tc>
                <a:tc>
                  <a:txBody>
                    <a:bodyPr/>
                    <a:lstStyle/>
                    <a:p>
                      <a:pPr defTabSz="457200">
                        <a:defRPr sz="1800">
                          <a:solidFill>
                            <a:srgbClr val="000000"/>
                          </a:solidFill>
                        </a:defRPr>
                      </a:pPr>
                      <a:r>
                        <a:rPr sz="1700">
                          <a:latin typeface="Arial"/>
                          <a:ea typeface="Arial"/>
                          <a:cs typeface="Arial"/>
                          <a:sym typeface="Arial"/>
                        </a:rPr>
                        <a:t>0</a:t>
                      </a:r>
                    </a:p>
                  </a:txBody>
                  <a:tcPr marL="38100" marR="38100" marT="25400" marB="25400" anchor="b" anchorCtr="0" horzOverflow="overflow">
                    <a:lnR w="12700">
                      <a:solidFill>
                        <a:srgbClr val="000000"/>
                      </a:solidFill>
                      <a:miter lim="400000"/>
                    </a:lnR>
                    <a:lnB w="12700">
                      <a:solidFill>
                        <a:srgbClr val="000000"/>
                      </a:solidFill>
                      <a:miter lim="400000"/>
                    </a:lnB>
                  </a:tcPr>
                </a:tc>
                <a:tc>
                  <a:txBody>
                    <a:bodyPr/>
                    <a:lstStyle/>
                    <a:p>
                      <a:pPr defTabSz="457200">
                        <a:defRPr sz="1800">
                          <a:solidFill>
                            <a:srgbClr val="000000"/>
                          </a:solidFill>
                        </a:defRPr>
                      </a:pPr>
                      <a:r>
                        <a:rPr sz="1700">
                          <a:latin typeface="Arial"/>
                          <a:ea typeface="Arial"/>
                          <a:cs typeface="Arial"/>
                          <a:sym typeface="Arial"/>
                        </a:rPr>
                        <a:t>2.91</a:t>
                      </a:r>
                    </a:p>
                  </a:txBody>
                  <a:tcPr marL="38100" marR="38100" marT="25400" marB="25400" anchor="b" anchorCtr="0" horzOverflow="overflow">
                    <a:lnL w="12700">
                      <a:solidFill>
                        <a:srgbClr val="000000"/>
                      </a:solidFill>
                      <a:miter lim="400000"/>
                    </a:lnL>
                    <a:lnR w="12700">
                      <a:solidFill>
                        <a:srgbClr val="000000"/>
                      </a:solidFill>
                      <a:miter lim="400000"/>
                    </a:lnR>
                    <a:lnB w="12700">
                      <a:solidFill>
                        <a:srgbClr val="000000"/>
                      </a:solidFill>
                      <a:miter lim="400000"/>
                    </a:lnB>
                  </a:tcPr>
                </a:tc>
              </a:tr>
            </a:tbl>
          </a:graphicData>
        </a:graphic>
      </p:graphicFrame>
      <p:sp>
        <p:nvSpPr>
          <p:cNvPr id="6062" name="Red cell indicates “limiting” resource if you scale up the model’s hyper parameters.  Only best configuration per kernel is shown"/>
          <p:cNvSpPr txBox="1"/>
          <p:nvPr/>
        </p:nvSpPr>
        <p:spPr>
          <a:xfrm>
            <a:off x="118326" y="1127493"/>
            <a:ext cx="11890324"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mn-lt"/>
                <a:ea typeface="+mn-ea"/>
                <a:cs typeface="+mn-cs"/>
                <a:sym typeface="Calibri"/>
              </a:defRPr>
            </a:lvl1pPr>
          </a:lstStyle>
          <a:p>
            <a:pPr/>
            <a:r>
              <a:t>Red cell indicates “limiting” resource if you scale up the model’s hyper parameters.  Only best configuration per kernel is shown</a:t>
            </a:r>
          </a:p>
        </p:txBody>
      </p:sp>
      <p:grpSp>
        <p:nvGrpSpPr>
          <p:cNvPr id="6065" name="Group"/>
          <p:cNvGrpSpPr/>
          <p:nvPr/>
        </p:nvGrpSpPr>
        <p:grpSpPr>
          <a:xfrm>
            <a:off x="7204081" y="1852168"/>
            <a:ext cx="3925839" cy="1967321"/>
            <a:chOff x="0" y="0"/>
            <a:chExt cx="3925837" cy="1967319"/>
          </a:xfrm>
        </p:grpSpPr>
        <p:sp>
          <p:nvSpPr>
            <p:cNvPr id="6063" name="Polyfit cannot fit the data well"/>
            <p:cNvSpPr/>
            <p:nvPr/>
          </p:nvSpPr>
          <p:spPr>
            <a:xfrm>
              <a:off x="0" y="0"/>
              <a:ext cx="3407649" cy="342900"/>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Polyfit cannot fit the data well</a:t>
              </a:r>
            </a:p>
          </p:txBody>
        </p:sp>
        <p:sp>
          <p:nvSpPr>
            <p:cNvPr id="6075" name="Connection Line"/>
            <p:cNvSpPr/>
            <p:nvPr/>
          </p:nvSpPr>
          <p:spPr>
            <a:xfrm>
              <a:off x="3343798" y="194466"/>
              <a:ext cx="582040" cy="1772854"/>
            </a:xfrm>
            <a:custGeom>
              <a:avLst/>
              <a:gdLst/>
              <a:ahLst/>
              <a:cxnLst>
                <a:cxn ang="0">
                  <a:pos x="wd2" y="hd2"/>
                </a:cxn>
                <a:cxn ang="5400000">
                  <a:pos x="wd2" y="hd2"/>
                </a:cxn>
                <a:cxn ang="10800000">
                  <a:pos x="wd2" y="hd2"/>
                </a:cxn>
                <a:cxn ang="16200000">
                  <a:pos x="wd2" y="hd2"/>
                </a:cxn>
              </a:cxnLst>
              <a:rect l="0" t="0" r="r" b="b"/>
              <a:pathLst>
                <a:path w="16224" h="21600" fill="norm" stroke="1" extrusionOk="0">
                  <a:moveTo>
                    <a:pt x="2397" y="0"/>
                  </a:moveTo>
                  <a:cubicBezTo>
                    <a:pt x="21600" y="7624"/>
                    <a:pt x="20801" y="14824"/>
                    <a:pt x="0" y="2160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6069" name="Group"/>
          <p:cNvGrpSpPr/>
          <p:nvPr/>
        </p:nvGrpSpPr>
        <p:grpSpPr>
          <a:xfrm>
            <a:off x="3318680" y="1551436"/>
            <a:ext cx="4907564" cy="3099526"/>
            <a:chOff x="0" y="0"/>
            <a:chExt cx="4907562" cy="3099524"/>
          </a:xfrm>
        </p:grpSpPr>
        <p:sp>
          <p:nvSpPr>
            <p:cNvPr id="6066" name="Lattice and MLP require too much compute to fit the data"/>
            <p:cNvSpPr/>
            <p:nvPr/>
          </p:nvSpPr>
          <p:spPr>
            <a:xfrm>
              <a:off x="0" y="0"/>
              <a:ext cx="3373659" cy="838879"/>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Lattice and MLP require too much compute to fit the data</a:t>
              </a:r>
            </a:p>
          </p:txBody>
        </p:sp>
        <p:sp>
          <p:nvSpPr>
            <p:cNvPr id="6076" name="Connection Line"/>
            <p:cNvSpPr/>
            <p:nvPr/>
          </p:nvSpPr>
          <p:spPr>
            <a:xfrm>
              <a:off x="3377990" y="848403"/>
              <a:ext cx="1312091" cy="1924181"/>
            </a:xfrm>
            <a:custGeom>
              <a:avLst/>
              <a:gdLst/>
              <a:ahLst/>
              <a:cxnLst>
                <a:cxn ang="0">
                  <a:pos x="wd2" y="hd2"/>
                </a:cxn>
                <a:cxn ang="5400000">
                  <a:pos x="wd2" y="hd2"/>
                </a:cxn>
                <a:cxn ang="10800000">
                  <a:pos x="wd2" y="hd2"/>
                </a:cxn>
                <a:cxn ang="16200000">
                  <a:pos x="wd2" y="hd2"/>
                </a:cxn>
              </a:cxnLst>
              <a:rect l="0" t="0" r="r" b="b"/>
              <a:pathLst>
                <a:path w="18025" h="21600" fill="norm" stroke="1" extrusionOk="0">
                  <a:moveTo>
                    <a:pt x="0" y="0"/>
                  </a:moveTo>
                  <a:cubicBezTo>
                    <a:pt x="16386" y="3373"/>
                    <a:pt x="21600" y="10573"/>
                    <a:pt x="15643" y="2160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6077" name="Connection Line"/>
            <p:cNvSpPr/>
            <p:nvPr/>
          </p:nvSpPr>
          <p:spPr>
            <a:xfrm>
              <a:off x="3355534" y="813565"/>
              <a:ext cx="1552029" cy="2285960"/>
            </a:xfrm>
            <a:custGeom>
              <a:avLst/>
              <a:gdLst/>
              <a:ahLst/>
              <a:cxnLst>
                <a:cxn ang="0">
                  <a:pos x="wd2" y="hd2"/>
                </a:cxn>
                <a:cxn ang="5400000">
                  <a:pos x="wd2" y="hd2"/>
                </a:cxn>
                <a:cxn ang="10800000">
                  <a:pos x="wd2" y="hd2"/>
                </a:cxn>
                <a:cxn ang="16200000">
                  <a:pos x="wd2" y="hd2"/>
                </a:cxn>
              </a:cxnLst>
              <a:rect l="0" t="0" r="r" b="b"/>
              <a:pathLst>
                <a:path w="17846" h="20805" fill="norm" stroke="1" extrusionOk="0">
                  <a:moveTo>
                    <a:pt x="0" y="72"/>
                  </a:moveTo>
                  <a:cubicBezTo>
                    <a:pt x="16568" y="-795"/>
                    <a:pt x="21600" y="6116"/>
                    <a:pt x="15096" y="20805"/>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grpSp>
        <p:nvGrpSpPr>
          <p:cNvPr id="6073" name="Group"/>
          <p:cNvGrpSpPr/>
          <p:nvPr/>
        </p:nvGrpSpPr>
        <p:grpSpPr>
          <a:xfrm>
            <a:off x="5087292" y="4139077"/>
            <a:ext cx="6313563" cy="2149085"/>
            <a:chOff x="0" y="0"/>
            <a:chExt cx="6313561" cy="2149084"/>
          </a:xfrm>
        </p:grpSpPr>
        <p:sp>
          <p:nvSpPr>
            <p:cNvPr id="6070" name="XGBoost is LUT/routing intensive, but overall the best architecture for the task"/>
            <p:cNvSpPr/>
            <p:nvPr/>
          </p:nvSpPr>
          <p:spPr>
            <a:xfrm>
              <a:off x="-1" y="1116142"/>
              <a:ext cx="3974189" cy="1032943"/>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XGBoost is LUT/routing intensive, but overall the best architecture for the task</a:t>
              </a:r>
            </a:p>
          </p:txBody>
        </p:sp>
        <p:sp>
          <p:nvSpPr>
            <p:cNvPr id="6078" name="Connection Line"/>
            <p:cNvSpPr/>
            <p:nvPr/>
          </p:nvSpPr>
          <p:spPr>
            <a:xfrm>
              <a:off x="96696" y="75732"/>
              <a:ext cx="430091" cy="10073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470" y="9427"/>
                    <a:pt x="7670" y="2227"/>
                    <a:pt x="21600" y="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6079" name="Connection Line"/>
            <p:cNvSpPr/>
            <p:nvPr/>
          </p:nvSpPr>
          <p:spPr>
            <a:xfrm>
              <a:off x="3973073" y="0"/>
              <a:ext cx="2340489" cy="1796521"/>
            </a:xfrm>
            <a:custGeom>
              <a:avLst/>
              <a:gdLst/>
              <a:ahLst/>
              <a:cxnLst>
                <a:cxn ang="0">
                  <a:pos x="wd2" y="hd2"/>
                </a:cxn>
                <a:cxn ang="5400000">
                  <a:pos x="wd2" y="hd2"/>
                </a:cxn>
                <a:cxn ang="10800000">
                  <a:pos x="wd2" y="hd2"/>
                </a:cxn>
                <a:cxn ang="16200000">
                  <a:pos x="wd2" y="hd2"/>
                </a:cxn>
              </a:cxnLst>
              <a:rect l="0" t="0" r="r" b="b"/>
              <a:pathLst>
                <a:path w="16779" h="21600" fill="norm" stroke="1" extrusionOk="0">
                  <a:moveTo>
                    <a:pt x="0" y="21600"/>
                  </a:moveTo>
                  <a:cubicBezTo>
                    <a:pt x="18217" y="12529"/>
                    <a:pt x="21600" y="5330"/>
                    <a:pt x="10149" y="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sp>
        <p:nvSpPr>
          <p:cNvPr id="6074" name="[13] R. Coffee et al. “Development of ultrafast capabilities for X-ray free-electron lasers at the linac coherent light source.” Philosophical Transactions of the Royal Society"/>
          <p:cNvSpPr txBox="1"/>
          <p:nvPr/>
        </p:nvSpPr>
        <p:spPr>
          <a:xfrm>
            <a:off x="713998" y="6573863"/>
            <a:ext cx="9636688" cy="39080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atin typeface="+mn-lt"/>
                <a:ea typeface="+mn-ea"/>
                <a:cs typeface="+mn-cs"/>
                <a:sym typeface="Calibri"/>
              </a:defRPr>
            </a:lvl1pPr>
          </a:lstStyle>
          <a:p>
            <a:pPr/>
            <a:r>
              <a:t>[13] R. Coffee et al. “Development of ultrafast capabilities for X-ray free-electron lasers at the linac coherent light source.” Philosophical Transactions of the Royal Society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0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0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69" grpId="2"/>
      <p:bldP build="whole" bldLvl="1" animBg="1" rev="0" advAuto="0" spid="6073" grpId="3"/>
      <p:bldP build="whole" bldLvl="1" animBg="1" rev="0" advAuto="0" spid="6065" grpId="1"/>
    </p:bldLst>
  </p:timing>
</p:sld>
</file>

<file path=ppt/slides/slide1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1" name="Conclusion"/>
          <p:cNvSpPr txBox="1"/>
          <p:nvPr>
            <p:ph type="title"/>
          </p:nvPr>
        </p:nvSpPr>
        <p:spPr>
          <a:prstGeom prst="rect">
            <a:avLst/>
          </a:prstGeom>
        </p:spPr>
        <p:txBody>
          <a:bodyPr/>
          <a:lstStyle/>
          <a:p>
            <a:pPr/>
            <a:r>
              <a:t>Conclusion</a:t>
            </a:r>
          </a:p>
        </p:txBody>
      </p:sp>
      <p:sp>
        <p:nvSpPr>
          <p:cNvPr id="6082" name="The right software abstractions and performance debugging environment allows the programmer to take a principled approach to hardware optimization…"/>
          <p:cNvSpPr txBox="1"/>
          <p:nvPr>
            <p:ph type="body" idx="1"/>
          </p:nvPr>
        </p:nvSpPr>
        <p:spPr>
          <a:prstGeom prst="rect">
            <a:avLst/>
          </a:prstGeom>
        </p:spPr>
        <p:txBody>
          <a:bodyPr/>
          <a:lstStyle/>
          <a:p>
            <a:pPr/>
            <a:r>
              <a:t>The </a:t>
            </a:r>
            <a:r>
              <a:rPr b="1"/>
              <a:t>right software abstractions</a:t>
            </a:r>
            <a:r>
              <a:t> and </a:t>
            </a:r>
            <a:r>
              <a:rPr b="1"/>
              <a:t>performance debugging environment</a:t>
            </a:r>
            <a:r>
              <a:t> allows the programmer to take a </a:t>
            </a:r>
            <a:r>
              <a:rPr b="1"/>
              <a:t>principled approach to hardware optimization</a:t>
            </a:r>
          </a:p>
          <a:p>
            <a:pPr/>
            <a:r>
              <a:t>Memory partitioning can be be optimized by incorporating </a:t>
            </a:r>
            <a:r>
              <a:rPr b="1"/>
              <a:t>automatic, targeted resource-saving optimizations</a:t>
            </a:r>
            <a:endParaRPr b="1"/>
          </a:p>
          <a:p>
            <a:pPr/>
            <a:r>
              <a:t>Domain experts can </a:t>
            </a:r>
            <a:r>
              <a:rPr b="1"/>
              <a:t>rapidly innovate</a:t>
            </a:r>
            <a:r>
              <a:t> </a:t>
            </a:r>
            <a:r>
              <a:rPr b="1"/>
              <a:t>and generate optimal hardware </a:t>
            </a:r>
            <a:r>
              <a:t>for complex algorithms</a:t>
            </a:r>
          </a:p>
        </p:txBody>
      </p:sp>
      <p:sp>
        <p:nvSpPr>
          <p:cNvPr id="60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8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608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608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6082">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082" grpId="1"/>
    </p:bldLst>
  </p:timing>
</p:sld>
</file>

<file path=ppt/slides/slide1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5" name="Acknowledgements"/>
          <p:cNvSpPr txBox="1"/>
          <p:nvPr>
            <p:ph type="title"/>
          </p:nvPr>
        </p:nvSpPr>
        <p:spPr>
          <a:prstGeom prst="rect">
            <a:avLst/>
          </a:prstGeom>
        </p:spPr>
        <p:txBody>
          <a:bodyPr/>
          <a:lstStyle/>
          <a:p>
            <a:pPr/>
            <a:r>
              <a:t>Acknowledgements</a:t>
            </a:r>
          </a:p>
        </p:txBody>
      </p:sp>
      <p:sp>
        <p:nvSpPr>
          <p:cNvPr id="6086"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6089" name="Group 27"/>
          <p:cNvGrpSpPr/>
          <p:nvPr/>
        </p:nvGrpSpPr>
        <p:grpSpPr>
          <a:xfrm>
            <a:off x="1131457" y="1597851"/>
            <a:ext cx="1433004" cy="1616460"/>
            <a:chOff x="0" y="0"/>
            <a:chExt cx="1433003" cy="1616459"/>
          </a:xfrm>
        </p:grpSpPr>
        <p:pic>
          <p:nvPicPr>
            <p:cNvPr id="6087" name="Picture 15" descr="Picture 15"/>
            <p:cNvPicPr>
              <a:picLocks noChangeAspect="1"/>
            </p:cNvPicPr>
            <p:nvPr/>
          </p:nvPicPr>
          <p:blipFill>
            <a:blip r:embed="rId2">
              <a:extLst/>
            </a:blip>
            <a:stretch>
              <a:fillRect/>
            </a:stretch>
          </p:blipFill>
          <p:spPr>
            <a:xfrm>
              <a:off x="0" y="0"/>
              <a:ext cx="1395940" cy="1276630"/>
            </a:xfrm>
            <a:prstGeom prst="rect">
              <a:avLst/>
            </a:prstGeom>
            <a:ln w="12700" cap="flat">
              <a:noFill/>
              <a:miter lim="400000"/>
            </a:ln>
            <a:effectLst/>
          </p:spPr>
        </p:pic>
        <p:sp>
          <p:nvSpPr>
            <p:cNvPr id="6088" name="TextBox 7"/>
            <p:cNvSpPr txBox="1"/>
            <p:nvPr/>
          </p:nvSpPr>
          <p:spPr>
            <a:xfrm>
              <a:off x="5346" y="1309119"/>
              <a:ext cx="1427658"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400">
                  <a:solidFill>
                    <a:srgbClr val="000000"/>
                  </a:solidFill>
                  <a:latin typeface="Raleway"/>
                  <a:ea typeface="Raleway"/>
                  <a:cs typeface="Raleway"/>
                  <a:sym typeface="Raleway"/>
                </a:defRPr>
              </a:lvl1pPr>
            </a:lstStyle>
            <a:p>
              <a:pPr/>
              <a:r>
                <a:t>Kunle Olukotun</a:t>
              </a:r>
            </a:p>
          </p:txBody>
        </p:sp>
      </p:grpSp>
      <p:grpSp>
        <p:nvGrpSpPr>
          <p:cNvPr id="6092" name="Group 24"/>
          <p:cNvGrpSpPr/>
          <p:nvPr/>
        </p:nvGrpSpPr>
        <p:grpSpPr>
          <a:xfrm>
            <a:off x="3308300" y="1587704"/>
            <a:ext cx="1388416" cy="1636754"/>
            <a:chOff x="0" y="0"/>
            <a:chExt cx="1388415" cy="1636753"/>
          </a:xfrm>
        </p:grpSpPr>
        <p:pic>
          <p:nvPicPr>
            <p:cNvPr id="6090" name="Picture 16" descr="Picture 16"/>
            <p:cNvPicPr>
              <a:picLocks noChangeAspect="1"/>
            </p:cNvPicPr>
            <p:nvPr/>
          </p:nvPicPr>
          <p:blipFill>
            <a:blip r:embed="rId3">
              <a:extLst/>
            </a:blip>
            <a:stretch>
              <a:fillRect/>
            </a:stretch>
          </p:blipFill>
          <p:spPr>
            <a:xfrm>
              <a:off x="6763" y="0"/>
              <a:ext cx="1317217" cy="1317217"/>
            </a:xfrm>
            <a:prstGeom prst="rect">
              <a:avLst/>
            </a:prstGeom>
            <a:ln w="12700" cap="flat">
              <a:noFill/>
              <a:miter lim="400000"/>
            </a:ln>
            <a:effectLst/>
          </p:spPr>
        </p:pic>
        <p:sp>
          <p:nvSpPr>
            <p:cNvPr id="6091" name="TextBox 22"/>
            <p:cNvSpPr txBox="1"/>
            <p:nvPr/>
          </p:nvSpPr>
          <p:spPr>
            <a:xfrm>
              <a:off x="0" y="1329413"/>
              <a:ext cx="1388416" cy="3073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1400">
                  <a:solidFill>
                    <a:srgbClr val="000000"/>
                  </a:solidFill>
                  <a:latin typeface="Raleway"/>
                  <a:ea typeface="Raleway"/>
                  <a:cs typeface="Raleway"/>
                  <a:sym typeface="Raleway"/>
                </a:defRPr>
              </a:lvl1pPr>
            </a:lstStyle>
            <a:p>
              <a:pPr/>
              <a:r>
                <a:t>Christopher Ré</a:t>
              </a:r>
            </a:p>
          </p:txBody>
        </p:sp>
      </p:grpSp>
      <p:sp>
        <p:nvSpPr>
          <p:cNvPr id="6093" name="TextBox 29"/>
          <p:cNvSpPr txBox="1"/>
          <p:nvPr/>
        </p:nvSpPr>
        <p:spPr>
          <a:xfrm>
            <a:off x="7511863" y="4512209"/>
            <a:ext cx="1052611"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0000"/>
                </a:solidFill>
                <a:latin typeface="Raleway"/>
                <a:ea typeface="Raleway"/>
                <a:cs typeface="Raleway"/>
                <a:sym typeface="Raleway"/>
              </a:defRPr>
            </a:lvl1pPr>
          </a:lstStyle>
          <a:p>
            <a:pPr/>
            <a:r>
              <a:t>Yaqi Zhang</a:t>
            </a:r>
          </a:p>
        </p:txBody>
      </p:sp>
      <p:sp>
        <p:nvSpPr>
          <p:cNvPr id="6094" name="TextBox 30"/>
          <p:cNvSpPr txBox="1"/>
          <p:nvPr/>
        </p:nvSpPr>
        <p:spPr>
          <a:xfrm>
            <a:off x="5149391" y="4512209"/>
            <a:ext cx="940617"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0000"/>
                </a:solidFill>
                <a:latin typeface="Raleway"/>
                <a:ea typeface="Raleway"/>
                <a:cs typeface="Raleway"/>
                <a:sym typeface="Raleway"/>
              </a:defRPr>
            </a:lvl1pPr>
          </a:lstStyle>
          <a:p>
            <a:pPr/>
            <a:r>
              <a:t>Tian Zhao</a:t>
            </a:r>
          </a:p>
        </p:txBody>
      </p:sp>
      <p:sp>
        <p:nvSpPr>
          <p:cNvPr id="6095" name="TextBox 31"/>
          <p:cNvSpPr txBox="1"/>
          <p:nvPr/>
        </p:nvSpPr>
        <p:spPr>
          <a:xfrm>
            <a:off x="8800147" y="4512209"/>
            <a:ext cx="134596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0000"/>
                </a:solidFill>
                <a:latin typeface="Raleway"/>
                <a:ea typeface="Raleway"/>
                <a:cs typeface="Raleway"/>
                <a:sym typeface="Raleway"/>
              </a:defRPr>
            </a:lvl1pPr>
          </a:lstStyle>
          <a:p>
            <a:pPr/>
            <a:r>
              <a:t>Tushar Swamy</a:t>
            </a:r>
          </a:p>
        </p:txBody>
      </p:sp>
      <p:sp>
        <p:nvSpPr>
          <p:cNvPr id="6096" name="TextBox 32"/>
          <p:cNvSpPr txBox="1"/>
          <p:nvPr/>
        </p:nvSpPr>
        <p:spPr>
          <a:xfrm>
            <a:off x="6157293" y="4512209"/>
            <a:ext cx="128944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0000"/>
                </a:solidFill>
                <a:latin typeface="Raleway"/>
                <a:ea typeface="Raleway"/>
                <a:cs typeface="Raleway"/>
                <a:sym typeface="Raleway"/>
              </a:defRPr>
            </a:lvl1pPr>
          </a:lstStyle>
          <a:p>
            <a:pPr/>
            <a:r>
              <a:t>Nathan Zhang</a:t>
            </a:r>
          </a:p>
        </p:txBody>
      </p:sp>
      <p:sp>
        <p:nvSpPr>
          <p:cNvPr id="6097" name="TextBox 33"/>
          <p:cNvSpPr txBox="1"/>
          <p:nvPr/>
        </p:nvSpPr>
        <p:spPr>
          <a:xfrm>
            <a:off x="2512388" y="4512209"/>
            <a:ext cx="1131960"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0000"/>
                </a:solidFill>
                <a:latin typeface="Raleway"/>
                <a:ea typeface="Raleway"/>
                <a:cs typeface="Raleway"/>
                <a:sym typeface="Raleway"/>
              </a:defRPr>
            </a:lvl1pPr>
          </a:lstStyle>
          <a:p>
            <a:pPr/>
            <a:r>
              <a:t>Alex Rucker</a:t>
            </a:r>
          </a:p>
        </p:txBody>
      </p:sp>
      <p:sp>
        <p:nvSpPr>
          <p:cNvPr id="6098" name="TextBox 34"/>
          <p:cNvSpPr txBox="1"/>
          <p:nvPr/>
        </p:nvSpPr>
        <p:spPr>
          <a:xfrm>
            <a:off x="3933318" y="4512209"/>
            <a:ext cx="94070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0000"/>
                </a:solidFill>
                <a:latin typeface="Raleway"/>
                <a:ea typeface="Raleway"/>
                <a:cs typeface="Raleway"/>
                <a:sym typeface="Raleway"/>
              </a:defRPr>
            </a:lvl1pPr>
          </a:lstStyle>
          <a:p>
            <a:pPr/>
            <a:r>
              <a:t>Matt Vilim</a:t>
            </a:r>
          </a:p>
        </p:txBody>
      </p:sp>
      <p:pic>
        <p:nvPicPr>
          <p:cNvPr id="6099" name="Picture 8" descr="Picture 8"/>
          <p:cNvPicPr>
            <a:picLocks noChangeAspect="1"/>
          </p:cNvPicPr>
          <p:nvPr/>
        </p:nvPicPr>
        <p:blipFill>
          <a:blip r:embed="rId4">
            <a:extLst/>
          </a:blip>
          <a:stretch>
            <a:fillRect/>
          </a:stretch>
        </p:blipFill>
        <p:spPr>
          <a:xfrm>
            <a:off x="166257" y="3456826"/>
            <a:ext cx="997163" cy="997164"/>
          </a:xfrm>
          <a:prstGeom prst="rect">
            <a:avLst/>
          </a:prstGeom>
          <a:ln w="12700">
            <a:miter lim="400000"/>
          </a:ln>
        </p:spPr>
      </p:pic>
      <p:sp>
        <p:nvSpPr>
          <p:cNvPr id="6100" name="TextBox 43"/>
          <p:cNvSpPr txBox="1"/>
          <p:nvPr/>
        </p:nvSpPr>
        <p:spPr>
          <a:xfrm>
            <a:off x="142357" y="4401222"/>
            <a:ext cx="1002131" cy="523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1400">
                <a:solidFill>
                  <a:srgbClr val="000000"/>
                </a:solidFill>
                <a:latin typeface="Raleway"/>
                <a:ea typeface="Raleway"/>
                <a:cs typeface="Raleway"/>
                <a:sym typeface="Raleway"/>
              </a:defRPr>
            </a:lvl1pPr>
          </a:lstStyle>
          <a:p>
            <a:pPr/>
            <a:r>
              <a:t>Raghu Prabhakar</a:t>
            </a:r>
          </a:p>
        </p:txBody>
      </p:sp>
      <p:pic>
        <p:nvPicPr>
          <p:cNvPr id="6101" name="Picture 42" descr="Picture 42"/>
          <p:cNvPicPr>
            <a:picLocks noChangeAspect="1"/>
          </p:cNvPicPr>
          <p:nvPr/>
        </p:nvPicPr>
        <p:blipFill>
          <a:blip r:embed="rId5">
            <a:extLst/>
          </a:blip>
          <a:stretch>
            <a:fillRect/>
          </a:stretch>
        </p:blipFill>
        <p:spPr>
          <a:xfrm>
            <a:off x="1360816" y="3456826"/>
            <a:ext cx="997164" cy="997164"/>
          </a:xfrm>
          <a:prstGeom prst="rect">
            <a:avLst/>
          </a:prstGeom>
          <a:ln w="12700">
            <a:miter lim="400000"/>
          </a:ln>
        </p:spPr>
      </p:pic>
      <p:sp>
        <p:nvSpPr>
          <p:cNvPr id="6102" name="TextBox 44"/>
          <p:cNvSpPr txBox="1"/>
          <p:nvPr/>
        </p:nvSpPr>
        <p:spPr>
          <a:xfrm>
            <a:off x="1371051" y="4401222"/>
            <a:ext cx="1032729"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sz="1400">
                <a:solidFill>
                  <a:srgbClr val="000000"/>
                </a:solidFill>
                <a:latin typeface="Raleway"/>
                <a:ea typeface="Raleway"/>
                <a:cs typeface="Raleway"/>
                <a:sym typeface="Raleway"/>
              </a:defRPr>
            </a:pPr>
            <a:r>
              <a:t>David</a:t>
            </a:r>
          </a:p>
          <a:p>
            <a:pPr algn="ctr">
              <a:defRPr b="1" sz="1400">
                <a:solidFill>
                  <a:srgbClr val="000000"/>
                </a:solidFill>
                <a:latin typeface="Raleway"/>
                <a:ea typeface="Raleway"/>
                <a:cs typeface="Raleway"/>
                <a:sym typeface="Raleway"/>
              </a:defRPr>
            </a:pPr>
            <a:r>
              <a:t>Koeplinger</a:t>
            </a:r>
          </a:p>
        </p:txBody>
      </p:sp>
      <p:sp>
        <p:nvSpPr>
          <p:cNvPr id="6103" name="Kayvon Fatahalian"/>
          <p:cNvSpPr txBox="1"/>
          <p:nvPr/>
        </p:nvSpPr>
        <p:spPr>
          <a:xfrm>
            <a:off x="5276522" y="2923328"/>
            <a:ext cx="1638956"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600">
                <a:solidFill>
                  <a:srgbClr val="000000"/>
                </a:solidFill>
                <a:latin typeface="+mn-lt"/>
                <a:ea typeface="+mn-ea"/>
                <a:cs typeface="+mn-cs"/>
                <a:sym typeface="Calibri"/>
              </a:defRPr>
            </a:lvl1pPr>
          </a:lstStyle>
          <a:p>
            <a:pPr/>
            <a:r>
              <a:t>Kayvon Fatahalian</a:t>
            </a:r>
          </a:p>
        </p:txBody>
      </p:sp>
      <p:pic>
        <p:nvPicPr>
          <p:cNvPr id="6104" name="Image" descr="Image"/>
          <p:cNvPicPr>
            <a:picLocks noChangeAspect="1"/>
          </p:cNvPicPr>
          <p:nvPr/>
        </p:nvPicPr>
        <p:blipFill>
          <a:blip r:embed="rId6">
            <a:extLst/>
          </a:blip>
          <a:stretch>
            <a:fillRect/>
          </a:stretch>
        </p:blipFill>
        <p:spPr>
          <a:xfrm>
            <a:off x="7777355" y="1544700"/>
            <a:ext cx="1091010" cy="1363891"/>
          </a:xfrm>
          <a:prstGeom prst="rect">
            <a:avLst/>
          </a:prstGeom>
          <a:ln w="12700">
            <a:miter lim="400000"/>
          </a:ln>
        </p:spPr>
      </p:pic>
      <p:sp>
        <p:nvSpPr>
          <p:cNvPr id="6105" name="Ryan Coffee"/>
          <p:cNvSpPr txBox="1"/>
          <p:nvPr/>
        </p:nvSpPr>
        <p:spPr>
          <a:xfrm>
            <a:off x="7767254" y="2923328"/>
            <a:ext cx="1111211"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600">
                <a:solidFill>
                  <a:srgbClr val="000000"/>
                </a:solidFill>
                <a:latin typeface="+mn-lt"/>
                <a:ea typeface="+mn-ea"/>
                <a:cs typeface="+mn-cs"/>
                <a:sym typeface="Calibri"/>
              </a:defRPr>
            </a:lvl1pPr>
          </a:lstStyle>
          <a:p>
            <a:pPr/>
            <a:r>
              <a:t>Ryan Coffee</a:t>
            </a:r>
          </a:p>
        </p:txBody>
      </p:sp>
      <p:pic>
        <p:nvPicPr>
          <p:cNvPr id="6106" name="Image" descr="Image"/>
          <p:cNvPicPr>
            <a:picLocks noChangeAspect="1"/>
          </p:cNvPicPr>
          <p:nvPr/>
        </p:nvPicPr>
        <p:blipFill>
          <a:blip r:embed="rId7">
            <a:extLst/>
          </a:blip>
          <a:stretch>
            <a:fillRect/>
          </a:stretch>
        </p:blipFill>
        <p:spPr>
          <a:xfrm>
            <a:off x="9904038" y="1590534"/>
            <a:ext cx="1310891" cy="1310890"/>
          </a:xfrm>
          <a:prstGeom prst="rect">
            <a:avLst/>
          </a:prstGeom>
          <a:ln w="12700">
            <a:miter lim="400000"/>
          </a:ln>
        </p:spPr>
      </p:pic>
      <p:sp>
        <p:nvSpPr>
          <p:cNvPr id="6107" name="Mykel Kochenderfer"/>
          <p:cNvSpPr txBox="1"/>
          <p:nvPr/>
        </p:nvSpPr>
        <p:spPr>
          <a:xfrm>
            <a:off x="9654777" y="2929020"/>
            <a:ext cx="1809414" cy="30059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600">
                <a:solidFill>
                  <a:srgbClr val="000000"/>
                </a:solidFill>
                <a:latin typeface="+mn-lt"/>
                <a:ea typeface="+mn-ea"/>
                <a:cs typeface="+mn-cs"/>
                <a:sym typeface="Calibri"/>
              </a:defRPr>
            </a:lvl1pPr>
          </a:lstStyle>
          <a:p>
            <a:pPr/>
            <a:r>
              <a:t>Mykel Kochenderfer</a:t>
            </a:r>
          </a:p>
        </p:txBody>
      </p:sp>
      <p:sp>
        <p:nvSpPr>
          <p:cNvPr id="6108" name="TextBox 31"/>
          <p:cNvSpPr txBox="1"/>
          <p:nvPr/>
        </p:nvSpPr>
        <p:spPr>
          <a:xfrm>
            <a:off x="10381783" y="4512209"/>
            <a:ext cx="1329294"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1400">
                <a:solidFill>
                  <a:srgbClr val="000000"/>
                </a:solidFill>
                <a:latin typeface="Raleway"/>
                <a:ea typeface="Raleway"/>
                <a:cs typeface="Raleway"/>
                <a:sym typeface="Raleway"/>
              </a:defRPr>
            </a:lvl1pPr>
          </a:lstStyle>
          <a:p>
            <a:pPr/>
            <a:r>
              <a:t>Stefan Shadjis</a:t>
            </a:r>
          </a:p>
        </p:txBody>
      </p:sp>
      <p:pic>
        <p:nvPicPr>
          <p:cNvPr id="6109" name="Image" descr="Image"/>
          <p:cNvPicPr>
            <a:picLocks noChangeAspect="1"/>
          </p:cNvPicPr>
          <p:nvPr/>
        </p:nvPicPr>
        <p:blipFill>
          <a:blip r:embed="rId8">
            <a:extLst/>
          </a:blip>
          <a:stretch>
            <a:fillRect/>
          </a:stretch>
        </p:blipFill>
        <p:spPr>
          <a:xfrm>
            <a:off x="7435095" y="3275385"/>
            <a:ext cx="1185896" cy="1185896"/>
          </a:xfrm>
          <a:prstGeom prst="rect">
            <a:avLst/>
          </a:prstGeom>
          <a:ln w="12700">
            <a:miter lim="400000"/>
          </a:ln>
        </p:spPr>
      </p:pic>
      <p:pic>
        <p:nvPicPr>
          <p:cNvPr id="6110" name="Image" descr="Image"/>
          <p:cNvPicPr>
            <a:picLocks noChangeAspect="1"/>
          </p:cNvPicPr>
          <p:nvPr/>
        </p:nvPicPr>
        <p:blipFill>
          <a:blip r:embed="rId9">
            <a:extLst/>
          </a:blip>
          <a:stretch>
            <a:fillRect/>
          </a:stretch>
        </p:blipFill>
        <p:spPr>
          <a:xfrm>
            <a:off x="8805864" y="3275385"/>
            <a:ext cx="1185896" cy="1185896"/>
          </a:xfrm>
          <a:prstGeom prst="rect">
            <a:avLst/>
          </a:prstGeom>
          <a:ln w="12700">
            <a:miter lim="400000"/>
          </a:ln>
        </p:spPr>
      </p:pic>
      <p:pic>
        <p:nvPicPr>
          <p:cNvPr id="6111" name="Image" descr="Image"/>
          <p:cNvPicPr>
            <a:picLocks noChangeAspect="1"/>
          </p:cNvPicPr>
          <p:nvPr/>
        </p:nvPicPr>
        <p:blipFill>
          <a:blip r:embed="rId10">
            <a:extLst/>
          </a:blip>
          <a:stretch>
            <a:fillRect/>
          </a:stretch>
        </p:blipFill>
        <p:spPr>
          <a:xfrm>
            <a:off x="6226981" y="3293298"/>
            <a:ext cx="1150070" cy="1150070"/>
          </a:xfrm>
          <a:prstGeom prst="rect">
            <a:avLst/>
          </a:prstGeom>
          <a:ln w="12700">
            <a:miter lim="400000"/>
          </a:ln>
        </p:spPr>
      </p:pic>
      <p:pic>
        <p:nvPicPr>
          <p:cNvPr id="6112" name="Image" descr="Image"/>
          <p:cNvPicPr>
            <a:picLocks noChangeAspect="1"/>
          </p:cNvPicPr>
          <p:nvPr/>
        </p:nvPicPr>
        <p:blipFill>
          <a:blip r:embed="rId11">
            <a:extLst/>
          </a:blip>
          <a:stretch>
            <a:fillRect/>
          </a:stretch>
        </p:blipFill>
        <p:spPr>
          <a:xfrm>
            <a:off x="10490824" y="3194210"/>
            <a:ext cx="1111212" cy="1348247"/>
          </a:xfrm>
          <a:prstGeom prst="rect">
            <a:avLst/>
          </a:prstGeom>
          <a:ln w="12700">
            <a:miter lim="400000"/>
          </a:ln>
        </p:spPr>
      </p:pic>
      <p:pic>
        <p:nvPicPr>
          <p:cNvPr id="6113" name="Picture 6" descr="Picture 6"/>
          <p:cNvPicPr>
            <a:picLocks noChangeAspect="1"/>
          </p:cNvPicPr>
          <p:nvPr/>
        </p:nvPicPr>
        <p:blipFill>
          <a:blip r:embed="rId12">
            <a:extLst/>
          </a:blip>
          <a:srcRect l="0" t="0" r="7103" b="0"/>
          <a:stretch>
            <a:fillRect/>
          </a:stretch>
        </p:blipFill>
        <p:spPr>
          <a:xfrm>
            <a:off x="3831375" y="3445622"/>
            <a:ext cx="1144698" cy="1019676"/>
          </a:xfrm>
          <a:prstGeom prst="rect">
            <a:avLst/>
          </a:prstGeom>
          <a:ln w="12700">
            <a:miter lim="400000"/>
          </a:ln>
        </p:spPr>
      </p:pic>
      <p:pic>
        <p:nvPicPr>
          <p:cNvPr id="6114" name="Image" descr="Image"/>
          <p:cNvPicPr>
            <a:picLocks noChangeAspect="1"/>
          </p:cNvPicPr>
          <p:nvPr/>
        </p:nvPicPr>
        <p:blipFill>
          <a:blip r:embed="rId13">
            <a:extLst/>
          </a:blip>
          <a:stretch>
            <a:fillRect/>
          </a:stretch>
        </p:blipFill>
        <p:spPr>
          <a:xfrm>
            <a:off x="5079087" y="3384993"/>
            <a:ext cx="1031071" cy="1115431"/>
          </a:xfrm>
          <a:prstGeom prst="rect">
            <a:avLst/>
          </a:prstGeom>
          <a:ln w="12700">
            <a:miter lim="400000"/>
          </a:ln>
        </p:spPr>
      </p:pic>
      <p:sp>
        <p:nvSpPr>
          <p:cNvPr id="6115" name="Content Placeholder 2"/>
          <p:cNvSpPr txBox="1"/>
          <p:nvPr/>
        </p:nvSpPr>
        <p:spPr>
          <a:xfrm>
            <a:off x="1091083" y="5145092"/>
            <a:ext cx="10222345" cy="104756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896111">
              <a:lnSpc>
                <a:spcPct val="90000"/>
              </a:lnSpc>
              <a:spcBef>
                <a:spcPts val="900"/>
              </a:spcBef>
              <a:defRPr sz="1568">
                <a:solidFill>
                  <a:srgbClr val="3B3838"/>
                </a:solidFill>
                <a:latin typeface="Raleway"/>
                <a:ea typeface="Raleway"/>
                <a:cs typeface="Raleway"/>
                <a:sym typeface="Raleway"/>
              </a:defRPr>
            </a:pPr>
            <a:r>
              <a:t>Olivia Hsu, Rekha Singhal, Muhammad Shahbaz, Ardavan Pedram, Luigi Nardi, and everyone from Kunle’s group!</a:t>
            </a:r>
          </a:p>
          <a:p>
            <a:pPr defTabSz="896111">
              <a:lnSpc>
                <a:spcPct val="90000"/>
              </a:lnSpc>
              <a:spcBef>
                <a:spcPts val="900"/>
              </a:spcBef>
              <a:defRPr sz="1568">
                <a:solidFill>
                  <a:srgbClr val="3B3838"/>
                </a:solidFill>
                <a:latin typeface="Raleway"/>
                <a:ea typeface="Raleway"/>
                <a:cs typeface="Raleway"/>
                <a:sym typeface="Raleway"/>
              </a:defRPr>
            </a:pPr>
            <a:r>
              <a:t>Dan Moreau, Andrea Brand-Sanchez, and all DAWN members!</a:t>
            </a:r>
          </a:p>
          <a:p>
            <a:pPr defTabSz="896111">
              <a:lnSpc>
                <a:spcPct val="90000"/>
              </a:lnSpc>
              <a:spcBef>
                <a:spcPts val="900"/>
              </a:spcBef>
              <a:defRPr sz="1568">
                <a:solidFill>
                  <a:srgbClr val="3B3838"/>
                </a:solidFill>
                <a:latin typeface="Raleway"/>
                <a:ea typeface="Raleway"/>
                <a:cs typeface="Raleway"/>
                <a:sym typeface="Raleway"/>
              </a:defRPr>
            </a:pPr>
            <a:r>
              <a:t>Friends and Family and </a:t>
            </a:r>
            <a:r>
              <a:rPr b="1"/>
              <a:t>Elyse</a:t>
            </a:r>
            <a:r>
              <a:t>!</a:t>
            </a:r>
          </a:p>
        </p:txBody>
      </p:sp>
      <p:pic>
        <p:nvPicPr>
          <p:cNvPr id="6116" name="Image" descr="Image"/>
          <p:cNvPicPr>
            <a:picLocks noChangeAspect="1"/>
          </p:cNvPicPr>
          <p:nvPr/>
        </p:nvPicPr>
        <p:blipFill>
          <a:blip r:embed="rId14">
            <a:extLst/>
          </a:blip>
          <a:stretch>
            <a:fillRect/>
          </a:stretch>
        </p:blipFill>
        <p:spPr>
          <a:xfrm>
            <a:off x="5593254" y="1516165"/>
            <a:ext cx="973085" cy="1459628"/>
          </a:xfrm>
          <a:prstGeom prst="rect">
            <a:avLst/>
          </a:prstGeom>
          <a:ln w="12700">
            <a:miter lim="400000"/>
          </a:ln>
        </p:spPr>
      </p:pic>
      <p:pic>
        <p:nvPicPr>
          <p:cNvPr id="6117" name="Image" descr="Image"/>
          <p:cNvPicPr>
            <a:picLocks noChangeAspect="1"/>
          </p:cNvPicPr>
          <p:nvPr/>
        </p:nvPicPr>
        <p:blipFill>
          <a:blip r:embed="rId15">
            <a:extLst/>
          </a:blip>
          <a:stretch>
            <a:fillRect/>
          </a:stretch>
        </p:blipFill>
        <p:spPr>
          <a:xfrm>
            <a:off x="2532863" y="3397203"/>
            <a:ext cx="1091010" cy="1091011"/>
          </a:xfrm>
          <a:prstGeom prst="rect">
            <a:avLst/>
          </a:prstGeom>
          <a:ln w="12700">
            <a:miter lim="400000"/>
          </a:ln>
        </p:spPr>
      </p:pic>
    </p:spTree>
  </p:cSld>
  <p:clrMapOvr>
    <a:masterClrMapping/>
  </p:clrMapOvr>
  <p:transition xmlns:p14="http://schemas.microsoft.com/office/powerpoint/2010/main" spd="med" advClick="1"/>
</p:sld>
</file>

<file path=ppt/slides/slide1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19" name="Thank You!"/>
          <p:cNvSpPr txBox="1"/>
          <p:nvPr>
            <p:ph type="title"/>
          </p:nvPr>
        </p:nvSpPr>
        <p:spPr>
          <a:prstGeom prst="rect">
            <a:avLst/>
          </a:prstGeom>
        </p:spPr>
        <p:txBody>
          <a:bodyPr/>
          <a:lstStyle/>
          <a:p>
            <a:pPr/>
            <a:r>
              <a:t>Thank You!</a:t>
            </a:r>
          </a:p>
        </p:txBody>
      </p:sp>
      <p:sp>
        <p:nvSpPr>
          <p:cNvPr id="6120" name="Click to edit Master text styles"/>
          <p:cNvSpPr txBox="1"/>
          <p:nvPr>
            <p:ph type="body" sz="quarter" idx="1"/>
          </p:nvPr>
        </p:nvSpPr>
        <p:spPr>
          <a:prstGeom prst="rect">
            <a:avLst/>
          </a:prstGeom>
        </p:spPr>
        <p:txBody>
          <a:bodyPr/>
          <a:lstStyle/>
          <a:p>
            <a:pPr/>
          </a:p>
        </p:txBody>
      </p:sp>
      <p:sp>
        <p:nvSpPr>
          <p:cNvPr id="61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Introduction"/>
          <p:cNvSpPr txBox="1"/>
          <p:nvPr>
            <p:ph type="title"/>
          </p:nvPr>
        </p:nvSpPr>
        <p:spPr>
          <a:prstGeom prst="rect">
            <a:avLst/>
          </a:prstGeom>
        </p:spPr>
        <p:txBody>
          <a:bodyPr/>
          <a:lstStyle/>
          <a:p>
            <a:pPr/>
            <a:r>
              <a:t>Introduction</a:t>
            </a:r>
          </a:p>
        </p:txBody>
      </p:sp>
      <p:sp>
        <p:nvSpPr>
          <p:cNvPr id="82" name="The transition from instruction-based architectures to custom hardware"/>
          <p:cNvSpPr txBox="1"/>
          <p:nvPr>
            <p:ph type="body" sz="quarter" idx="1"/>
          </p:nvPr>
        </p:nvSpPr>
        <p:spPr>
          <a:prstGeom prst="rect">
            <a:avLst/>
          </a:prstGeom>
        </p:spPr>
        <p:txBody>
          <a:bodyPr/>
          <a:lstStyle/>
          <a:p>
            <a:pPr/>
            <a:r>
              <a:t>The transition from instruction-based architectures to custom hardware</a:t>
            </a:r>
          </a:p>
        </p:txBody>
      </p:sp>
      <p:sp>
        <p:nvSpPr>
          <p:cNvPr id="8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Problem: Expressing hardware at a high level results in sub-optimal designs…"/>
          <p:cNvSpPr txBox="1"/>
          <p:nvPr>
            <p:ph type="body" idx="1"/>
          </p:nvPr>
        </p:nvSpPr>
        <p:spPr>
          <a:xfrm>
            <a:off x="475487" y="1143000"/>
            <a:ext cx="11176001" cy="4572000"/>
          </a:xfrm>
          <a:prstGeom prst="rect">
            <a:avLst/>
          </a:prstGeom>
        </p:spPr>
        <p:txBody>
          <a:bodyPr/>
          <a:lstStyle/>
          <a:p>
            <a:pPr/>
            <a:r>
              <a:rPr b="1"/>
              <a:t>Problem</a:t>
            </a:r>
            <a:r>
              <a:t>: Expressing hardware at a high level results in sub-optimal designs</a:t>
            </a:r>
          </a:p>
          <a:p>
            <a:pPr/>
            <a:r>
              <a:rPr b="1"/>
              <a:t>Solution</a:t>
            </a:r>
            <a:r>
              <a:t>: Design a language and compiler that provides</a:t>
            </a:r>
          </a:p>
          <a:p>
            <a:pPr lvl="1" marL="800100" indent="-342900">
              <a:buSzPct val="75000"/>
            </a:pPr>
            <a:r>
              <a:t>the </a:t>
            </a:r>
            <a:r>
              <a:rPr b="1"/>
              <a:t>right software abstractions</a:t>
            </a:r>
            <a:endParaRPr b="1"/>
          </a:p>
          <a:p>
            <a:pPr lvl="1" marL="800100" indent="-342900">
              <a:buSzPct val="75000"/>
            </a:pPr>
            <a:r>
              <a:t>A </a:t>
            </a:r>
            <a:r>
              <a:rPr b="1"/>
              <a:t>performance</a:t>
            </a:r>
            <a:r>
              <a:t> </a:t>
            </a:r>
            <a:r>
              <a:rPr b="1"/>
              <a:t>debugging environment </a:t>
            </a:r>
            <a:r>
              <a:t>that lends itself to a </a:t>
            </a:r>
            <a:r>
              <a:rPr b="1"/>
              <a:t>set of optimization principles</a:t>
            </a:r>
          </a:p>
          <a:p>
            <a:pPr lvl="1" marL="800100" indent="-342900">
              <a:buSzPct val="75000"/>
            </a:pPr>
            <a:r>
              <a:t>Hardware-oriented </a:t>
            </a:r>
            <a:r>
              <a:rPr b="1"/>
              <a:t>optimizations for memory partitioning</a:t>
            </a:r>
            <a:endParaRPr b="1"/>
          </a:p>
          <a:p>
            <a:pPr/>
            <a:r>
              <a:rPr b="1"/>
              <a:t>Validation</a:t>
            </a:r>
            <a:r>
              <a:t>: Demonstrate effectiveness on a real-world problem</a:t>
            </a:r>
          </a:p>
        </p:txBody>
      </p:sp>
      <p:sp>
        <p:nvSpPr>
          <p:cNvPr id="533" name="Key Contributions in This Talk"/>
          <p:cNvSpPr txBox="1"/>
          <p:nvPr>
            <p:ph type="title"/>
          </p:nvPr>
        </p:nvSpPr>
        <p:spPr>
          <a:prstGeom prst="rect">
            <a:avLst/>
          </a:prstGeom>
        </p:spPr>
        <p:txBody>
          <a:bodyPr/>
          <a:lstStyle/>
          <a:p>
            <a:pPr/>
            <a:r>
              <a:t>Key Contributions in This Talk</a:t>
            </a:r>
          </a:p>
        </p:txBody>
      </p:sp>
      <p:sp>
        <p:nvSpPr>
          <p:cNvPr id="534"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5" name="Rectangle"/>
          <p:cNvSpPr/>
          <p:nvPr/>
        </p:nvSpPr>
        <p:spPr>
          <a:xfrm>
            <a:off x="406400" y="1168400"/>
            <a:ext cx="11314177" cy="1563192"/>
          </a:xfrm>
          <a:prstGeom prst="rect">
            <a:avLst/>
          </a:prstGeom>
          <a:solidFill>
            <a:srgbClr val="FFFFFF">
              <a:alpha val="89851"/>
            </a:srgbClr>
          </a:solidFill>
          <a:ln w="12700">
            <a:miter lim="400000"/>
          </a:ln>
        </p:spPr>
        <p:txBody>
          <a:bodyPr lIns="45719" rIns="45719"/>
          <a:lstStyle/>
          <a:p>
            <a:pPr/>
          </a:p>
        </p:txBody>
      </p:sp>
      <p:sp>
        <p:nvSpPr>
          <p:cNvPr id="536" name="Rectangle"/>
          <p:cNvSpPr/>
          <p:nvPr/>
        </p:nvSpPr>
        <p:spPr>
          <a:xfrm>
            <a:off x="281648" y="3340099"/>
            <a:ext cx="12035829" cy="2459138"/>
          </a:xfrm>
          <a:prstGeom prst="rect">
            <a:avLst/>
          </a:prstGeom>
          <a:solidFill>
            <a:srgbClr val="FFFFFF">
              <a:alpha val="89851"/>
            </a:srgbClr>
          </a:solidFill>
          <a:ln w="12700">
            <a:miter lim="400000"/>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5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5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53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53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2" fill="hold">
                                  <p:stCondLst>
                                    <p:cond delay="0"/>
                                  </p:stCondLst>
                                  <p:iterate type="el" backwards="0">
                                    <p:tmAbs val="0"/>
                                  </p:iterate>
                                  <p:childTnLst>
                                    <p:set>
                                      <p:cBhvr>
                                        <p:cTn id="26" fill="hold"/>
                                        <p:tgtEl>
                                          <p:spTgt spid="535"/>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3" fill="hold">
                                  <p:stCondLst>
                                    <p:cond delay="0"/>
                                  </p:stCondLst>
                                  <p:iterate type="el" backwards="0">
                                    <p:tmAbs val="0"/>
                                  </p:iterate>
                                  <p:childTnLst>
                                    <p:set>
                                      <p:cBhvr>
                                        <p:cTn id="29" fill="hold"/>
                                        <p:tgtEl>
                                          <p:spTgt spid="5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5" grpId="2"/>
      <p:bldP build="p" bldLvl="5" animBg="1" rev="0" advAuto="0" spid="532" grpId="1"/>
      <p:bldP build="whole" bldLvl="1" animBg="1" rev="0" advAuto="0" spid="536" grpId="3"/>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38" name="Choosing a Language, at a glance"/>
          <p:cNvSpPr txBox="1"/>
          <p:nvPr>
            <p:ph type="title"/>
          </p:nvPr>
        </p:nvSpPr>
        <p:spPr>
          <a:prstGeom prst="rect">
            <a:avLst/>
          </a:prstGeom>
        </p:spPr>
        <p:txBody>
          <a:bodyPr/>
          <a:lstStyle/>
          <a:p>
            <a:pPr/>
            <a:r>
              <a:t>Choosing a Language, at a glance</a:t>
            </a:r>
          </a:p>
        </p:txBody>
      </p:sp>
      <p:sp>
        <p:nvSpPr>
          <p:cNvPr id="539" name="Arrow: Down 80"/>
          <p:cNvSpPr/>
          <p:nvPr/>
        </p:nvSpPr>
        <p:spPr>
          <a:xfrm rot="10800000">
            <a:off x="1444955" y="1938289"/>
            <a:ext cx="157504" cy="41103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029"/>
                </a:moveTo>
                <a:lnTo>
                  <a:pt x="5400" y="21029"/>
                </a:lnTo>
                <a:lnTo>
                  <a:pt x="5400" y="0"/>
                </a:lnTo>
                <a:lnTo>
                  <a:pt x="16200" y="0"/>
                </a:lnTo>
                <a:lnTo>
                  <a:pt x="16200" y="21029"/>
                </a:lnTo>
                <a:lnTo>
                  <a:pt x="21600" y="21029"/>
                </a:lnTo>
                <a:lnTo>
                  <a:pt x="10800" y="21600"/>
                </a:lnTo>
                <a:close/>
              </a:path>
            </a:pathLst>
          </a:custGeom>
          <a:solidFill>
            <a:srgbClr val="0090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defTabSz="457200">
              <a:lnSpc>
                <a:spcPct val="93000"/>
              </a:lnSpc>
              <a:defRPr sz="2400">
                <a:solidFill>
                  <a:srgbClr val="FFFFFF"/>
                </a:solidFill>
                <a:latin typeface="Arial"/>
                <a:ea typeface="Arial"/>
                <a:cs typeface="Arial"/>
                <a:sym typeface="Arial"/>
              </a:defRPr>
            </a:pPr>
          </a:p>
        </p:txBody>
      </p:sp>
      <p:sp>
        <p:nvSpPr>
          <p:cNvPr id="540" name="Arrow: Down 81"/>
          <p:cNvSpPr/>
          <p:nvPr/>
        </p:nvSpPr>
        <p:spPr>
          <a:xfrm rot="16200000">
            <a:off x="6005362" y="1423629"/>
            <a:ext cx="181276" cy="91998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158"/>
                </a:moveTo>
                <a:lnTo>
                  <a:pt x="5400" y="21158"/>
                </a:lnTo>
                <a:lnTo>
                  <a:pt x="5400" y="0"/>
                </a:lnTo>
                <a:lnTo>
                  <a:pt x="16200" y="0"/>
                </a:lnTo>
                <a:lnTo>
                  <a:pt x="16200" y="21158"/>
                </a:lnTo>
                <a:lnTo>
                  <a:pt x="21600" y="21158"/>
                </a:lnTo>
                <a:lnTo>
                  <a:pt x="10800" y="21600"/>
                </a:lnTo>
                <a:close/>
              </a:path>
            </a:pathLst>
          </a:custGeom>
          <a:solidFill>
            <a:srgbClr val="009051"/>
          </a:solidFill>
          <a:ln w="12700">
            <a:miter lim="400000"/>
          </a:ln>
          <a:effectLst>
            <a:outerShdw sx="100000" sy="100000" kx="0" ky="0" algn="b" rotWithShape="0" blurRad="50800" dist="38100" dir="2700000">
              <a:srgbClr val="000000">
                <a:alpha val="40000"/>
              </a:srgbClr>
            </a:outerShdw>
          </a:effectLst>
        </p:spPr>
        <p:txBody>
          <a:bodyPr lIns="45719" rIns="45719" anchor="ctr"/>
          <a:lstStyle/>
          <a:p>
            <a:pPr defTabSz="457200">
              <a:lnSpc>
                <a:spcPct val="93000"/>
              </a:lnSpc>
              <a:defRPr sz="2400">
                <a:solidFill>
                  <a:srgbClr val="FFFFFF"/>
                </a:solidFill>
                <a:latin typeface="Arial"/>
                <a:ea typeface="Arial"/>
                <a:cs typeface="Arial"/>
                <a:sym typeface="Arial"/>
              </a:defRPr>
            </a:pPr>
          </a:p>
        </p:txBody>
      </p:sp>
      <p:sp>
        <p:nvSpPr>
          <p:cNvPr id="541" name="High Performance"/>
          <p:cNvSpPr txBox="1"/>
          <p:nvPr/>
        </p:nvSpPr>
        <p:spPr>
          <a:xfrm>
            <a:off x="411350" y="1397671"/>
            <a:ext cx="2829779"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High Performance</a:t>
            </a:r>
          </a:p>
        </p:txBody>
      </p:sp>
      <p:sp>
        <p:nvSpPr>
          <p:cNvPr id="542" name="VHDL"/>
          <p:cNvSpPr txBox="1"/>
          <p:nvPr/>
        </p:nvSpPr>
        <p:spPr>
          <a:xfrm>
            <a:off x="1707988" y="1938289"/>
            <a:ext cx="80556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VHDL</a:t>
            </a:r>
          </a:p>
        </p:txBody>
      </p:sp>
      <p:sp>
        <p:nvSpPr>
          <p:cNvPr id="543" name="Verilog"/>
          <p:cNvSpPr txBox="1"/>
          <p:nvPr/>
        </p:nvSpPr>
        <p:spPr>
          <a:xfrm>
            <a:off x="1690918" y="2245378"/>
            <a:ext cx="101720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Verilog</a:t>
            </a:r>
          </a:p>
        </p:txBody>
      </p:sp>
      <p:pic>
        <p:nvPicPr>
          <p:cNvPr id="544" name="Picture 4" descr="Picture 4"/>
          <p:cNvPicPr>
            <a:picLocks noChangeAspect="1"/>
          </p:cNvPicPr>
          <p:nvPr/>
        </p:nvPicPr>
        <p:blipFill>
          <a:blip r:embed="rId2">
            <a:extLst/>
          </a:blip>
          <a:stretch>
            <a:fillRect/>
          </a:stretch>
        </p:blipFill>
        <p:spPr>
          <a:xfrm>
            <a:off x="3320428" y="2021565"/>
            <a:ext cx="725078" cy="141902"/>
          </a:xfrm>
          <a:prstGeom prst="rect">
            <a:avLst/>
          </a:prstGeom>
          <a:ln w="12700">
            <a:miter lim="400000"/>
          </a:ln>
        </p:spPr>
      </p:pic>
      <p:pic>
        <p:nvPicPr>
          <p:cNvPr id="545" name="Picture 2" descr="Picture 2"/>
          <p:cNvPicPr>
            <a:picLocks noChangeAspect="1"/>
          </p:cNvPicPr>
          <p:nvPr/>
        </p:nvPicPr>
        <p:blipFill>
          <a:blip r:embed="rId3">
            <a:extLst/>
          </a:blip>
          <a:stretch>
            <a:fillRect/>
          </a:stretch>
        </p:blipFill>
        <p:spPr>
          <a:xfrm>
            <a:off x="3248456" y="2324070"/>
            <a:ext cx="869022" cy="358548"/>
          </a:xfrm>
          <a:prstGeom prst="rect">
            <a:avLst/>
          </a:prstGeom>
          <a:ln w="12700">
            <a:miter lim="400000"/>
          </a:ln>
        </p:spPr>
      </p:pic>
      <p:pic>
        <p:nvPicPr>
          <p:cNvPr id="546" name="Picture 4" descr="Picture 4"/>
          <p:cNvPicPr>
            <a:picLocks noChangeAspect="1"/>
          </p:cNvPicPr>
          <p:nvPr/>
        </p:nvPicPr>
        <p:blipFill>
          <a:blip r:embed="rId4">
            <a:extLst/>
          </a:blip>
          <a:stretch>
            <a:fillRect/>
          </a:stretch>
        </p:blipFill>
        <p:spPr>
          <a:xfrm>
            <a:off x="9939852" y="5552059"/>
            <a:ext cx="404501" cy="404501"/>
          </a:xfrm>
          <a:prstGeom prst="rect">
            <a:avLst/>
          </a:prstGeom>
          <a:ln w="12700">
            <a:miter lim="400000"/>
          </a:ln>
        </p:spPr>
      </p:pic>
      <p:pic>
        <p:nvPicPr>
          <p:cNvPr id="547" name="Image" descr="Image"/>
          <p:cNvPicPr>
            <a:picLocks noChangeAspect="1"/>
          </p:cNvPicPr>
          <p:nvPr/>
        </p:nvPicPr>
        <p:blipFill>
          <a:blip r:embed="rId5">
            <a:extLst/>
          </a:blip>
          <a:stretch>
            <a:fillRect/>
          </a:stretch>
        </p:blipFill>
        <p:spPr>
          <a:xfrm>
            <a:off x="3257210" y="2588524"/>
            <a:ext cx="549928" cy="549928"/>
          </a:xfrm>
          <a:prstGeom prst="rect">
            <a:avLst/>
          </a:prstGeom>
          <a:ln w="12700">
            <a:miter lim="400000"/>
          </a:ln>
        </p:spPr>
      </p:pic>
      <p:pic>
        <p:nvPicPr>
          <p:cNvPr id="548" name="Image" descr="Image"/>
          <p:cNvPicPr>
            <a:picLocks noChangeAspect="1"/>
          </p:cNvPicPr>
          <p:nvPr/>
        </p:nvPicPr>
        <p:blipFill>
          <a:blip r:embed="rId6">
            <a:extLst/>
          </a:blip>
          <a:stretch>
            <a:fillRect/>
          </a:stretch>
        </p:blipFill>
        <p:spPr>
          <a:xfrm>
            <a:off x="3481732" y="2158689"/>
            <a:ext cx="869022" cy="304454"/>
          </a:xfrm>
          <a:prstGeom prst="rect">
            <a:avLst/>
          </a:prstGeom>
          <a:ln w="12700">
            <a:miter lim="400000"/>
          </a:ln>
        </p:spPr>
      </p:pic>
      <p:pic>
        <p:nvPicPr>
          <p:cNvPr id="549" name="Image" descr="Image"/>
          <p:cNvPicPr>
            <a:picLocks noChangeAspect="1"/>
          </p:cNvPicPr>
          <p:nvPr/>
        </p:nvPicPr>
        <p:blipFill>
          <a:blip r:embed="rId7">
            <a:extLst/>
          </a:blip>
          <a:stretch>
            <a:fillRect/>
          </a:stretch>
        </p:blipFill>
        <p:spPr>
          <a:xfrm>
            <a:off x="1688699" y="5129229"/>
            <a:ext cx="1583253" cy="1055503"/>
          </a:xfrm>
          <a:prstGeom prst="rect">
            <a:avLst/>
          </a:prstGeom>
          <a:ln w="12700">
            <a:miter lim="400000"/>
          </a:ln>
        </p:spPr>
      </p:pic>
      <p:pic>
        <p:nvPicPr>
          <p:cNvPr id="550" name="Image" descr="Image"/>
          <p:cNvPicPr>
            <a:picLocks noChangeAspect="1"/>
          </p:cNvPicPr>
          <p:nvPr/>
        </p:nvPicPr>
        <p:blipFill>
          <a:blip r:embed="rId8">
            <a:extLst/>
          </a:blip>
          <a:stretch>
            <a:fillRect/>
          </a:stretch>
        </p:blipFill>
        <p:spPr>
          <a:xfrm>
            <a:off x="8742262" y="5121047"/>
            <a:ext cx="1499153" cy="459741"/>
          </a:xfrm>
          <a:prstGeom prst="rect">
            <a:avLst/>
          </a:prstGeom>
          <a:ln w="12700">
            <a:miter lim="400000"/>
          </a:ln>
        </p:spPr>
      </p:pic>
      <p:pic>
        <p:nvPicPr>
          <p:cNvPr id="551" name="Image" descr="Image"/>
          <p:cNvPicPr>
            <a:picLocks noChangeAspect="1"/>
          </p:cNvPicPr>
          <p:nvPr/>
        </p:nvPicPr>
        <p:blipFill>
          <a:blip r:embed="rId9">
            <a:extLst/>
          </a:blip>
          <a:stretch>
            <a:fillRect/>
          </a:stretch>
        </p:blipFill>
        <p:spPr>
          <a:xfrm>
            <a:off x="7917850" y="5046483"/>
            <a:ext cx="805567" cy="805568"/>
          </a:xfrm>
          <a:prstGeom prst="rect">
            <a:avLst/>
          </a:prstGeom>
          <a:ln w="12700">
            <a:miter lim="400000"/>
          </a:ln>
        </p:spPr>
      </p:pic>
      <p:pic>
        <p:nvPicPr>
          <p:cNvPr id="552" name="Image" descr="Image"/>
          <p:cNvPicPr>
            <a:picLocks noChangeAspect="1"/>
          </p:cNvPicPr>
          <p:nvPr/>
        </p:nvPicPr>
        <p:blipFill>
          <a:blip r:embed="rId10">
            <a:extLst/>
          </a:blip>
          <a:stretch>
            <a:fillRect/>
          </a:stretch>
        </p:blipFill>
        <p:spPr>
          <a:xfrm>
            <a:off x="10267360" y="4594925"/>
            <a:ext cx="848989" cy="848988"/>
          </a:xfrm>
          <a:prstGeom prst="rect">
            <a:avLst/>
          </a:prstGeom>
          <a:ln w="12700">
            <a:miter lim="400000"/>
          </a:ln>
        </p:spPr>
      </p:pic>
      <p:pic>
        <p:nvPicPr>
          <p:cNvPr id="553" name="Image" descr="Image"/>
          <p:cNvPicPr>
            <a:picLocks noChangeAspect="1"/>
          </p:cNvPicPr>
          <p:nvPr/>
        </p:nvPicPr>
        <p:blipFill>
          <a:blip r:embed="rId11">
            <a:extLst/>
          </a:blip>
          <a:stretch>
            <a:fillRect/>
          </a:stretch>
        </p:blipFill>
        <p:spPr>
          <a:xfrm>
            <a:off x="7414574" y="2347149"/>
            <a:ext cx="959974" cy="214244"/>
          </a:xfrm>
          <a:prstGeom prst="rect">
            <a:avLst/>
          </a:prstGeom>
          <a:ln w="12700">
            <a:miter lim="400000"/>
          </a:ln>
        </p:spPr>
      </p:pic>
      <p:sp>
        <p:nvSpPr>
          <p:cNvPr id="554" name="Halide"/>
          <p:cNvSpPr txBox="1"/>
          <p:nvPr/>
        </p:nvSpPr>
        <p:spPr>
          <a:xfrm>
            <a:off x="8454012" y="2203312"/>
            <a:ext cx="91618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Halide</a:t>
            </a:r>
          </a:p>
        </p:txBody>
      </p:sp>
      <p:pic>
        <p:nvPicPr>
          <p:cNvPr id="555" name="Image" descr="Image"/>
          <p:cNvPicPr>
            <a:picLocks noChangeAspect="1"/>
          </p:cNvPicPr>
          <p:nvPr/>
        </p:nvPicPr>
        <p:blipFill>
          <a:blip r:embed="rId12">
            <a:extLst/>
          </a:blip>
          <a:stretch>
            <a:fillRect/>
          </a:stretch>
        </p:blipFill>
        <p:spPr>
          <a:xfrm>
            <a:off x="7438652" y="2641796"/>
            <a:ext cx="659914" cy="549928"/>
          </a:xfrm>
          <a:prstGeom prst="rect">
            <a:avLst/>
          </a:prstGeom>
          <a:ln w="12700">
            <a:miter lim="400000"/>
          </a:ln>
        </p:spPr>
      </p:pic>
      <p:sp>
        <p:nvSpPr>
          <p:cNvPr id="556" name="LeFlow"/>
          <p:cNvSpPr txBox="1"/>
          <p:nvPr/>
        </p:nvSpPr>
        <p:spPr>
          <a:xfrm>
            <a:off x="8166809" y="2731340"/>
            <a:ext cx="100927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LeFlow</a:t>
            </a:r>
          </a:p>
        </p:txBody>
      </p:sp>
      <p:sp>
        <p:nvSpPr>
          <p:cNvPr id="557" name="DNNWeaver"/>
          <p:cNvSpPr txBox="1"/>
          <p:nvPr/>
        </p:nvSpPr>
        <p:spPr>
          <a:xfrm>
            <a:off x="7267303" y="3262784"/>
            <a:ext cx="16574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DNNWeaver</a:t>
            </a:r>
          </a:p>
        </p:txBody>
      </p:sp>
      <p:sp>
        <p:nvSpPr>
          <p:cNvPr id="558" name="Spiral"/>
          <p:cNvSpPr txBox="1"/>
          <p:nvPr/>
        </p:nvSpPr>
        <p:spPr>
          <a:xfrm>
            <a:off x="6592909" y="2811642"/>
            <a:ext cx="84898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Spiral</a:t>
            </a:r>
          </a:p>
        </p:txBody>
      </p:sp>
      <p:pic>
        <p:nvPicPr>
          <p:cNvPr id="559" name="Image" descr="Image"/>
          <p:cNvPicPr>
            <a:picLocks noChangeAspect="1"/>
          </p:cNvPicPr>
          <p:nvPr/>
        </p:nvPicPr>
        <p:blipFill>
          <a:blip r:embed="rId13">
            <a:extLst/>
          </a:blip>
          <a:stretch>
            <a:fillRect/>
          </a:stretch>
        </p:blipFill>
        <p:spPr>
          <a:xfrm>
            <a:off x="6418925" y="2093352"/>
            <a:ext cx="916185" cy="499321"/>
          </a:xfrm>
          <a:prstGeom prst="rect">
            <a:avLst/>
          </a:prstGeom>
          <a:ln w="12700">
            <a:miter lim="400000"/>
          </a:ln>
        </p:spPr>
      </p:pic>
      <p:pic>
        <p:nvPicPr>
          <p:cNvPr id="560" name="Picture 2" descr="Picture 2"/>
          <p:cNvPicPr>
            <a:picLocks noChangeAspect="1"/>
          </p:cNvPicPr>
          <p:nvPr/>
        </p:nvPicPr>
        <p:blipFill>
          <a:blip r:embed="rId14">
            <a:extLst/>
          </a:blip>
          <a:stretch>
            <a:fillRect/>
          </a:stretch>
        </p:blipFill>
        <p:spPr>
          <a:xfrm>
            <a:off x="9190783" y="1350171"/>
            <a:ext cx="1102247" cy="1113269"/>
          </a:xfrm>
          <a:prstGeom prst="rect">
            <a:avLst/>
          </a:prstGeom>
          <a:ln w="12700">
            <a:miter lim="400000"/>
          </a:ln>
        </p:spPr>
      </p:pic>
      <p:sp>
        <p:nvSpPr>
          <p:cNvPr id="569" name="Connection Line"/>
          <p:cNvSpPr/>
          <p:nvPr/>
        </p:nvSpPr>
        <p:spPr>
          <a:xfrm>
            <a:off x="2669787" y="1415305"/>
            <a:ext cx="6557476" cy="792854"/>
          </a:xfrm>
          <a:custGeom>
            <a:avLst/>
            <a:gdLst/>
            <a:ahLst/>
            <a:cxnLst>
              <a:cxn ang="0">
                <a:pos x="wd2" y="hd2"/>
              </a:cxn>
              <a:cxn ang="5400000">
                <a:pos x="wd2" y="hd2"/>
              </a:cxn>
              <a:cxn ang="10800000">
                <a:pos x="wd2" y="hd2"/>
              </a:cxn>
              <a:cxn ang="16200000">
                <a:pos x="wd2" y="hd2"/>
              </a:cxn>
            </a:cxnLst>
            <a:rect l="0" t="0" r="r" b="b"/>
            <a:pathLst>
              <a:path w="21600" h="16722" fill="norm" stroke="1" extrusionOk="0">
                <a:moveTo>
                  <a:pt x="0" y="16722"/>
                </a:moveTo>
                <a:cubicBezTo>
                  <a:pt x="7034" y="-1635"/>
                  <a:pt x="14234" y="-4878"/>
                  <a:pt x="21600" y="6994"/>
                </a:cubicBezTo>
              </a:path>
            </a:pathLst>
          </a:custGeom>
          <a:ln w="508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570" name="Connection Line"/>
          <p:cNvSpPr/>
          <p:nvPr/>
        </p:nvSpPr>
        <p:spPr>
          <a:xfrm>
            <a:off x="4313697" y="1832397"/>
            <a:ext cx="4903734" cy="489109"/>
          </a:xfrm>
          <a:custGeom>
            <a:avLst/>
            <a:gdLst/>
            <a:ahLst/>
            <a:cxnLst>
              <a:cxn ang="0">
                <a:pos x="wd2" y="hd2"/>
              </a:cxn>
              <a:cxn ang="5400000">
                <a:pos x="wd2" y="hd2"/>
              </a:cxn>
              <a:cxn ang="10800000">
                <a:pos x="wd2" y="hd2"/>
              </a:cxn>
              <a:cxn ang="16200000">
                <a:pos x="wd2" y="hd2"/>
              </a:cxn>
            </a:cxnLst>
            <a:rect l="0" t="0" r="r" b="b"/>
            <a:pathLst>
              <a:path w="21600" h="17692" fill="norm" stroke="1" extrusionOk="0">
                <a:moveTo>
                  <a:pt x="0" y="17692"/>
                </a:moveTo>
                <a:cubicBezTo>
                  <a:pt x="7755" y="953"/>
                  <a:pt x="14955" y="-3908"/>
                  <a:pt x="21600" y="3110"/>
                </a:cubicBezTo>
              </a:path>
            </a:pathLst>
          </a:custGeom>
          <a:ln w="508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571" name="Connection Line"/>
          <p:cNvSpPr/>
          <p:nvPr/>
        </p:nvSpPr>
        <p:spPr>
          <a:xfrm>
            <a:off x="9187206" y="2490232"/>
            <a:ext cx="554368" cy="418246"/>
          </a:xfrm>
          <a:custGeom>
            <a:avLst/>
            <a:gdLst/>
            <a:ahLst/>
            <a:cxnLst>
              <a:cxn ang="0">
                <a:pos x="wd2" y="hd2"/>
              </a:cxn>
              <a:cxn ang="5400000">
                <a:pos x="wd2" y="hd2"/>
              </a:cxn>
              <a:cxn ang="10800000">
                <a:pos x="wd2" y="hd2"/>
              </a:cxn>
              <a:cxn ang="16200000">
                <a:pos x="wd2" y="hd2"/>
              </a:cxn>
            </a:cxnLst>
            <a:rect l="0" t="0" r="r" b="b"/>
            <a:pathLst>
              <a:path w="21600" h="16937" fill="norm" stroke="1" extrusionOk="0">
                <a:moveTo>
                  <a:pt x="0" y="11184"/>
                </a:moveTo>
                <a:cubicBezTo>
                  <a:pt x="7712" y="21600"/>
                  <a:pt x="14912" y="17872"/>
                  <a:pt x="21600" y="0"/>
                </a:cubicBezTo>
              </a:path>
            </a:pathLst>
          </a:custGeom>
          <a:ln w="508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572" name="Connection Line"/>
          <p:cNvSpPr/>
          <p:nvPr/>
        </p:nvSpPr>
        <p:spPr>
          <a:xfrm>
            <a:off x="9777435" y="2390472"/>
            <a:ext cx="529981" cy="2507022"/>
          </a:xfrm>
          <a:custGeom>
            <a:avLst/>
            <a:gdLst/>
            <a:ahLst/>
            <a:cxnLst>
              <a:cxn ang="0">
                <a:pos x="wd2" y="hd2"/>
              </a:cxn>
              <a:cxn ang="5400000">
                <a:pos x="wd2" y="hd2"/>
              </a:cxn>
              <a:cxn ang="10800000">
                <a:pos x="wd2" y="hd2"/>
              </a:cxn>
              <a:cxn ang="16200000">
                <a:pos x="wd2" y="hd2"/>
              </a:cxn>
            </a:cxnLst>
            <a:rect l="0" t="0" r="r" b="b"/>
            <a:pathLst>
              <a:path w="16987" h="21600" fill="norm" stroke="1" extrusionOk="0">
                <a:moveTo>
                  <a:pt x="0" y="21600"/>
                </a:moveTo>
                <a:cubicBezTo>
                  <a:pt x="17774" y="14554"/>
                  <a:pt x="21600" y="7354"/>
                  <a:pt x="11479" y="0"/>
                </a:cubicBezTo>
              </a:path>
            </a:pathLst>
          </a:custGeom>
          <a:ln w="508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565" name="Blackbox support allows you to use Spatial’s optimizations…"/>
          <p:cNvSpPr txBox="1"/>
          <p:nvPr/>
        </p:nvSpPr>
        <p:spPr>
          <a:xfrm>
            <a:off x="1936926" y="3905923"/>
            <a:ext cx="8013612"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chemeClr val="accent1">
                    <a:lumOff val="-8000"/>
                  </a:schemeClr>
                </a:solidFill>
              </a:defRPr>
            </a:pPr>
            <a:r>
              <a:t>Blackbox support allows you to use Spatial’s optimizations</a:t>
            </a:r>
          </a:p>
          <a:p>
            <a:pPr>
              <a:defRPr b="1">
                <a:solidFill>
                  <a:schemeClr val="accent1">
                    <a:lumOff val="-8000"/>
                  </a:schemeClr>
                </a:solidFill>
              </a:defRPr>
            </a:pPr>
            <a:r>
              <a:t>on top of custom modules imported from another framework.</a:t>
            </a:r>
          </a:p>
        </p:txBody>
      </p:sp>
      <p:sp>
        <p:nvSpPr>
          <p:cNvPr id="566" name="“Easiness” / Productivity / Lines of Code"/>
          <p:cNvSpPr txBox="1"/>
          <p:nvPr/>
        </p:nvSpPr>
        <p:spPr>
          <a:xfrm>
            <a:off x="5673624" y="6195081"/>
            <a:ext cx="6269197"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“Easiness” / Productivity / Lines of Code</a:t>
            </a:r>
          </a:p>
        </p:txBody>
      </p:sp>
      <p:sp>
        <p:nvSpPr>
          <p:cNvPr id="567" name="TODO: Mention black boxing at all?"/>
          <p:cNvSpPr txBox="1"/>
          <p:nvPr/>
        </p:nvSpPr>
        <p:spPr>
          <a:xfrm>
            <a:off x="183232" y="6204381"/>
            <a:ext cx="3715108"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TODO: Mention black boxing at all?</a:t>
            </a:r>
          </a:p>
        </p:txBody>
      </p:sp>
      <p:sp>
        <p:nvSpPr>
          <p:cNvPr id="56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4" name="Bridging the Gap"/>
          <p:cNvSpPr txBox="1"/>
          <p:nvPr>
            <p:ph type="title"/>
          </p:nvPr>
        </p:nvSpPr>
        <p:spPr>
          <a:prstGeom prst="rect">
            <a:avLst/>
          </a:prstGeom>
        </p:spPr>
        <p:txBody>
          <a:bodyPr/>
          <a:lstStyle/>
          <a:p>
            <a:pPr/>
            <a:r>
              <a:t>Bridging the Gap</a:t>
            </a:r>
          </a:p>
        </p:txBody>
      </p:sp>
      <p:sp>
        <p:nvSpPr>
          <p:cNvPr id="575" name="The key to achieving high performance at a high level of abstraction is intuitive performance profiling and targeted compiler optimizations."/>
          <p:cNvSpPr txBox="1"/>
          <p:nvPr>
            <p:ph type="body" idx="1"/>
          </p:nvPr>
        </p:nvSpPr>
        <p:spPr>
          <a:xfrm>
            <a:off x="475487" y="1143000"/>
            <a:ext cx="11479971" cy="5448962"/>
          </a:xfrm>
          <a:prstGeom prst="rect">
            <a:avLst/>
          </a:prstGeom>
        </p:spPr>
        <p:txBody>
          <a:bodyPr/>
          <a:lstStyle/>
          <a:p>
            <a:pPr/>
            <a:r>
              <a:t>The key to achieving </a:t>
            </a:r>
            <a:r>
              <a:rPr b="1"/>
              <a:t>high performance</a:t>
            </a:r>
            <a:r>
              <a:t> at a </a:t>
            </a:r>
            <a:r>
              <a:rPr b="1"/>
              <a:t>high level of abstraction</a:t>
            </a:r>
            <a:r>
              <a:t> is </a:t>
            </a:r>
            <a:r>
              <a:rPr b="1"/>
              <a:t>intuitive performance profiling </a:t>
            </a:r>
            <a:r>
              <a:t>and </a:t>
            </a:r>
            <a:r>
              <a:rPr b="1"/>
              <a:t>targeted compiler optimizations</a:t>
            </a:r>
            <a:r>
              <a:t>.</a:t>
            </a:r>
          </a:p>
        </p:txBody>
      </p:sp>
      <p:sp>
        <p:nvSpPr>
          <p:cNvPr id="57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8" name="Principles of hardware design"/>
          <p:cNvSpPr txBox="1"/>
          <p:nvPr>
            <p:ph type="title"/>
          </p:nvPr>
        </p:nvSpPr>
        <p:spPr>
          <a:prstGeom prst="rect">
            <a:avLst/>
          </a:prstGeom>
        </p:spPr>
        <p:txBody>
          <a:bodyPr/>
          <a:lstStyle/>
          <a:p>
            <a:pPr/>
            <a:r>
              <a:t>Principles of hardware design</a:t>
            </a:r>
          </a:p>
        </p:txBody>
      </p:sp>
      <p:sp>
        <p:nvSpPr>
          <p:cNvPr id="579" name="What do hardware designers think about?"/>
          <p:cNvSpPr txBox="1"/>
          <p:nvPr>
            <p:ph type="body" sz="quarter" idx="1"/>
          </p:nvPr>
        </p:nvSpPr>
        <p:spPr>
          <a:prstGeom prst="rect">
            <a:avLst/>
          </a:prstGeom>
        </p:spPr>
        <p:txBody>
          <a:bodyPr/>
          <a:lstStyle/>
          <a:p>
            <a:pPr/>
            <a:r>
              <a:t>What do hardware designers think about?</a:t>
            </a:r>
          </a:p>
        </p:txBody>
      </p:sp>
      <p:sp>
        <p:nvSpPr>
          <p:cNvPr id="5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82" name="Software-Defined Hardware"/>
          <p:cNvSpPr txBox="1"/>
          <p:nvPr>
            <p:ph type="title"/>
          </p:nvPr>
        </p:nvSpPr>
        <p:spPr>
          <a:prstGeom prst="rect">
            <a:avLst/>
          </a:prstGeom>
        </p:spPr>
        <p:txBody>
          <a:bodyPr/>
          <a:lstStyle/>
          <a:p>
            <a:pPr/>
            <a:r>
              <a:t>Software-Defined Hardware</a:t>
            </a:r>
          </a:p>
        </p:txBody>
      </p:sp>
      <p:sp>
        <p:nvSpPr>
          <p:cNvPr id="583" name="The programmer partitions code into “Host” (i.e. CPU) and “Accelerator” (i.e. FPGA)"/>
          <p:cNvSpPr txBox="1"/>
          <p:nvPr>
            <p:ph type="body" sz="quarter" idx="1"/>
          </p:nvPr>
        </p:nvSpPr>
        <p:spPr>
          <a:xfrm>
            <a:off x="475487" y="1143000"/>
            <a:ext cx="11176001" cy="1430697"/>
          </a:xfrm>
          <a:prstGeom prst="rect">
            <a:avLst/>
          </a:prstGeom>
        </p:spPr>
        <p:txBody>
          <a:bodyPr/>
          <a:lstStyle/>
          <a:p>
            <a:pPr/>
            <a:r>
              <a:t>The programmer partitions code into “Host” (i.e. CPU) and “Accelerator” (i.e. FPGA)</a:t>
            </a:r>
          </a:p>
        </p:txBody>
      </p:sp>
      <p:sp>
        <p:nvSpPr>
          <p:cNvPr id="584" name="FPGA"/>
          <p:cNvSpPr/>
          <p:nvPr/>
        </p:nvSpPr>
        <p:spPr>
          <a:xfrm>
            <a:off x="5256862" y="2803004"/>
            <a:ext cx="4718065" cy="3737757"/>
          </a:xfrm>
          <a:prstGeom prst="roundRect">
            <a:avLst>
              <a:gd name="adj" fmla="val 13672"/>
            </a:avLst>
          </a:prstGeom>
          <a:solidFill>
            <a:schemeClr val="accent2"/>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FPGA</a:t>
            </a:r>
          </a:p>
        </p:txBody>
      </p:sp>
      <p:sp>
        <p:nvSpPr>
          <p:cNvPr id="585" name="Accelerator"/>
          <p:cNvSpPr/>
          <p:nvPr/>
        </p:nvSpPr>
        <p:spPr>
          <a:xfrm>
            <a:off x="7525978" y="3278633"/>
            <a:ext cx="1919199" cy="2942786"/>
          </a:xfrm>
          <a:prstGeom prst="rect">
            <a:avLst/>
          </a:prstGeom>
          <a:solidFill>
            <a:srgbClr val="941100"/>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Accelerator</a:t>
            </a:r>
          </a:p>
        </p:txBody>
      </p:sp>
      <p:sp>
        <p:nvSpPr>
          <p:cNvPr id="586" name="Host"/>
          <p:cNvSpPr/>
          <p:nvPr/>
        </p:nvSpPr>
        <p:spPr>
          <a:xfrm>
            <a:off x="2840971" y="2947000"/>
            <a:ext cx="1315164" cy="1099233"/>
          </a:xfrm>
          <a:prstGeom prst="roundRect">
            <a:avLst>
              <a:gd name="adj" fmla="val 16049"/>
            </a:avLst>
          </a:prstGeom>
          <a:solidFill>
            <a:srgbClr val="941100"/>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Host</a:t>
            </a:r>
          </a:p>
        </p:txBody>
      </p:sp>
      <p:sp>
        <p:nvSpPr>
          <p:cNvPr id="58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90" name="CustomShape 3"/>
          <p:cNvGrpSpPr/>
          <p:nvPr/>
        </p:nvGrpSpPr>
        <p:grpSpPr>
          <a:xfrm>
            <a:off x="116399" y="4622736"/>
            <a:ext cx="4718065" cy="2038391"/>
            <a:chOff x="0" y="0"/>
            <a:chExt cx="4718064" cy="2038389"/>
          </a:xfrm>
        </p:grpSpPr>
        <p:sp>
          <p:nvSpPr>
            <p:cNvPr id="588" name="Rectangle"/>
            <p:cNvSpPr/>
            <p:nvPr/>
          </p:nvSpPr>
          <p:spPr>
            <a:xfrm>
              <a:off x="0" y="0"/>
              <a:ext cx="4718065" cy="2038390"/>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589" name="Def main(args: Seq[String]): Void = {…"/>
            <p:cNvSpPr txBox="1"/>
            <p:nvPr/>
          </p:nvSpPr>
          <p:spPr>
            <a:xfrm>
              <a:off x="0" y="1200"/>
              <a:ext cx="4718065" cy="18611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500">
                  <a:solidFill>
                    <a:srgbClr val="CF6A4C"/>
                  </a:solidFill>
                  <a:latin typeface="Courier"/>
                  <a:ea typeface="Courier"/>
                  <a:cs typeface="Courier"/>
                  <a:sym typeface="Courier"/>
                </a:defRPr>
              </a:pPr>
              <a:r>
                <a:t>Def main(args: Seq[String]): Void = {</a:t>
              </a:r>
            </a:p>
            <a:p>
              <a:pPr defTabSz="825500">
                <a:defRPr spc="0" sz="1500">
                  <a:solidFill>
                    <a:srgbClr val="CF6A4C"/>
                  </a:solidFill>
                  <a:latin typeface="Courier"/>
                  <a:ea typeface="Courier"/>
                  <a:cs typeface="Courier"/>
                  <a:sym typeface="Courier"/>
                </a:defRPr>
              </a:pPr>
              <a:r>
                <a:t>  // Host Code</a:t>
              </a:r>
            </a:p>
            <a:p>
              <a:pPr defTabSz="825500">
                <a:defRPr spc="0" sz="1500">
                  <a:solidFill>
                    <a:srgbClr val="CF6A4C"/>
                  </a:solidFill>
                  <a:latin typeface="Courier"/>
                  <a:ea typeface="Courier"/>
                  <a:cs typeface="Courier"/>
                  <a:sym typeface="Courier"/>
                </a:defRPr>
              </a:pPr>
              <a:r>
                <a:t>  Accel{</a:t>
              </a:r>
            </a:p>
            <a:p>
              <a:pPr defTabSz="825500">
                <a:defRPr spc="0" sz="1500">
                  <a:solidFill>
                    <a:srgbClr val="CF6A4C"/>
                  </a:solidFill>
                  <a:latin typeface="Courier"/>
                  <a:ea typeface="Courier"/>
                  <a:cs typeface="Courier"/>
                  <a:sym typeface="Courier"/>
                </a:defRPr>
              </a:pPr>
              <a:r>
                <a:t>    // Accel Code</a:t>
              </a:r>
            </a:p>
            <a:p>
              <a:pPr defTabSz="825500">
                <a:defRPr spc="0" sz="1500">
                  <a:solidFill>
                    <a:srgbClr val="CF6A4C"/>
                  </a:solidFill>
                  <a:latin typeface="Courier"/>
                  <a:ea typeface="Courier"/>
                  <a:cs typeface="Courier"/>
                  <a:sym typeface="Courier"/>
                </a:defRPr>
              </a:pPr>
              <a:r>
                <a:t>  }</a:t>
              </a:r>
            </a:p>
            <a:p>
              <a:pPr defTabSz="825500">
                <a:defRPr spc="0" sz="1500">
                  <a:solidFill>
                    <a:srgbClr val="CF6A4C"/>
                  </a:solidFill>
                  <a:latin typeface="Courier"/>
                  <a:ea typeface="Courier"/>
                  <a:cs typeface="Courier"/>
                  <a:sym typeface="Courier"/>
                </a:defRPr>
              </a:pPr>
              <a:r>
                <a:t>  // More Host Code</a:t>
              </a:r>
            </a:p>
            <a:p>
              <a:pPr defTabSz="825500">
                <a:defRPr spc="0" sz="1500">
                  <a:solidFill>
                    <a:srgbClr val="CF6A4C"/>
                  </a:solidFill>
                  <a:latin typeface="Courier"/>
                  <a:ea typeface="Courier"/>
                  <a:cs typeface="Courier"/>
                  <a:sym typeface="Courier"/>
                </a:defRPr>
              </a:pPr>
              <a:r>
                <a:t>}</a:t>
              </a:r>
            </a:p>
            <a:p>
              <a:pPr defTabSz="825500">
                <a:defRPr spc="0" sz="1500">
                  <a:solidFill>
                    <a:srgbClr val="CF6A4C"/>
                  </a:solidFill>
                  <a:latin typeface="Courier"/>
                  <a:ea typeface="Courier"/>
                  <a:cs typeface="Courier"/>
                  <a:sym typeface="Courier"/>
                </a:defRPr>
              </a:pPr>
              <a:r>
                <a:t> </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0"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92" name="Software-Defined Hardware"/>
          <p:cNvSpPr txBox="1"/>
          <p:nvPr>
            <p:ph type="title"/>
          </p:nvPr>
        </p:nvSpPr>
        <p:spPr>
          <a:prstGeom prst="rect">
            <a:avLst/>
          </a:prstGeom>
        </p:spPr>
        <p:txBody>
          <a:bodyPr/>
          <a:lstStyle/>
          <a:p>
            <a:pPr/>
            <a:r>
              <a:t>Software-Defined Hardware</a:t>
            </a:r>
          </a:p>
        </p:txBody>
      </p:sp>
      <p:sp>
        <p:nvSpPr>
          <p:cNvPr id="593" name="The programmer partitions code into “Host” (i.e. CPU) and “Accelerator” (i.e. FPGA)…"/>
          <p:cNvSpPr txBox="1"/>
          <p:nvPr>
            <p:ph type="body" sz="half" idx="1"/>
          </p:nvPr>
        </p:nvSpPr>
        <p:spPr>
          <a:xfrm>
            <a:off x="475487" y="1143000"/>
            <a:ext cx="11176001" cy="1871439"/>
          </a:xfrm>
          <a:prstGeom prst="rect">
            <a:avLst/>
          </a:prstGeom>
        </p:spPr>
        <p:txBody>
          <a:bodyPr/>
          <a:lstStyle/>
          <a:p>
            <a:pPr/>
            <a:r>
              <a:t>The programmer partitions code into “Host” (i.e. CPU) and “Accelerator” (i.e. FPGA)</a:t>
            </a:r>
          </a:p>
          <a:p>
            <a:pPr/>
            <a:r>
              <a:t>Communication hardware is automatically instantiated</a:t>
            </a:r>
          </a:p>
        </p:txBody>
      </p:sp>
      <p:sp>
        <p:nvSpPr>
          <p:cNvPr id="594" name="FPGA"/>
          <p:cNvSpPr/>
          <p:nvPr/>
        </p:nvSpPr>
        <p:spPr>
          <a:xfrm>
            <a:off x="5256862" y="2803004"/>
            <a:ext cx="4718065" cy="3737757"/>
          </a:xfrm>
          <a:prstGeom prst="roundRect">
            <a:avLst>
              <a:gd name="adj" fmla="val 13672"/>
            </a:avLst>
          </a:prstGeom>
          <a:solidFill>
            <a:schemeClr val="accent2"/>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FPGA</a:t>
            </a:r>
          </a:p>
        </p:txBody>
      </p:sp>
      <p:sp>
        <p:nvSpPr>
          <p:cNvPr id="595" name="Rectangle"/>
          <p:cNvSpPr/>
          <p:nvPr/>
        </p:nvSpPr>
        <p:spPr>
          <a:xfrm>
            <a:off x="5556090" y="3285604"/>
            <a:ext cx="712817" cy="189786"/>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596" name="Rectangle"/>
          <p:cNvSpPr/>
          <p:nvPr/>
        </p:nvSpPr>
        <p:spPr>
          <a:xfrm>
            <a:off x="5556090" y="3466631"/>
            <a:ext cx="712817" cy="189785"/>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597" name="Rectangle"/>
          <p:cNvSpPr/>
          <p:nvPr/>
        </p:nvSpPr>
        <p:spPr>
          <a:xfrm>
            <a:off x="5556090" y="3655724"/>
            <a:ext cx="712817" cy="189785"/>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598" name="Rectangle"/>
          <p:cNvSpPr/>
          <p:nvPr/>
        </p:nvSpPr>
        <p:spPr>
          <a:xfrm>
            <a:off x="5556090" y="3836750"/>
            <a:ext cx="712817" cy="189786"/>
          </a:xfrm>
          <a:prstGeom prst="rect">
            <a:avLst/>
          </a:prstGeom>
          <a:solidFill>
            <a:schemeClr val="accent1">
              <a:satOff val="-33333"/>
              <a:lumOff val="29999"/>
            </a:schemeClr>
          </a:solidFill>
          <a:ln w="25400">
            <a:solidFill>
              <a:srgbClr val="000000"/>
            </a:solidFill>
          </a:ln>
        </p:spPr>
        <p:txBody>
          <a:bodyPr lIns="45719" rIns="45719"/>
          <a:lstStyle/>
          <a:p>
            <a:pPr>
              <a:defRPr sz="800">
                <a:solidFill>
                  <a:srgbClr val="FFFFFF"/>
                </a:solidFill>
              </a:defRPr>
            </a:pPr>
          </a:p>
        </p:txBody>
      </p:sp>
      <p:sp>
        <p:nvSpPr>
          <p:cNvPr id="599" name="Rectangle"/>
          <p:cNvSpPr/>
          <p:nvPr/>
        </p:nvSpPr>
        <p:spPr>
          <a:xfrm>
            <a:off x="5556090" y="4025843"/>
            <a:ext cx="712817" cy="189786"/>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00" name="Rectangle"/>
          <p:cNvSpPr/>
          <p:nvPr/>
        </p:nvSpPr>
        <p:spPr>
          <a:xfrm>
            <a:off x="5556090" y="4206870"/>
            <a:ext cx="712817" cy="189786"/>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01" name="Rectangle"/>
          <p:cNvSpPr/>
          <p:nvPr/>
        </p:nvSpPr>
        <p:spPr>
          <a:xfrm>
            <a:off x="5556090" y="4395963"/>
            <a:ext cx="712817" cy="189786"/>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02" name="Rectangle"/>
          <p:cNvSpPr/>
          <p:nvPr/>
        </p:nvSpPr>
        <p:spPr>
          <a:xfrm>
            <a:off x="5556090" y="4576990"/>
            <a:ext cx="712817" cy="189785"/>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03" name="Host"/>
          <p:cNvSpPr/>
          <p:nvPr/>
        </p:nvSpPr>
        <p:spPr>
          <a:xfrm>
            <a:off x="2840971" y="2947000"/>
            <a:ext cx="1315164" cy="1099233"/>
          </a:xfrm>
          <a:prstGeom prst="roundRect">
            <a:avLst>
              <a:gd name="adj" fmla="val 16049"/>
            </a:avLst>
          </a:prstGeom>
          <a:solidFill>
            <a:srgbClr val="941100"/>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Host</a:t>
            </a:r>
          </a:p>
        </p:txBody>
      </p:sp>
      <p:sp>
        <p:nvSpPr>
          <p:cNvPr id="604" name="DRAM"/>
          <p:cNvSpPr/>
          <p:nvPr/>
        </p:nvSpPr>
        <p:spPr>
          <a:xfrm>
            <a:off x="3078727" y="4780339"/>
            <a:ext cx="839653"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605" name="Double Arrow"/>
          <p:cNvSpPr/>
          <p:nvPr/>
        </p:nvSpPr>
        <p:spPr>
          <a:xfrm>
            <a:off x="4130839" y="3155281"/>
            <a:ext cx="1397001" cy="819048"/>
          </a:xfrm>
          <a:prstGeom prst="leftRightArrow">
            <a:avLst>
              <a:gd name="adj1" fmla="val 31364"/>
              <a:gd name="adj2" fmla="val 45319"/>
            </a:avLst>
          </a:prstGeom>
          <a:solidFill>
            <a:srgbClr val="929000"/>
          </a:solidFill>
          <a:ln w="12700">
            <a:miter lim="400000"/>
          </a:ln>
        </p:spPr>
        <p:txBody>
          <a:bodyPr lIns="45719" rIns="45719"/>
          <a:lstStyle/>
          <a:p>
            <a:pPr/>
          </a:p>
        </p:txBody>
      </p:sp>
      <p:sp>
        <p:nvSpPr>
          <p:cNvPr id="606" name="Double Arrow"/>
          <p:cNvSpPr/>
          <p:nvPr/>
        </p:nvSpPr>
        <p:spPr>
          <a:xfrm rot="16200000">
            <a:off x="3089029" y="3982344"/>
            <a:ext cx="819048" cy="819048"/>
          </a:xfrm>
          <a:prstGeom prst="leftRightArrow">
            <a:avLst>
              <a:gd name="adj1" fmla="val 25172"/>
              <a:gd name="adj2" fmla="val 32101"/>
            </a:avLst>
          </a:prstGeom>
          <a:solidFill>
            <a:srgbClr val="929000"/>
          </a:solidFill>
          <a:ln w="12700">
            <a:miter lim="400000"/>
          </a:ln>
        </p:spPr>
        <p:txBody>
          <a:bodyPr lIns="45719" rIns="45719"/>
          <a:lstStyle/>
          <a:p>
            <a:pPr/>
          </a:p>
        </p:txBody>
      </p:sp>
      <p:sp>
        <p:nvSpPr>
          <p:cNvPr id="607" name="Double Arrow"/>
          <p:cNvSpPr/>
          <p:nvPr/>
        </p:nvSpPr>
        <p:spPr>
          <a:xfrm>
            <a:off x="3924675" y="5074163"/>
            <a:ext cx="1397001" cy="819048"/>
          </a:xfrm>
          <a:prstGeom prst="leftRightArrow">
            <a:avLst>
              <a:gd name="adj1" fmla="val 31364"/>
              <a:gd name="adj2" fmla="val 45319"/>
            </a:avLst>
          </a:prstGeom>
          <a:solidFill>
            <a:srgbClr val="929000"/>
          </a:solidFill>
          <a:ln w="12700">
            <a:miter lim="400000"/>
          </a:ln>
        </p:spPr>
        <p:txBody>
          <a:bodyPr lIns="45719" rIns="45719"/>
          <a:lstStyle/>
          <a:p>
            <a:pPr/>
          </a:p>
        </p:txBody>
      </p:sp>
      <p:sp>
        <p:nvSpPr>
          <p:cNvPr id="608" name="Regfile"/>
          <p:cNvSpPr txBox="1"/>
          <p:nvPr/>
        </p:nvSpPr>
        <p:spPr>
          <a:xfrm>
            <a:off x="5473438" y="2936222"/>
            <a:ext cx="87812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Regfile</a:t>
            </a:r>
          </a:p>
        </p:txBody>
      </p:sp>
      <p:sp>
        <p:nvSpPr>
          <p:cNvPr id="609" name="DMA…"/>
          <p:cNvSpPr/>
          <p:nvPr/>
        </p:nvSpPr>
        <p:spPr>
          <a:xfrm>
            <a:off x="5358538" y="4939043"/>
            <a:ext cx="1270001" cy="1270001"/>
          </a:xfrm>
          <a:prstGeom prst="roundRect">
            <a:avLst>
              <a:gd name="adj" fmla="val 15000"/>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p>
            <a:pPr algn="ctr">
              <a:defRPr>
                <a:solidFill>
                  <a:srgbClr val="FFFFFF"/>
                </a:solidFill>
              </a:defRPr>
            </a:pPr>
            <a:r>
              <a:t>DMA</a:t>
            </a:r>
          </a:p>
          <a:p>
            <a:pPr algn="ctr">
              <a:defRPr>
                <a:solidFill>
                  <a:srgbClr val="FFFFFF"/>
                </a:solidFill>
              </a:defRPr>
            </a:pPr>
            <a:r>
              <a:t>(Direct Memory Access)</a:t>
            </a:r>
          </a:p>
        </p:txBody>
      </p:sp>
      <p:sp>
        <p:nvSpPr>
          <p:cNvPr id="610" name="Accelerator"/>
          <p:cNvSpPr/>
          <p:nvPr/>
        </p:nvSpPr>
        <p:spPr>
          <a:xfrm>
            <a:off x="7525978" y="3278633"/>
            <a:ext cx="1919199" cy="2942786"/>
          </a:xfrm>
          <a:prstGeom prst="rect">
            <a:avLst/>
          </a:prstGeom>
          <a:solidFill>
            <a:srgbClr val="941100"/>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Accelerator</a:t>
            </a:r>
          </a:p>
        </p:txBody>
      </p:sp>
      <p:sp>
        <p:nvSpPr>
          <p:cNvPr id="611" name="Line"/>
          <p:cNvSpPr/>
          <p:nvPr/>
        </p:nvSpPr>
        <p:spPr>
          <a:xfrm>
            <a:off x="6297157" y="3875754"/>
            <a:ext cx="1258497" cy="1"/>
          </a:xfrm>
          <a:prstGeom prst="line">
            <a:avLst/>
          </a:prstGeom>
          <a:ln w="25400">
            <a:solidFill>
              <a:schemeClr val="accent1"/>
            </a:solidFill>
            <a:headEnd type="triangle"/>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612" name="Line"/>
          <p:cNvSpPr/>
          <p:nvPr/>
        </p:nvSpPr>
        <p:spPr>
          <a:xfrm>
            <a:off x="6665401" y="5483686"/>
            <a:ext cx="819048" cy="1"/>
          </a:xfrm>
          <a:prstGeom prst="line">
            <a:avLst/>
          </a:prstGeom>
          <a:ln w="25400">
            <a:solidFill>
              <a:schemeClr val="accent1"/>
            </a:solidFill>
            <a:headEnd type="triangle"/>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61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15" name="Principles of Hardware Design"/>
          <p:cNvSpPr txBox="1"/>
          <p:nvPr>
            <p:ph type="title"/>
          </p:nvPr>
        </p:nvSpPr>
        <p:spPr>
          <a:prstGeom prst="rect">
            <a:avLst/>
          </a:prstGeom>
        </p:spPr>
        <p:txBody>
          <a:bodyPr/>
          <a:lstStyle/>
          <a:p>
            <a:pPr/>
            <a:r>
              <a:t>Principles of Hardware Design</a:t>
            </a:r>
          </a:p>
        </p:txBody>
      </p:sp>
      <p:sp>
        <p:nvSpPr>
          <p:cNvPr id="616" name="Designing a good accelerator comes to two concepts…"/>
          <p:cNvSpPr txBox="1"/>
          <p:nvPr>
            <p:ph type="body" idx="1"/>
          </p:nvPr>
        </p:nvSpPr>
        <p:spPr>
          <a:xfrm>
            <a:off x="475487" y="1143000"/>
            <a:ext cx="11176001" cy="5641727"/>
          </a:xfrm>
          <a:prstGeom prst="rect">
            <a:avLst/>
          </a:prstGeom>
        </p:spPr>
        <p:txBody>
          <a:bodyPr/>
          <a:lstStyle/>
          <a:p>
            <a:pPr marL="325754" indent="-325754" defTabSz="868680">
              <a:defRPr sz="2945"/>
            </a:pPr>
            <a:r>
              <a:t>Designing a good accelerator comes to two concepts</a:t>
            </a:r>
          </a:p>
          <a:p>
            <a:pPr lvl="1" marL="760094" indent="-325754" defTabSz="868680">
              <a:buSzPct val="75000"/>
              <a:defRPr b="1" sz="2945"/>
            </a:pPr>
            <a:r>
              <a:t>Balancing pipeline stages</a:t>
            </a:r>
          </a:p>
          <a:p>
            <a:pPr lvl="1" marL="760094" indent="-325754" defTabSz="868680">
              <a:buSzPct val="75000"/>
              <a:defRPr b="1" sz="2945"/>
            </a:pPr>
            <a:r>
              <a:t>Optimizing dataflow circuits</a:t>
            </a:r>
          </a:p>
          <a:p>
            <a:pPr marL="325754" indent="-325754" defTabSz="868680">
              <a:defRPr sz="2945"/>
            </a:pPr>
            <a:r>
              <a:t>There are three tools at the designer’s disposal:</a:t>
            </a:r>
          </a:p>
          <a:p>
            <a:pPr lvl="1" marL="760094" indent="-325754" defTabSz="868680">
              <a:buSzPct val="75000"/>
              <a:defRPr sz="2945"/>
            </a:pPr>
            <a:r>
              <a:rPr b="1"/>
              <a:t>Parallelism</a:t>
            </a:r>
            <a:r>
              <a:t> - Run operations concurrently</a:t>
            </a:r>
          </a:p>
          <a:p>
            <a:pPr lvl="1" marL="760094" indent="-325754" defTabSz="868680">
              <a:buSzPct val="75000"/>
              <a:defRPr sz="2945"/>
            </a:pPr>
            <a:r>
              <a:rPr b="1"/>
              <a:t>Data Locality</a:t>
            </a:r>
            <a:r>
              <a:t> - Manually manage on-chip scratchpads</a:t>
            </a:r>
          </a:p>
          <a:p>
            <a:pPr lvl="1" marL="760094" indent="-325754" defTabSz="868680">
              <a:buSzPct val="75000"/>
              <a:defRPr sz="2945"/>
            </a:pPr>
            <a:r>
              <a:rPr b="1"/>
              <a:t>Control Flow</a:t>
            </a:r>
            <a:r>
              <a:t> - Orchestrate how loops execute relative to each other</a:t>
            </a:r>
          </a:p>
          <a:p>
            <a:pPr marL="325754" indent="-325754" defTabSz="868680">
              <a:defRPr sz="2945"/>
            </a:pPr>
            <a:r>
              <a:t>Since software is an awkward way to express hardware, how does the programmer know exactly where to apply these tools to design a better accelerator?</a:t>
            </a:r>
          </a:p>
        </p:txBody>
      </p:sp>
      <p:sp>
        <p:nvSpPr>
          <p:cNvPr id="6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1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6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6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61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61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1" fill="hold">
                                  <p:stCondLst>
                                    <p:cond delay="0"/>
                                  </p:stCondLst>
                                  <p:iterate type="el" backwards="0">
                                    <p:tmAbs val="0"/>
                                  </p:iterate>
                                  <p:childTnLst>
                                    <p:set>
                                      <p:cBhvr>
                                        <p:cTn id="26" fill="hold"/>
                                        <p:tgtEl>
                                          <p:spTgt spid="61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1" fill="hold">
                                  <p:stCondLst>
                                    <p:cond delay="0"/>
                                  </p:stCondLst>
                                  <p:iterate type="el" backwards="0">
                                    <p:tmAbs val="0"/>
                                  </p:iterate>
                                  <p:childTnLst>
                                    <p:set>
                                      <p:cBhvr>
                                        <p:cTn id="30" fill="hold"/>
                                        <p:tgtEl>
                                          <p:spTgt spid="616">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16" grpId="1"/>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19" name="Op"/>
          <p:cNvSpPr/>
          <p:nvPr/>
        </p:nvSpPr>
        <p:spPr>
          <a:xfrm>
            <a:off x="1859227" y="5335439"/>
            <a:ext cx="637264" cy="621998"/>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20" name="Op"/>
          <p:cNvSpPr/>
          <p:nvPr/>
        </p:nvSpPr>
        <p:spPr>
          <a:xfrm>
            <a:off x="3327887" y="5335439"/>
            <a:ext cx="637264" cy="621998"/>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21" name="Arrow"/>
          <p:cNvSpPr/>
          <p:nvPr/>
        </p:nvSpPr>
        <p:spPr>
          <a:xfrm>
            <a:off x="2500945" y="5419968"/>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22" name="Arrow"/>
          <p:cNvSpPr/>
          <p:nvPr/>
        </p:nvSpPr>
        <p:spPr>
          <a:xfrm>
            <a:off x="3978610" y="5419968"/>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23" name="Arrow"/>
          <p:cNvSpPr/>
          <p:nvPr/>
        </p:nvSpPr>
        <p:spPr>
          <a:xfrm>
            <a:off x="1023280" y="5419968"/>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24" name="Parallelism"/>
          <p:cNvSpPr txBox="1"/>
          <p:nvPr>
            <p:ph type="title"/>
          </p:nvPr>
        </p:nvSpPr>
        <p:spPr>
          <a:prstGeom prst="rect">
            <a:avLst/>
          </a:prstGeom>
        </p:spPr>
        <p:txBody>
          <a:bodyPr/>
          <a:lstStyle/>
          <a:p>
            <a:pPr/>
            <a:r>
              <a:t>Parallelism</a:t>
            </a:r>
          </a:p>
        </p:txBody>
      </p:sp>
      <p:sp>
        <p:nvSpPr>
          <p:cNvPr id="625" name="Parallelism comes in two forms in hardware:…"/>
          <p:cNvSpPr txBox="1"/>
          <p:nvPr>
            <p:ph type="body" idx="1"/>
          </p:nvPr>
        </p:nvSpPr>
        <p:spPr>
          <a:xfrm>
            <a:off x="475487" y="1143000"/>
            <a:ext cx="11176001" cy="3849866"/>
          </a:xfrm>
          <a:prstGeom prst="rect">
            <a:avLst/>
          </a:prstGeom>
        </p:spPr>
        <p:txBody>
          <a:bodyPr/>
          <a:lstStyle/>
          <a:p>
            <a:pPr/>
            <a:r>
              <a:t>Parallelism comes in two forms in hardware:</a:t>
            </a:r>
          </a:p>
          <a:p>
            <a:pPr lvl="1" marL="800100" indent="-342900">
              <a:buSzPct val="75000"/>
            </a:pPr>
            <a:r>
              <a:t>Spatial parallelism - Widen the circuit to accept more inputs per cycle</a:t>
            </a:r>
            <a:br/>
            <a:br/>
          </a:p>
          <a:p>
            <a:pPr lvl="1" marL="800100" indent="-342900">
              <a:buSzPct val="75000"/>
            </a:pPr>
            <a:r>
              <a:t>Pipeline parallelism - Insert pipeline registers through the circuit to accept later iterations before earlier iterations complete</a:t>
            </a:r>
          </a:p>
        </p:txBody>
      </p:sp>
      <p:sp>
        <p:nvSpPr>
          <p:cNvPr id="626" name="Op"/>
          <p:cNvSpPr/>
          <p:nvPr/>
        </p:nvSpPr>
        <p:spPr>
          <a:xfrm>
            <a:off x="1859227" y="2929066"/>
            <a:ext cx="637264" cy="621998"/>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27" name="Op"/>
          <p:cNvSpPr/>
          <p:nvPr/>
        </p:nvSpPr>
        <p:spPr>
          <a:xfrm>
            <a:off x="3327887" y="2929066"/>
            <a:ext cx="637264" cy="621998"/>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28" name="Arrow"/>
          <p:cNvSpPr/>
          <p:nvPr/>
        </p:nvSpPr>
        <p:spPr>
          <a:xfrm>
            <a:off x="1023280" y="3013595"/>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29" name="Arrow"/>
          <p:cNvSpPr/>
          <p:nvPr/>
        </p:nvSpPr>
        <p:spPr>
          <a:xfrm>
            <a:off x="2500945" y="3013595"/>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30" name="Arrow"/>
          <p:cNvSpPr/>
          <p:nvPr/>
        </p:nvSpPr>
        <p:spPr>
          <a:xfrm>
            <a:off x="3978610" y="3013595"/>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31" name="Op"/>
          <p:cNvSpPr/>
          <p:nvPr/>
        </p:nvSpPr>
        <p:spPr>
          <a:xfrm>
            <a:off x="7433908" y="2245667"/>
            <a:ext cx="637264" cy="621999"/>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32" name="Op"/>
          <p:cNvSpPr/>
          <p:nvPr/>
        </p:nvSpPr>
        <p:spPr>
          <a:xfrm>
            <a:off x="8902568" y="2245667"/>
            <a:ext cx="637264" cy="621999"/>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33" name="Arrow"/>
          <p:cNvSpPr/>
          <p:nvPr/>
        </p:nvSpPr>
        <p:spPr>
          <a:xfrm>
            <a:off x="6597961" y="2330196"/>
            <a:ext cx="819252" cy="452941"/>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34" name="Arrow"/>
          <p:cNvSpPr/>
          <p:nvPr/>
        </p:nvSpPr>
        <p:spPr>
          <a:xfrm>
            <a:off x="8075626" y="2330196"/>
            <a:ext cx="819252" cy="452941"/>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35" name="Arrow"/>
          <p:cNvSpPr/>
          <p:nvPr/>
        </p:nvSpPr>
        <p:spPr>
          <a:xfrm>
            <a:off x="9553291" y="2330196"/>
            <a:ext cx="819252" cy="452941"/>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36" name="Op"/>
          <p:cNvSpPr/>
          <p:nvPr/>
        </p:nvSpPr>
        <p:spPr>
          <a:xfrm>
            <a:off x="7433908" y="2929066"/>
            <a:ext cx="637264" cy="621998"/>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37" name="Op"/>
          <p:cNvSpPr/>
          <p:nvPr/>
        </p:nvSpPr>
        <p:spPr>
          <a:xfrm>
            <a:off x="8902568" y="2929066"/>
            <a:ext cx="637264" cy="621998"/>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38" name="Arrow"/>
          <p:cNvSpPr/>
          <p:nvPr/>
        </p:nvSpPr>
        <p:spPr>
          <a:xfrm>
            <a:off x="6597961" y="3013595"/>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39" name="Arrow"/>
          <p:cNvSpPr/>
          <p:nvPr/>
        </p:nvSpPr>
        <p:spPr>
          <a:xfrm>
            <a:off x="8075626" y="3013595"/>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40" name="Arrow"/>
          <p:cNvSpPr/>
          <p:nvPr/>
        </p:nvSpPr>
        <p:spPr>
          <a:xfrm>
            <a:off x="9553291" y="3013595"/>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41" name="Arrow"/>
          <p:cNvSpPr/>
          <p:nvPr/>
        </p:nvSpPr>
        <p:spPr>
          <a:xfrm>
            <a:off x="5064529" y="2334932"/>
            <a:ext cx="1270001" cy="1270001"/>
          </a:xfrm>
          <a:prstGeom prst="rightArrow">
            <a:avLst>
              <a:gd name="adj1" fmla="val 38032"/>
              <a:gd name="adj2" fmla="val 65642"/>
            </a:avLst>
          </a:prstGeom>
          <a:solidFill>
            <a:srgbClr val="FFFFFF"/>
          </a:solidFill>
          <a:ln w="25400">
            <a:solidFill>
              <a:schemeClr val="accent1"/>
            </a:solidFill>
          </a:ln>
        </p:spPr>
        <p:txBody>
          <a:bodyPr lIns="45719" rIns="45719"/>
          <a:lstStyle/>
          <a:p>
            <a:pPr/>
          </a:p>
        </p:txBody>
      </p:sp>
      <p:sp>
        <p:nvSpPr>
          <p:cNvPr id="642" name="Iter 0"/>
          <p:cNvSpPr/>
          <p:nvPr/>
        </p:nvSpPr>
        <p:spPr>
          <a:xfrm>
            <a:off x="916326" y="3013595"/>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0</a:t>
            </a:r>
          </a:p>
        </p:txBody>
      </p:sp>
      <p:sp>
        <p:nvSpPr>
          <p:cNvPr id="643" name="Iter 1"/>
          <p:cNvSpPr/>
          <p:nvPr/>
        </p:nvSpPr>
        <p:spPr>
          <a:xfrm>
            <a:off x="916326" y="3013147"/>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1</a:t>
            </a:r>
          </a:p>
        </p:txBody>
      </p:sp>
      <p:sp>
        <p:nvSpPr>
          <p:cNvPr id="644" name="Iter 0"/>
          <p:cNvSpPr/>
          <p:nvPr/>
        </p:nvSpPr>
        <p:spPr>
          <a:xfrm>
            <a:off x="6597961" y="2348205"/>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0</a:t>
            </a:r>
          </a:p>
        </p:txBody>
      </p:sp>
      <p:sp>
        <p:nvSpPr>
          <p:cNvPr id="645" name="Iter 1"/>
          <p:cNvSpPr/>
          <p:nvPr/>
        </p:nvSpPr>
        <p:spPr>
          <a:xfrm>
            <a:off x="6597961" y="3013595"/>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1</a:t>
            </a:r>
          </a:p>
        </p:txBody>
      </p:sp>
      <p:sp>
        <p:nvSpPr>
          <p:cNvPr id="646" name="Arrow"/>
          <p:cNvSpPr/>
          <p:nvPr/>
        </p:nvSpPr>
        <p:spPr>
          <a:xfrm>
            <a:off x="5064529" y="5011438"/>
            <a:ext cx="1270001" cy="1270001"/>
          </a:xfrm>
          <a:prstGeom prst="rightArrow">
            <a:avLst>
              <a:gd name="adj1" fmla="val 38032"/>
              <a:gd name="adj2" fmla="val 65642"/>
            </a:avLst>
          </a:prstGeom>
          <a:solidFill>
            <a:srgbClr val="FFFFFF"/>
          </a:solidFill>
          <a:ln w="25400">
            <a:solidFill>
              <a:schemeClr val="accent1"/>
            </a:solidFill>
          </a:ln>
        </p:spPr>
        <p:txBody>
          <a:bodyPr lIns="45719" rIns="45719"/>
          <a:lstStyle/>
          <a:p>
            <a:pPr/>
          </a:p>
        </p:txBody>
      </p:sp>
      <p:sp>
        <p:nvSpPr>
          <p:cNvPr id="647" name="Op"/>
          <p:cNvSpPr/>
          <p:nvPr/>
        </p:nvSpPr>
        <p:spPr>
          <a:xfrm>
            <a:off x="7769886" y="5443492"/>
            <a:ext cx="637263" cy="621998"/>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48" name="Op"/>
          <p:cNvSpPr/>
          <p:nvPr/>
        </p:nvSpPr>
        <p:spPr>
          <a:xfrm>
            <a:off x="9238546" y="5443492"/>
            <a:ext cx="637264" cy="621998"/>
          </a:xfrm>
          <a:prstGeom prst="ellipse">
            <a:avLst/>
          </a:prstGeom>
          <a:solidFill>
            <a:schemeClr val="accent2">
              <a:lumOff val="12500"/>
            </a:schemeClr>
          </a:solidFill>
          <a:ln w="12700">
            <a:miter lim="400000"/>
          </a:ln>
          <a:extLst>
            <a:ext uri="{C572A759-6A51-4108-AA02-DFA0A04FC94B}">
              <ma14:wrappingTextBoxFlag xmlns:ma14="http://schemas.microsoft.com/office/mac/drawingml/2011/main" val="1"/>
            </a:ext>
          </a:extLst>
        </p:spPr>
        <p:txBody>
          <a:bodyPr lIns="45719" rIns="45719"/>
          <a:lstStyle/>
          <a:p>
            <a:pPr/>
            <a:r>
              <a:t>Op</a:t>
            </a:r>
          </a:p>
        </p:txBody>
      </p:sp>
      <p:sp>
        <p:nvSpPr>
          <p:cNvPr id="649" name="Arrow"/>
          <p:cNvSpPr/>
          <p:nvPr/>
        </p:nvSpPr>
        <p:spPr>
          <a:xfrm>
            <a:off x="6963441" y="5528021"/>
            <a:ext cx="819252"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50" name="Arrow"/>
          <p:cNvSpPr/>
          <p:nvPr/>
        </p:nvSpPr>
        <p:spPr>
          <a:xfrm>
            <a:off x="8618992" y="5528021"/>
            <a:ext cx="611864"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sp>
        <p:nvSpPr>
          <p:cNvPr id="651" name="Arrow"/>
          <p:cNvSpPr/>
          <p:nvPr/>
        </p:nvSpPr>
        <p:spPr>
          <a:xfrm>
            <a:off x="10096656" y="5528021"/>
            <a:ext cx="611864" cy="452940"/>
          </a:xfrm>
          <a:prstGeom prst="rightArrow">
            <a:avLst>
              <a:gd name="adj1" fmla="val 30121"/>
              <a:gd name="adj2" fmla="val 63882"/>
            </a:avLst>
          </a:prstGeom>
          <a:solidFill>
            <a:schemeClr val="accent1">
              <a:satOff val="-33333"/>
              <a:lumOff val="15000"/>
            </a:schemeClr>
          </a:solidFill>
          <a:ln w="25400">
            <a:solidFill>
              <a:schemeClr val="accent1"/>
            </a:solidFill>
          </a:ln>
        </p:spPr>
        <p:txBody>
          <a:bodyPr lIns="45719" rIns="45719"/>
          <a:lstStyle/>
          <a:p>
            <a:pPr/>
          </a:p>
        </p:txBody>
      </p:sp>
      <p:grpSp>
        <p:nvGrpSpPr>
          <p:cNvPr id="654" name="Group"/>
          <p:cNvGrpSpPr/>
          <p:nvPr/>
        </p:nvGrpSpPr>
        <p:grpSpPr>
          <a:xfrm>
            <a:off x="8411604" y="5524972"/>
            <a:ext cx="249124" cy="459039"/>
            <a:chOff x="0" y="0"/>
            <a:chExt cx="249122" cy="459038"/>
          </a:xfrm>
        </p:grpSpPr>
        <p:sp>
          <p:nvSpPr>
            <p:cNvPr id="652" name="Rectangle"/>
            <p:cNvSpPr/>
            <p:nvPr/>
          </p:nvSpPr>
          <p:spPr>
            <a:xfrm>
              <a:off x="0" y="0"/>
              <a:ext cx="249123" cy="459039"/>
            </a:xfrm>
            <a:prstGeom prst="rect">
              <a:avLst/>
            </a:pr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sp>
          <p:nvSpPr>
            <p:cNvPr id="653" name="Triangle"/>
            <p:cNvSpPr/>
            <p:nvPr/>
          </p:nvSpPr>
          <p:spPr>
            <a:xfrm rot="5400000">
              <a:off x="-53939" y="253179"/>
              <a:ext cx="255173" cy="108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grpSp>
      <p:grpSp>
        <p:nvGrpSpPr>
          <p:cNvPr id="657" name="Group"/>
          <p:cNvGrpSpPr/>
          <p:nvPr/>
        </p:nvGrpSpPr>
        <p:grpSpPr>
          <a:xfrm>
            <a:off x="9876568" y="5524971"/>
            <a:ext cx="249124" cy="459040"/>
            <a:chOff x="0" y="0"/>
            <a:chExt cx="249122" cy="459038"/>
          </a:xfrm>
        </p:grpSpPr>
        <p:sp>
          <p:nvSpPr>
            <p:cNvPr id="655" name="Rectangle"/>
            <p:cNvSpPr/>
            <p:nvPr/>
          </p:nvSpPr>
          <p:spPr>
            <a:xfrm>
              <a:off x="0" y="0"/>
              <a:ext cx="249123" cy="459039"/>
            </a:xfrm>
            <a:prstGeom prst="rect">
              <a:avLst/>
            </a:pr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sp>
          <p:nvSpPr>
            <p:cNvPr id="656" name="Triangle"/>
            <p:cNvSpPr/>
            <p:nvPr/>
          </p:nvSpPr>
          <p:spPr>
            <a:xfrm rot="5400000">
              <a:off x="-53939" y="253179"/>
              <a:ext cx="255173" cy="108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grpSp>
      <p:sp>
        <p:nvSpPr>
          <p:cNvPr id="658" name="Iter 0"/>
          <p:cNvSpPr/>
          <p:nvPr/>
        </p:nvSpPr>
        <p:spPr>
          <a:xfrm>
            <a:off x="916326" y="5419968"/>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0</a:t>
            </a:r>
          </a:p>
        </p:txBody>
      </p:sp>
      <p:sp>
        <p:nvSpPr>
          <p:cNvPr id="659" name="Iter 1"/>
          <p:cNvSpPr/>
          <p:nvPr/>
        </p:nvSpPr>
        <p:spPr>
          <a:xfrm>
            <a:off x="916326" y="5419968"/>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1</a:t>
            </a:r>
          </a:p>
        </p:txBody>
      </p:sp>
      <p:sp>
        <p:nvSpPr>
          <p:cNvPr id="660" name="Iter 2"/>
          <p:cNvSpPr/>
          <p:nvPr/>
        </p:nvSpPr>
        <p:spPr>
          <a:xfrm>
            <a:off x="916326" y="5419968"/>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2</a:t>
            </a:r>
          </a:p>
        </p:txBody>
      </p:sp>
      <p:sp>
        <p:nvSpPr>
          <p:cNvPr id="661" name="Iter 0"/>
          <p:cNvSpPr/>
          <p:nvPr/>
        </p:nvSpPr>
        <p:spPr>
          <a:xfrm>
            <a:off x="6856487" y="5528021"/>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0</a:t>
            </a:r>
          </a:p>
        </p:txBody>
      </p:sp>
      <p:sp>
        <p:nvSpPr>
          <p:cNvPr id="662" name="Iter 1"/>
          <p:cNvSpPr/>
          <p:nvPr/>
        </p:nvSpPr>
        <p:spPr>
          <a:xfrm>
            <a:off x="6856487" y="5528021"/>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1</a:t>
            </a:r>
          </a:p>
        </p:txBody>
      </p:sp>
      <p:sp>
        <p:nvSpPr>
          <p:cNvPr id="663" name="Iter 2"/>
          <p:cNvSpPr/>
          <p:nvPr/>
        </p:nvSpPr>
        <p:spPr>
          <a:xfrm>
            <a:off x="6856487" y="5528021"/>
            <a:ext cx="896704" cy="452940"/>
          </a:xfrm>
          <a:prstGeom prst="roundRect">
            <a:avLst>
              <a:gd name="adj" fmla="val 33646"/>
            </a:avLst>
          </a:prstGeom>
          <a:solidFill>
            <a:schemeClr val="accent4">
              <a:lumOff val="3627"/>
            </a:schemeClr>
          </a:solidFill>
          <a:ln w="25400">
            <a:solidFill>
              <a:srgbClr val="000000"/>
            </a:solidFill>
          </a:ln>
          <a:extLst>
            <a:ext uri="{C572A759-6A51-4108-AA02-DFA0A04FC94B}">
              <ma14:wrappingTextBoxFlag xmlns:ma14="http://schemas.microsoft.com/office/mac/drawingml/2011/main" val="1"/>
            </a:ext>
          </a:extLst>
        </p:spPr>
        <p:txBody>
          <a:bodyPr lIns="45719" rIns="45719" anchor="ctr"/>
          <a:lstStyle>
            <a:lvl1pPr algn="ctr">
              <a:defRPr sz="1500"/>
            </a:lvl1pPr>
          </a:lstStyle>
          <a:p>
            <a:pPr/>
            <a:r>
              <a:t>Iter 2</a:t>
            </a:r>
          </a:p>
        </p:txBody>
      </p:sp>
      <p:sp>
        <p:nvSpPr>
          <p:cNvPr id="6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2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26"/>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627"/>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629"/>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628"/>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6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642"/>
                                        </p:tgtEl>
                                        <p:attrNameLst>
                                          <p:attrName>style.visibility</p:attrName>
                                        </p:attrNameLst>
                                      </p:cBhvr>
                                      <p:to>
                                        <p:strVal val="visible"/>
                                      </p:to>
                                    </p:set>
                                  </p:childTnLst>
                                </p:cTn>
                              </p:par>
                            </p:childTnLst>
                          </p:cTn>
                        </p:par>
                        <p:par>
                          <p:cTn id="27" fill="hold">
                            <p:stCondLst>
                              <p:cond delay="0"/>
                            </p:stCondLst>
                            <p:childTnLst>
                              <p:par>
                                <p:cTn id="28" presetClass="path" nodeType="afterEffect" presetSubtype="0" presetID="-1" grpId="8" accel="50000" decel="50000" fill="hold">
                                  <p:stCondLst>
                                    <p:cond delay="0"/>
                                  </p:stCondLst>
                                  <p:childTnLst>
                                    <p:animMotion path="M 0.000000 0.000000 L 0.256525 0.000000" origin="layout" pathEditMode="relative">
                                      <p:cBhvr>
                                        <p:cTn id="29" dur="1500" fill="hold"/>
                                        <p:tgtEl>
                                          <p:spTgt spid="642"/>
                                        </p:tgtEl>
                                        <p:attrNameLst>
                                          <p:attrName>ppt_x</p:attrName>
                                          <p:attrName>ppt_y</p:attrName>
                                        </p:attrNameLst>
                                      </p:cBhvr>
                                    </p:animMotion>
                                  </p:childTnLst>
                                </p:cTn>
                              </p:par>
                            </p:childTnLst>
                          </p:cTn>
                        </p:par>
                        <p:par>
                          <p:cTn id="30" fill="hold">
                            <p:stCondLst>
                              <p:cond delay="1500"/>
                            </p:stCondLst>
                            <p:childTnLst>
                              <p:par>
                                <p:cTn id="31" presetClass="exit" nodeType="afterEffect" presetSubtype="0" presetID="1" grpId="9" fill="hold">
                                  <p:stCondLst>
                                    <p:cond delay="0"/>
                                  </p:stCondLst>
                                  <p:iterate type="el" backwards="0">
                                    <p:tmAbs val="0"/>
                                  </p:iterate>
                                  <p:childTnLst>
                                    <p:set>
                                      <p:cBhvr>
                                        <p:cTn id="32" fill="hold">
                                          <p:stCondLst>
                                            <p:cond delay="0"/>
                                          </p:stCondLst>
                                        </p:cTn>
                                        <p:tgtEl>
                                          <p:spTgt spid="642"/>
                                        </p:tgtEl>
                                        <p:attrNameLst>
                                          <p:attrName>style.visibility</p:attrName>
                                        </p:attrNameLst>
                                      </p:cBhvr>
                                      <p:to>
                                        <p:strVal val="hidden"/>
                                      </p:to>
                                    </p:set>
                                  </p:childTnLst>
                                </p:cTn>
                              </p:par>
                            </p:childTnLst>
                          </p:cTn>
                        </p:par>
                        <p:par>
                          <p:cTn id="33" fill="hold">
                            <p:stCondLst>
                              <p:cond delay="1500"/>
                            </p:stCondLst>
                            <p:childTnLst>
                              <p:par>
                                <p:cTn id="34" presetClass="entr" nodeType="afterEffect" presetSubtype="0" presetID="1" grpId="10" fill="hold">
                                  <p:stCondLst>
                                    <p:cond delay="0"/>
                                  </p:stCondLst>
                                  <p:iterate type="el" backwards="0">
                                    <p:tmAbs val="0"/>
                                  </p:iterate>
                                  <p:childTnLst>
                                    <p:set>
                                      <p:cBhvr>
                                        <p:cTn id="35" fill="hold"/>
                                        <p:tgtEl>
                                          <p:spTgt spid="643"/>
                                        </p:tgtEl>
                                        <p:attrNameLst>
                                          <p:attrName>style.visibility</p:attrName>
                                        </p:attrNameLst>
                                      </p:cBhvr>
                                      <p:to>
                                        <p:strVal val="visible"/>
                                      </p:to>
                                    </p:set>
                                  </p:childTnLst>
                                </p:cTn>
                              </p:par>
                            </p:childTnLst>
                          </p:cTn>
                        </p:par>
                        <p:par>
                          <p:cTn id="36" fill="hold">
                            <p:stCondLst>
                              <p:cond delay="0"/>
                            </p:stCondLst>
                            <p:childTnLst>
                              <p:par>
                                <p:cTn id="37" presetClass="path" nodeType="afterEffect" presetSubtype="0" presetID="-1" grpId="11" accel="50000" decel="50000" fill="hold">
                                  <p:stCondLst>
                                    <p:cond delay="0"/>
                                  </p:stCondLst>
                                  <p:childTnLst>
                                    <p:animMotion path="M 0.000000 0.000000 L 0.256525 0.000000" origin="layout" pathEditMode="relative">
                                      <p:cBhvr>
                                        <p:cTn id="38" dur="1500" fill="hold"/>
                                        <p:tgtEl>
                                          <p:spTgt spid="643"/>
                                        </p:tgtEl>
                                        <p:attrNameLst>
                                          <p:attrName>ppt_x</p:attrName>
                                          <p:attrName>ppt_y</p:attrName>
                                        </p:attrNameLst>
                                      </p:cBhvr>
                                    </p:animMotion>
                                  </p:childTnLst>
                                </p:cTn>
                              </p:par>
                            </p:childTnLst>
                          </p:cTn>
                        </p:par>
                        <p:par>
                          <p:cTn id="39" fill="hold">
                            <p:stCondLst>
                              <p:cond delay="1500"/>
                            </p:stCondLst>
                            <p:childTnLst>
                              <p:par>
                                <p:cTn id="40" presetClass="exit" nodeType="afterEffect" presetSubtype="0" presetID="1" grpId="12" fill="hold">
                                  <p:stCondLst>
                                    <p:cond delay="0"/>
                                  </p:stCondLst>
                                  <p:iterate type="el" backwards="0">
                                    <p:tmAbs val="0"/>
                                  </p:iterate>
                                  <p:childTnLst>
                                    <p:set>
                                      <p:cBhvr>
                                        <p:cTn id="41" fill="hold">
                                          <p:stCondLst>
                                            <p:cond delay="0"/>
                                          </p:stCondLst>
                                        </p:cTn>
                                        <p:tgtEl>
                                          <p:spTgt spid="643"/>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3" fill="hold">
                                  <p:stCondLst>
                                    <p:cond delay="0"/>
                                  </p:stCondLst>
                                  <p:iterate type="el" backwards="0">
                                    <p:tmAbs val="0"/>
                                  </p:iterate>
                                  <p:childTnLst>
                                    <p:set>
                                      <p:cBhvr>
                                        <p:cTn id="45" fill="hold"/>
                                        <p:tgtEl>
                                          <p:spTgt spid="631"/>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632"/>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633"/>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6" fill="hold">
                                  <p:stCondLst>
                                    <p:cond delay="0"/>
                                  </p:stCondLst>
                                  <p:iterate type="el" backwards="0">
                                    <p:tmAbs val="0"/>
                                  </p:iterate>
                                  <p:childTnLst>
                                    <p:set>
                                      <p:cBhvr>
                                        <p:cTn id="54" fill="hold"/>
                                        <p:tgtEl>
                                          <p:spTgt spid="634"/>
                                        </p:tgtEl>
                                        <p:attrNameLst>
                                          <p:attrName>style.visibility</p:attrName>
                                        </p:attrNameLst>
                                      </p:cBhvr>
                                      <p:to>
                                        <p:strVal val="visible"/>
                                      </p:to>
                                    </p:set>
                                  </p:childTnLst>
                                </p:cTn>
                              </p:par>
                            </p:childTnLst>
                          </p:cTn>
                        </p:par>
                        <p:par>
                          <p:cTn id="55" fill="hold">
                            <p:stCondLst>
                              <p:cond delay="0"/>
                            </p:stCondLst>
                            <p:childTnLst>
                              <p:par>
                                <p:cTn id="56" presetClass="entr" nodeType="afterEffect" presetSubtype="0" presetID="1" grpId="17" fill="hold">
                                  <p:stCondLst>
                                    <p:cond delay="0"/>
                                  </p:stCondLst>
                                  <p:iterate type="el" backwards="0">
                                    <p:tmAbs val="0"/>
                                  </p:iterate>
                                  <p:childTnLst>
                                    <p:set>
                                      <p:cBhvr>
                                        <p:cTn id="57" fill="hold"/>
                                        <p:tgtEl>
                                          <p:spTgt spid="635"/>
                                        </p:tgtEl>
                                        <p:attrNameLst>
                                          <p:attrName>style.visibility</p:attrName>
                                        </p:attrNameLst>
                                      </p:cBhvr>
                                      <p:to>
                                        <p:strVal val="visible"/>
                                      </p:to>
                                    </p:set>
                                  </p:childTnLst>
                                </p:cTn>
                              </p:par>
                            </p:childTnLst>
                          </p:cTn>
                        </p:par>
                        <p:par>
                          <p:cTn id="58" fill="hold">
                            <p:stCondLst>
                              <p:cond delay="0"/>
                            </p:stCondLst>
                            <p:childTnLst>
                              <p:par>
                                <p:cTn id="59" presetClass="entr" nodeType="afterEffect" presetSubtype="0" presetID="1" grpId="18" fill="hold">
                                  <p:stCondLst>
                                    <p:cond delay="0"/>
                                  </p:stCondLst>
                                  <p:iterate type="el" backwards="0">
                                    <p:tmAbs val="0"/>
                                  </p:iterate>
                                  <p:childTnLst>
                                    <p:set>
                                      <p:cBhvr>
                                        <p:cTn id="60" fill="hold"/>
                                        <p:tgtEl>
                                          <p:spTgt spid="641"/>
                                        </p:tgtEl>
                                        <p:attrNameLst>
                                          <p:attrName>style.visibility</p:attrName>
                                        </p:attrNameLst>
                                      </p:cBhvr>
                                      <p:to>
                                        <p:strVal val="visible"/>
                                      </p:to>
                                    </p:set>
                                  </p:childTnLst>
                                </p:cTn>
                              </p:par>
                            </p:childTnLst>
                          </p:cTn>
                        </p:par>
                        <p:par>
                          <p:cTn id="61" fill="hold">
                            <p:stCondLst>
                              <p:cond delay="0"/>
                            </p:stCondLst>
                            <p:childTnLst>
                              <p:par>
                                <p:cTn id="62" presetClass="entr" nodeType="afterEffect" presetSubtype="0" presetID="1" grpId="19" fill="hold">
                                  <p:stCondLst>
                                    <p:cond delay="0"/>
                                  </p:stCondLst>
                                  <p:iterate type="el" backwards="0">
                                    <p:tmAbs val="0"/>
                                  </p:iterate>
                                  <p:childTnLst>
                                    <p:set>
                                      <p:cBhvr>
                                        <p:cTn id="63" fill="hold"/>
                                        <p:tgtEl>
                                          <p:spTgt spid="636"/>
                                        </p:tgtEl>
                                        <p:attrNameLst>
                                          <p:attrName>style.visibility</p:attrName>
                                        </p:attrNameLst>
                                      </p:cBhvr>
                                      <p:to>
                                        <p:strVal val="visible"/>
                                      </p:to>
                                    </p:set>
                                  </p:childTnLst>
                                </p:cTn>
                              </p:par>
                            </p:childTnLst>
                          </p:cTn>
                        </p:par>
                        <p:par>
                          <p:cTn id="64" fill="hold">
                            <p:stCondLst>
                              <p:cond delay="0"/>
                            </p:stCondLst>
                            <p:childTnLst>
                              <p:par>
                                <p:cTn id="65" presetClass="entr" nodeType="afterEffect" presetSubtype="0" presetID="1" grpId="20" fill="hold">
                                  <p:stCondLst>
                                    <p:cond delay="0"/>
                                  </p:stCondLst>
                                  <p:iterate type="el" backwards="0">
                                    <p:tmAbs val="0"/>
                                  </p:iterate>
                                  <p:childTnLst>
                                    <p:set>
                                      <p:cBhvr>
                                        <p:cTn id="66" fill="hold"/>
                                        <p:tgtEl>
                                          <p:spTgt spid="637"/>
                                        </p:tgtEl>
                                        <p:attrNameLst>
                                          <p:attrName>style.visibility</p:attrName>
                                        </p:attrNameLst>
                                      </p:cBhvr>
                                      <p:to>
                                        <p:strVal val="visible"/>
                                      </p:to>
                                    </p:set>
                                  </p:childTnLst>
                                </p:cTn>
                              </p:par>
                            </p:childTnLst>
                          </p:cTn>
                        </p:par>
                        <p:par>
                          <p:cTn id="67" fill="hold">
                            <p:stCondLst>
                              <p:cond delay="0"/>
                            </p:stCondLst>
                            <p:childTnLst>
                              <p:par>
                                <p:cTn id="68" presetClass="entr" nodeType="afterEffect" presetSubtype="0" presetID="1" grpId="21" fill="hold">
                                  <p:stCondLst>
                                    <p:cond delay="0"/>
                                  </p:stCondLst>
                                  <p:iterate type="el" backwards="0">
                                    <p:tmAbs val="0"/>
                                  </p:iterate>
                                  <p:childTnLst>
                                    <p:set>
                                      <p:cBhvr>
                                        <p:cTn id="69" fill="hold"/>
                                        <p:tgtEl>
                                          <p:spTgt spid="638"/>
                                        </p:tgtEl>
                                        <p:attrNameLst>
                                          <p:attrName>style.visibility</p:attrName>
                                        </p:attrNameLst>
                                      </p:cBhvr>
                                      <p:to>
                                        <p:strVal val="visible"/>
                                      </p:to>
                                    </p:set>
                                  </p:childTnLst>
                                </p:cTn>
                              </p:par>
                            </p:childTnLst>
                          </p:cTn>
                        </p:par>
                        <p:par>
                          <p:cTn id="70" fill="hold">
                            <p:stCondLst>
                              <p:cond delay="0"/>
                            </p:stCondLst>
                            <p:childTnLst>
                              <p:par>
                                <p:cTn id="71" presetClass="entr" nodeType="afterEffect" presetSubtype="0" presetID="1" grpId="22" fill="hold">
                                  <p:stCondLst>
                                    <p:cond delay="0"/>
                                  </p:stCondLst>
                                  <p:iterate type="el" backwards="0">
                                    <p:tmAbs val="0"/>
                                  </p:iterate>
                                  <p:childTnLst>
                                    <p:set>
                                      <p:cBhvr>
                                        <p:cTn id="72" fill="hold"/>
                                        <p:tgtEl>
                                          <p:spTgt spid="639"/>
                                        </p:tgtEl>
                                        <p:attrNameLst>
                                          <p:attrName>style.visibility</p:attrName>
                                        </p:attrNameLst>
                                      </p:cBhvr>
                                      <p:to>
                                        <p:strVal val="visible"/>
                                      </p:to>
                                    </p:set>
                                  </p:childTnLst>
                                </p:cTn>
                              </p:par>
                            </p:childTnLst>
                          </p:cTn>
                        </p:par>
                        <p:par>
                          <p:cTn id="73" fill="hold">
                            <p:stCondLst>
                              <p:cond delay="0"/>
                            </p:stCondLst>
                            <p:childTnLst>
                              <p:par>
                                <p:cTn id="74" presetClass="entr" nodeType="afterEffect" presetSubtype="0" presetID="1" grpId="23" fill="hold">
                                  <p:stCondLst>
                                    <p:cond delay="0"/>
                                  </p:stCondLst>
                                  <p:iterate type="el" backwards="0">
                                    <p:tmAbs val="0"/>
                                  </p:iterate>
                                  <p:childTnLst>
                                    <p:set>
                                      <p:cBhvr>
                                        <p:cTn id="75" fill="hold"/>
                                        <p:tgtEl>
                                          <p:spTgt spid="640"/>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Class="entr" nodeType="clickEffect" presetSubtype="0" presetID="1" grpId="24" fill="hold">
                                  <p:stCondLst>
                                    <p:cond delay="0"/>
                                  </p:stCondLst>
                                  <p:iterate type="el" backwards="0">
                                    <p:tmAbs val="0"/>
                                  </p:iterate>
                                  <p:childTnLst>
                                    <p:set>
                                      <p:cBhvr>
                                        <p:cTn id="79" fill="hold"/>
                                        <p:tgtEl>
                                          <p:spTgt spid="644"/>
                                        </p:tgtEl>
                                        <p:attrNameLst>
                                          <p:attrName>style.visibility</p:attrName>
                                        </p:attrNameLst>
                                      </p:cBhvr>
                                      <p:to>
                                        <p:strVal val="visible"/>
                                      </p:to>
                                    </p:set>
                                  </p:childTnLst>
                                </p:cTn>
                              </p:par>
                            </p:childTnLst>
                          </p:cTn>
                        </p:par>
                        <p:par>
                          <p:cTn id="80" fill="hold">
                            <p:stCondLst>
                              <p:cond delay="0"/>
                            </p:stCondLst>
                            <p:childTnLst>
                              <p:par>
                                <p:cTn id="81" presetClass="entr" nodeType="afterEffect" presetSubtype="0" presetID="1" grpId="25" fill="hold">
                                  <p:stCondLst>
                                    <p:cond delay="0"/>
                                  </p:stCondLst>
                                  <p:iterate type="el" backwards="0">
                                    <p:tmAbs val="0"/>
                                  </p:iterate>
                                  <p:childTnLst>
                                    <p:set>
                                      <p:cBhvr>
                                        <p:cTn id="82" fill="hold"/>
                                        <p:tgtEl>
                                          <p:spTgt spid="645"/>
                                        </p:tgtEl>
                                        <p:attrNameLst>
                                          <p:attrName>style.visibility</p:attrName>
                                        </p:attrNameLst>
                                      </p:cBhvr>
                                      <p:to>
                                        <p:strVal val="visible"/>
                                      </p:to>
                                    </p:set>
                                  </p:childTnLst>
                                </p:cTn>
                              </p:par>
                            </p:childTnLst>
                          </p:cTn>
                        </p:par>
                        <p:par>
                          <p:cTn id="83" fill="hold">
                            <p:stCondLst>
                              <p:cond delay="0"/>
                            </p:stCondLst>
                            <p:childTnLst>
                              <p:par>
                                <p:cTn id="84" presetClass="path" nodeType="afterEffect" presetSubtype="0" presetID="-1" grpId="26" accel="50000" decel="50000" fill="hold">
                                  <p:stCondLst>
                                    <p:cond delay="0"/>
                                  </p:stCondLst>
                                  <p:childTnLst>
                                    <p:animMotion path="M 0.000000 0.000000 L 0.246831 0.000000" origin="layout" pathEditMode="relative">
                                      <p:cBhvr>
                                        <p:cTn id="85" dur="1500" fill="hold"/>
                                        <p:tgtEl>
                                          <p:spTgt spid="644"/>
                                        </p:tgtEl>
                                        <p:attrNameLst>
                                          <p:attrName>ppt_x</p:attrName>
                                          <p:attrName>ppt_y</p:attrName>
                                        </p:attrNameLst>
                                      </p:cBhvr>
                                    </p:animMotion>
                                  </p:childTnLst>
                                </p:cTn>
                              </p:par>
                            </p:childTnLst>
                          </p:cTn>
                        </p:par>
                        <p:par>
                          <p:cTn id="86" fill="hold">
                            <p:stCondLst>
                              <p:cond delay="0"/>
                            </p:stCondLst>
                            <p:childTnLst>
                              <p:par>
                                <p:cTn id="87" presetClass="path" nodeType="withEffect" presetSubtype="0" presetID="-1" grpId="27" accel="50000" decel="50000" fill="hold">
                                  <p:stCondLst>
                                    <p:cond delay="0"/>
                                  </p:stCondLst>
                                  <p:childTnLst>
                                    <p:animMotion path="M 0.000000 0.000000 L 0.241202 0.000000" origin="layout" pathEditMode="relative">
                                      <p:cBhvr>
                                        <p:cTn id="88" dur="1500" fill="hold"/>
                                        <p:tgtEl>
                                          <p:spTgt spid="645"/>
                                        </p:tgtEl>
                                        <p:attrNameLst>
                                          <p:attrName>ppt_x</p:attrName>
                                          <p:attrName>ppt_y</p:attrName>
                                        </p:attrNameLst>
                                      </p:cBhvr>
                                    </p:animMotion>
                                  </p:childTnLst>
                                </p:cTn>
                              </p:par>
                            </p:childTnLst>
                          </p:cTn>
                        </p:par>
                        <p:par>
                          <p:cTn id="89" fill="hold">
                            <p:stCondLst>
                              <p:cond delay="1500"/>
                            </p:stCondLst>
                            <p:childTnLst>
                              <p:par>
                                <p:cTn id="90" presetClass="exit" nodeType="afterEffect" presetSubtype="0" presetID="1" grpId="28" fill="hold">
                                  <p:stCondLst>
                                    <p:cond delay="0"/>
                                  </p:stCondLst>
                                  <p:iterate type="el" backwards="0">
                                    <p:tmAbs val="0"/>
                                  </p:iterate>
                                  <p:childTnLst>
                                    <p:set>
                                      <p:cBhvr>
                                        <p:cTn id="91" fill="hold">
                                          <p:stCondLst>
                                            <p:cond delay="0"/>
                                          </p:stCondLst>
                                        </p:cTn>
                                        <p:tgtEl>
                                          <p:spTgt spid="644"/>
                                        </p:tgtEl>
                                        <p:attrNameLst>
                                          <p:attrName>style.visibility</p:attrName>
                                        </p:attrNameLst>
                                      </p:cBhvr>
                                      <p:to>
                                        <p:strVal val="hidden"/>
                                      </p:to>
                                    </p:set>
                                  </p:childTnLst>
                                </p:cTn>
                              </p:par>
                            </p:childTnLst>
                          </p:cTn>
                        </p:par>
                        <p:par>
                          <p:cTn id="92" fill="hold">
                            <p:stCondLst>
                              <p:cond delay="1500"/>
                            </p:stCondLst>
                            <p:childTnLst>
                              <p:par>
                                <p:cTn id="93" presetClass="exit" nodeType="afterEffect" presetSubtype="0" presetID="1" grpId="29" fill="hold">
                                  <p:stCondLst>
                                    <p:cond delay="0"/>
                                  </p:stCondLst>
                                  <p:iterate type="el" backwards="0">
                                    <p:tmAbs val="0"/>
                                  </p:iterate>
                                  <p:childTnLst>
                                    <p:set>
                                      <p:cBhvr>
                                        <p:cTn id="94" fill="hold">
                                          <p:stCondLst>
                                            <p:cond delay="0"/>
                                          </p:stCondLst>
                                        </p:cTn>
                                        <p:tgtEl>
                                          <p:spTgt spid="645"/>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Class="entr" nodeType="clickEffect" presetSubtype="0" presetID="1" grpId="1" fill="hold">
                                  <p:stCondLst>
                                    <p:cond delay="0"/>
                                  </p:stCondLst>
                                  <p:iterate type="el" backwards="0">
                                    <p:tmAbs val="0"/>
                                  </p:iterate>
                                  <p:childTnLst>
                                    <p:set>
                                      <p:cBhvr>
                                        <p:cTn id="98" fill="hold"/>
                                        <p:tgtEl>
                                          <p:spTgt spid="625">
                                            <p:txEl>
                                              <p:pRg st="2" end="2"/>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Class="entr" nodeType="clickEffect" presetSubtype="0" presetID="1" grpId="30" fill="hold">
                                  <p:stCondLst>
                                    <p:cond delay="0"/>
                                  </p:stCondLst>
                                  <p:iterate type="el" backwards="0">
                                    <p:tmAbs val="0"/>
                                  </p:iterate>
                                  <p:childTnLst>
                                    <p:set>
                                      <p:cBhvr>
                                        <p:cTn id="102" fill="hold"/>
                                        <p:tgtEl>
                                          <p:spTgt spid="619"/>
                                        </p:tgtEl>
                                        <p:attrNameLst>
                                          <p:attrName>style.visibility</p:attrName>
                                        </p:attrNameLst>
                                      </p:cBhvr>
                                      <p:to>
                                        <p:strVal val="visible"/>
                                      </p:to>
                                    </p:set>
                                  </p:childTnLst>
                                </p:cTn>
                              </p:par>
                            </p:childTnLst>
                          </p:cTn>
                        </p:par>
                        <p:par>
                          <p:cTn id="103" fill="hold">
                            <p:stCondLst>
                              <p:cond delay="0"/>
                            </p:stCondLst>
                            <p:childTnLst>
                              <p:par>
                                <p:cTn id="104" presetClass="entr" nodeType="afterEffect" presetSubtype="0" presetID="1" grpId="31" fill="hold">
                                  <p:stCondLst>
                                    <p:cond delay="0"/>
                                  </p:stCondLst>
                                  <p:iterate type="el" backwards="0">
                                    <p:tmAbs val="0"/>
                                  </p:iterate>
                                  <p:childTnLst>
                                    <p:set>
                                      <p:cBhvr>
                                        <p:cTn id="105" fill="hold"/>
                                        <p:tgtEl>
                                          <p:spTgt spid="620"/>
                                        </p:tgtEl>
                                        <p:attrNameLst>
                                          <p:attrName>style.visibility</p:attrName>
                                        </p:attrNameLst>
                                      </p:cBhvr>
                                      <p:to>
                                        <p:strVal val="visible"/>
                                      </p:to>
                                    </p:set>
                                  </p:childTnLst>
                                </p:cTn>
                              </p:par>
                            </p:childTnLst>
                          </p:cTn>
                        </p:par>
                        <p:par>
                          <p:cTn id="106" fill="hold">
                            <p:stCondLst>
                              <p:cond delay="0"/>
                            </p:stCondLst>
                            <p:childTnLst>
                              <p:par>
                                <p:cTn id="107" presetClass="entr" nodeType="afterEffect" presetSubtype="0" presetID="1" grpId="32" fill="hold">
                                  <p:stCondLst>
                                    <p:cond delay="0"/>
                                  </p:stCondLst>
                                  <p:iterate type="el" backwards="0">
                                    <p:tmAbs val="0"/>
                                  </p:iterate>
                                  <p:childTnLst>
                                    <p:set>
                                      <p:cBhvr>
                                        <p:cTn id="108" fill="hold"/>
                                        <p:tgtEl>
                                          <p:spTgt spid="623"/>
                                        </p:tgtEl>
                                        <p:attrNameLst>
                                          <p:attrName>style.visibility</p:attrName>
                                        </p:attrNameLst>
                                      </p:cBhvr>
                                      <p:to>
                                        <p:strVal val="visible"/>
                                      </p:to>
                                    </p:set>
                                  </p:childTnLst>
                                </p:cTn>
                              </p:par>
                            </p:childTnLst>
                          </p:cTn>
                        </p:par>
                        <p:par>
                          <p:cTn id="109" fill="hold">
                            <p:stCondLst>
                              <p:cond delay="0"/>
                            </p:stCondLst>
                            <p:childTnLst>
                              <p:par>
                                <p:cTn id="110" presetClass="entr" nodeType="afterEffect" presetSubtype="0" presetID="1" grpId="33" fill="hold">
                                  <p:stCondLst>
                                    <p:cond delay="0"/>
                                  </p:stCondLst>
                                  <p:iterate type="el" backwards="0">
                                    <p:tmAbs val="0"/>
                                  </p:iterate>
                                  <p:childTnLst>
                                    <p:set>
                                      <p:cBhvr>
                                        <p:cTn id="111" fill="hold"/>
                                        <p:tgtEl>
                                          <p:spTgt spid="621"/>
                                        </p:tgtEl>
                                        <p:attrNameLst>
                                          <p:attrName>style.visibility</p:attrName>
                                        </p:attrNameLst>
                                      </p:cBhvr>
                                      <p:to>
                                        <p:strVal val="visible"/>
                                      </p:to>
                                    </p:set>
                                  </p:childTnLst>
                                </p:cTn>
                              </p:par>
                            </p:childTnLst>
                          </p:cTn>
                        </p:par>
                        <p:par>
                          <p:cTn id="112" fill="hold">
                            <p:stCondLst>
                              <p:cond delay="0"/>
                            </p:stCondLst>
                            <p:childTnLst>
                              <p:par>
                                <p:cTn id="113" presetClass="entr" nodeType="afterEffect" presetSubtype="0" presetID="1" grpId="34" fill="hold">
                                  <p:stCondLst>
                                    <p:cond delay="0"/>
                                  </p:stCondLst>
                                  <p:iterate type="el" backwards="0">
                                    <p:tmAbs val="0"/>
                                  </p:iterate>
                                  <p:childTnLst>
                                    <p:set>
                                      <p:cBhvr>
                                        <p:cTn id="114" fill="hold"/>
                                        <p:tgtEl>
                                          <p:spTgt spid="6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Class="entr" nodeType="clickEffect" presetSubtype="0" presetID="1" grpId="35" fill="hold">
                                  <p:stCondLst>
                                    <p:cond delay="0"/>
                                  </p:stCondLst>
                                  <p:iterate type="el" backwards="0">
                                    <p:tmAbs val="0"/>
                                  </p:iterate>
                                  <p:childTnLst>
                                    <p:set>
                                      <p:cBhvr>
                                        <p:cTn id="118" fill="hold"/>
                                        <p:tgtEl>
                                          <p:spTgt spid="658"/>
                                        </p:tgtEl>
                                        <p:attrNameLst>
                                          <p:attrName>style.visibility</p:attrName>
                                        </p:attrNameLst>
                                      </p:cBhvr>
                                      <p:to>
                                        <p:strVal val="visible"/>
                                      </p:to>
                                    </p:set>
                                  </p:childTnLst>
                                </p:cTn>
                              </p:par>
                            </p:childTnLst>
                          </p:cTn>
                        </p:par>
                        <p:par>
                          <p:cTn id="119" fill="hold">
                            <p:stCondLst>
                              <p:cond delay="0"/>
                            </p:stCondLst>
                            <p:childTnLst>
                              <p:par>
                                <p:cTn id="120" presetClass="path" nodeType="afterEffect" presetSubtype="0" presetID="-1" grpId="36" accel="50000" decel="50000" fill="hold">
                                  <p:stCondLst>
                                    <p:cond delay="0"/>
                                  </p:stCondLst>
                                  <p:childTnLst>
                                    <p:animMotion path="M 0.000000 0.000000 L 0.256525 0.000000" origin="layout" pathEditMode="relative">
                                      <p:cBhvr>
                                        <p:cTn id="121" dur="1500" fill="hold"/>
                                        <p:tgtEl>
                                          <p:spTgt spid="658"/>
                                        </p:tgtEl>
                                        <p:attrNameLst>
                                          <p:attrName>ppt_x</p:attrName>
                                          <p:attrName>ppt_y</p:attrName>
                                        </p:attrNameLst>
                                      </p:cBhvr>
                                    </p:animMotion>
                                  </p:childTnLst>
                                </p:cTn>
                              </p:par>
                            </p:childTnLst>
                          </p:cTn>
                        </p:par>
                        <p:par>
                          <p:cTn id="122" fill="hold">
                            <p:stCondLst>
                              <p:cond delay="1500"/>
                            </p:stCondLst>
                            <p:childTnLst>
                              <p:par>
                                <p:cTn id="123" presetClass="exit" nodeType="afterEffect" presetSubtype="0" presetID="1" grpId="37" fill="hold">
                                  <p:stCondLst>
                                    <p:cond delay="0"/>
                                  </p:stCondLst>
                                  <p:iterate type="el" backwards="0">
                                    <p:tmAbs val="0"/>
                                  </p:iterate>
                                  <p:childTnLst>
                                    <p:set>
                                      <p:cBhvr>
                                        <p:cTn id="124" fill="hold">
                                          <p:stCondLst>
                                            <p:cond delay="0"/>
                                          </p:stCondLst>
                                        </p:cTn>
                                        <p:tgtEl>
                                          <p:spTgt spid="658"/>
                                        </p:tgtEl>
                                        <p:attrNameLst>
                                          <p:attrName>style.visibility</p:attrName>
                                        </p:attrNameLst>
                                      </p:cBhvr>
                                      <p:to>
                                        <p:strVal val="hidden"/>
                                      </p:to>
                                    </p:set>
                                  </p:childTnLst>
                                </p:cTn>
                              </p:par>
                            </p:childTnLst>
                          </p:cTn>
                        </p:par>
                        <p:par>
                          <p:cTn id="125" fill="hold">
                            <p:stCondLst>
                              <p:cond delay="1500"/>
                            </p:stCondLst>
                            <p:childTnLst>
                              <p:par>
                                <p:cTn id="126" presetClass="entr" nodeType="afterEffect" presetSubtype="0" presetID="1" grpId="38" fill="hold">
                                  <p:stCondLst>
                                    <p:cond delay="0"/>
                                  </p:stCondLst>
                                  <p:iterate type="el" backwards="0">
                                    <p:tmAbs val="0"/>
                                  </p:iterate>
                                  <p:childTnLst>
                                    <p:set>
                                      <p:cBhvr>
                                        <p:cTn id="127" fill="hold"/>
                                        <p:tgtEl>
                                          <p:spTgt spid="659"/>
                                        </p:tgtEl>
                                        <p:attrNameLst>
                                          <p:attrName>style.visibility</p:attrName>
                                        </p:attrNameLst>
                                      </p:cBhvr>
                                      <p:to>
                                        <p:strVal val="visible"/>
                                      </p:to>
                                    </p:set>
                                  </p:childTnLst>
                                </p:cTn>
                              </p:par>
                            </p:childTnLst>
                          </p:cTn>
                        </p:par>
                        <p:par>
                          <p:cTn id="128" fill="hold">
                            <p:stCondLst>
                              <p:cond delay="0"/>
                            </p:stCondLst>
                            <p:childTnLst>
                              <p:par>
                                <p:cTn id="129" presetClass="path" nodeType="afterEffect" presetSubtype="0" presetID="-1" grpId="39" accel="50000" decel="50000" fill="hold">
                                  <p:stCondLst>
                                    <p:cond delay="0"/>
                                  </p:stCondLst>
                                  <p:childTnLst>
                                    <p:animMotion path="M 0.000000 0.000000 L 0.256525 0.000000" origin="layout" pathEditMode="relative">
                                      <p:cBhvr>
                                        <p:cTn id="130" dur="1500" fill="hold"/>
                                        <p:tgtEl>
                                          <p:spTgt spid="659"/>
                                        </p:tgtEl>
                                        <p:attrNameLst>
                                          <p:attrName>ppt_x</p:attrName>
                                          <p:attrName>ppt_y</p:attrName>
                                        </p:attrNameLst>
                                      </p:cBhvr>
                                    </p:animMotion>
                                  </p:childTnLst>
                                </p:cTn>
                              </p:par>
                            </p:childTnLst>
                          </p:cTn>
                        </p:par>
                        <p:par>
                          <p:cTn id="131" fill="hold">
                            <p:stCondLst>
                              <p:cond delay="1500"/>
                            </p:stCondLst>
                            <p:childTnLst>
                              <p:par>
                                <p:cTn id="132" presetClass="exit" nodeType="afterEffect" presetSubtype="0" presetID="1" grpId="40" fill="hold">
                                  <p:stCondLst>
                                    <p:cond delay="0"/>
                                  </p:stCondLst>
                                  <p:iterate type="el" backwards="0">
                                    <p:tmAbs val="0"/>
                                  </p:iterate>
                                  <p:childTnLst>
                                    <p:set>
                                      <p:cBhvr>
                                        <p:cTn id="133" fill="hold">
                                          <p:stCondLst>
                                            <p:cond delay="0"/>
                                          </p:stCondLst>
                                        </p:cTn>
                                        <p:tgtEl>
                                          <p:spTgt spid="659"/>
                                        </p:tgtEl>
                                        <p:attrNameLst>
                                          <p:attrName>style.visibility</p:attrName>
                                        </p:attrNameLst>
                                      </p:cBhvr>
                                      <p:to>
                                        <p:strVal val="hidden"/>
                                      </p:to>
                                    </p:set>
                                  </p:childTnLst>
                                </p:cTn>
                              </p:par>
                            </p:childTnLst>
                          </p:cTn>
                        </p:par>
                        <p:par>
                          <p:cTn id="134" fill="hold">
                            <p:stCondLst>
                              <p:cond delay="1500"/>
                            </p:stCondLst>
                            <p:childTnLst>
                              <p:par>
                                <p:cTn id="135" presetClass="entr" nodeType="afterEffect" presetSubtype="0" presetID="1" grpId="41" fill="hold">
                                  <p:stCondLst>
                                    <p:cond delay="0"/>
                                  </p:stCondLst>
                                  <p:iterate type="el" backwards="0">
                                    <p:tmAbs val="0"/>
                                  </p:iterate>
                                  <p:childTnLst>
                                    <p:set>
                                      <p:cBhvr>
                                        <p:cTn id="136" fill="hold"/>
                                        <p:tgtEl>
                                          <p:spTgt spid="660"/>
                                        </p:tgtEl>
                                        <p:attrNameLst>
                                          <p:attrName>style.visibility</p:attrName>
                                        </p:attrNameLst>
                                      </p:cBhvr>
                                      <p:to>
                                        <p:strVal val="visible"/>
                                      </p:to>
                                    </p:set>
                                  </p:childTnLst>
                                </p:cTn>
                              </p:par>
                            </p:childTnLst>
                          </p:cTn>
                        </p:par>
                        <p:par>
                          <p:cTn id="137" fill="hold">
                            <p:stCondLst>
                              <p:cond delay="0"/>
                            </p:stCondLst>
                            <p:childTnLst>
                              <p:par>
                                <p:cTn id="138" presetClass="path" nodeType="afterEffect" presetSubtype="0" presetID="-1" grpId="42" accel="50000" decel="50000" fill="hold">
                                  <p:stCondLst>
                                    <p:cond delay="0"/>
                                  </p:stCondLst>
                                  <p:childTnLst>
                                    <p:animMotion path="M 0.000000 0.000000 L 0.256525 0.000000" origin="layout" pathEditMode="relative">
                                      <p:cBhvr>
                                        <p:cTn id="139" dur="1500" fill="hold"/>
                                        <p:tgtEl>
                                          <p:spTgt spid="660"/>
                                        </p:tgtEl>
                                        <p:attrNameLst>
                                          <p:attrName>ppt_x</p:attrName>
                                          <p:attrName>ppt_y</p:attrName>
                                        </p:attrNameLst>
                                      </p:cBhvr>
                                    </p:animMotion>
                                  </p:childTnLst>
                                </p:cTn>
                              </p:par>
                            </p:childTnLst>
                          </p:cTn>
                        </p:par>
                        <p:par>
                          <p:cTn id="140" fill="hold">
                            <p:stCondLst>
                              <p:cond delay="1500"/>
                            </p:stCondLst>
                            <p:childTnLst>
                              <p:par>
                                <p:cTn id="141" presetClass="exit" nodeType="afterEffect" presetSubtype="0" presetID="1" grpId="43" fill="hold">
                                  <p:stCondLst>
                                    <p:cond delay="0"/>
                                  </p:stCondLst>
                                  <p:iterate type="el" backwards="0">
                                    <p:tmAbs val="0"/>
                                  </p:iterate>
                                  <p:childTnLst>
                                    <p:set>
                                      <p:cBhvr>
                                        <p:cTn id="142" fill="hold">
                                          <p:stCondLst>
                                            <p:cond delay="0"/>
                                          </p:stCondLst>
                                        </p:cTn>
                                        <p:tgtEl>
                                          <p:spTgt spid="660"/>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Class="entr" nodeType="clickEffect" presetSubtype="0" presetID="1" grpId="44" fill="hold">
                                  <p:stCondLst>
                                    <p:cond delay="0"/>
                                  </p:stCondLst>
                                  <p:iterate type="el" backwards="0">
                                    <p:tmAbs val="0"/>
                                  </p:iterate>
                                  <p:childTnLst>
                                    <p:set>
                                      <p:cBhvr>
                                        <p:cTn id="146" fill="hold"/>
                                        <p:tgtEl>
                                          <p:spTgt spid="657"/>
                                        </p:tgtEl>
                                        <p:attrNameLst>
                                          <p:attrName>style.visibility</p:attrName>
                                        </p:attrNameLst>
                                      </p:cBhvr>
                                      <p:to>
                                        <p:strVal val="visible"/>
                                      </p:to>
                                    </p:set>
                                  </p:childTnLst>
                                </p:cTn>
                              </p:par>
                            </p:childTnLst>
                          </p:cTn>
                        </p:par>
                        <p:par>
                          <p:cTn id="147" fill="hold">
                            <p:stCondLst>
                              <p:cond delay="0"/>
                            </p:stCondLst>
                            <p:childTnLst>
                              <p:par>
                                <p:cTn id="148" presetClass="entr" nodeType="afterEffect" presetSubtype="0" presetID="1" grpId="45" fill="hold">
                                  <p:stCondLst>
                                    <p:cond delay="0"/>
                                  </p:stCondLst>
                                  <p:iterate type="el" backwards="0">
                                    <p:tmAbs val="0"/>
                                  </p:iterate>
                                  <p:childTnLst>
                                    <p:set>
                                      <p:cBhvr>
                                        <p:cTn id="149" fill="hold"/>
                                        <p:tgtEl>
                                          <p:spTgt spid="651"/>
                                        </p:tgtEl>
                                        <p:attrNameLst>
                                          <p:attrName>style.visibility</p:attrName>
                                        </p:attrNameLst>
                                      </p:cBhvr>
                                      <p:to>
                                        <p:strVal val="visible"/>
                                      </p:to>
                                    </p:set>
                                  </p:childTnLst>
                                </p:cTn>
                              </p:par>
                            </p:childTnLst>
                          </p:cTn>
                        </p:par>
                        <p:par>
                          <p:cTn id="150" fill="hold">
                            <p:stCondLst>
                              <p:cond delay="0"/>
                            </p:stCondLst>
                            <p:childTnLst>
                              <p:par>
                                <p:cTn id="151" presetClass="entr" nodeType="afterEffect" presetSubtype="0" presetID="1" grpId="46" fill="hold">
                                  <p:stCondLst>
                                    <p:cond delay="0"/>
                                  </p:stCondLst>
                                  <p:iterate type="el" backwards="0">
                                    <p:tmAbs val="0"/>
                                  </p:iterate>
                                  <p:childTnLst>
                                    <p:set>
                                      <p:cBhvr>
                                        <p:cTn id="152" fill="hold"/>
                                        <p:tgtEl>
                                          <p:spTgt spid="647"/>
                                        </p:tgtEl>
                                        <p:attrNameLst>
                                          <p:attrName>style.visibility</p:attrName>
                                        </p:attrNameLst>
                                      </p:cBhvr>
                                      <p:to>
                                        <p:strVal val="visible"/>
                                      </p:to>
                                    </p:set>
                                  </p:childTnLst>
                                </p:cTn>
                              </p:par>
                            </p:childTnLst>
                          </p:cTn>
                        </p:par>
                        <p:par>
                          <p:cTn id="153" fill="hold">
                            <p:stCondLst>
                              <p:cond delay="0"/>
                            </p:stCondLst>
                            <p:childTnLst>
                              <p:par>
                                <p:cTn id="154" presetClass="entr" nodeType="afterEffect" presetSubtype="0" presetID="1" grpId="47" fill="hold">
                                  <p:stCondLst>
                                    <p:cond delay="0"/>
                                  </p:stCondLst>
                                  <p:iterate type="el" backwards="0">
                                    <p:tmAbs val="0"/>
                                  </p:iterate>
                                  <p:childTnLst>
                                    <p:set>
                                      <p:cBhvr>
                                        <p:cTn id="155" fill="hold"/>
                                        <p:tgtEl>
                                          <p:spTgt spid="649"/>
                                        </p:tgtEl>
                                        <p:attrNameLst>
                                          <p:attrName>style.visibility</p:attrName>
                                        </p:attrNameLst>
                                      </p:cBhvr>
                                      <p:to>
                                        <p:strVal val="visible"/>
                                      </p:to>
                                    </p:set>
                                  </p:childTnLst>
                                </p:cTn>
                              </p:par>
                            </p:childTnLst>
                          </p:cTn>
                        </p:par>
                        <p:par>
                          <p:cTn id="156" fill="hold">
                            <p:stCondLst>
                              <p:cond delay="0"/>
                            </p:stCondLst>
                            <p:childTnLst>
                              <p:par>
                                <p:cTn id="157" presetClass="entr" nodeType="afterEffect" presetSubtype="0" presetID="1" grpId="48" fill="hold">
                                  <p:stCondLst>
                                    <p:cond delay="0"/>
                                  </p:stCondLst>
                                  <p:iterate type="el" backwards="0">
                                    <p:tmAbs val="0"/>
                                  </p:iterate>
                                  <p:childTnLst>
                                    <p:set>
                                      <p:cBhvr>
                                        <p:cTn id="158" fill="hold"/>
                                        <p:tgtEl>
                                          <p:spTgt spid="654"/>
                                        </p:tgtEl>
                                        <p:attrNameLst>
                                          <p:attrName>style.visibility</p:attrName>
                                        </p:attrNameLst>
                                      </p:cBhvr>
                                      <p:to>
                                        <p:strVal val="visible"/>
                                      </p:to>
                                    </p:set>
                                  </p:childTnLst>
                                </p:cTn>
                              </p:par>
                            </p:childTnLst>
                          </p:cTn>
                        </p:par>
                        <p:par>
                          <p:cTn id="159" fill="hold">
                            <p:stCondLst>
                              <p:cond delay="0"/>
                            </p:stCondLst>
                            <p:childTnLst>
                              <p:par>
                                <p:cTn id="160" presetClass="entr" nodeType="afterEffect" presetSubtype="0" presetID="1" grpId="49" fill="hold">
                                  <p:stCondLst>
                                    <p:cond delay="0"/>
                                  </p:stCondLst>
                                  <p:iterate type="el" backwards="0">
                                    <p:tmAbs val="0"/>
                                  </p:iterate>
                                  <p:childTnLst>
                                    <p:set>
                                      <p:cBhvr>
                                        <p:cTn id="161" fill="hold"/>
                                        <p:tgtEl>
                                          <p:spTgt spid="646"/>
                                        </p:tgtEl>
                                        <p:attrNameLst>
                                          <p:attrName>style.visibility</p:attrName>
                                        </p:attrNameLst>
                                      </p:cBhvr>
                                      <p:to>
                                        <p:strVal val="visible"/>
                                      </p:to>
                                    </p:set>
                                  </p:childTnLst>
                                </p:cTn>
                              </p:par>
                            </p:childTnLst>
                          </p:cTn>
                        </p:par>
                        <p:par>
                          <p:cTn id="162" fill="hold">
                            <p:stCondLst>
                              <p:cond delay="0"/>
                            </p:stCondLst>
                            <p:childTnLst>
                              <p:par>
                                <p:cTn id="163" presetClass="entr" nodeType="afterEffect" presetSubtype="0" presetID="1" grpId="50" fill="hold">
                                  <p:stCondLst>
                                    <p:cond delay="0"/>
                                  </p:stCondLst>
                                  <p:iterate type="el" backwards="0">
                                    <p:tmAbs val="0"/>
                                  </p:iterate>
                                  <p:childTnLst>
                                    <p:set>
                                      <p:cBhvr>
                                        <p:cTn id="164" fill="hold"/>
                                        <p:tgtEl>
                                          <p:spTgt spid="650"/>
                                        </p:tgtEl>
                                        <p:attrNameLst>
                                          <p:attrName>style.visibility</p:attrName>
                                        </p:attrNameLst>
                                      </p:cBhvr>
                                      <p:to>
                                        <p:strVal val="visible"/>
                                      </p:to>
                                    </p:set>
                                  </p:childTnLst>
                                </p:cTn>
                              </p:par>
                            </p:childTnLst>
                          </p:cTn>
                        </p:par>
                        <p:par>
                          <p:cTn id="165" fill="hold">
                            <p:stCondLst>
                              <p:cond delay="0"/>
                            </p:stCondLst>
                            <p:childTnLst>
                              <p:par>
                                <p:cTn id="166" presetClass="entr" nodeType="afterEffect" presetSubtype="0" presetID="1" grpId="51" fill="hold">
                                  <p:stCondLst>
                                    <p:cond delay="0"/>
                                  </p:stCondLst>
                                  <p:iterate type="el" backwards="0">
                                    <p:tmAbs val="0"/>
                                  </p:iterate>
                                  <p:childTnLst>
                                    <p:set>
                                      <p:cBhvr>
                                        <p:cTn id="167" fill="hold"/>
                                        <p:tgtEl>
                                          <p:spTgt spid="648"/>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presetClass="entr" nodeType="clickEffect" presetSubtype="0" presetID="1" grpId="52" fill="hold">
                                  <p:stCondLst>
                                    <p:cond delay="0"/>
                                  </p:stCondLst>
                                  <p:iterate type="el" backwards="0">
                                    <p:tmAbs val="0"/>
                                  </p:iterate>
                                  <p:childTnLst>
                                    <p:set>
                                      <p:cBhvr>
                                        <p:cTn id="171" fill="hold"/>
                                        <p:tgtEl>
                                          <p:spTgt spid="661"/>
                                        </p:tgtEl>
                                        <p:attrNameLst>
                                          <p:attrName>style.visibility</p:attrName>
                                        </p:attrNameLst>
                                      </p:cBhvr>
                                      <p:to>
                                        <p:strVal val="visible"/>
                                      </p:to>
                                    </p:set>
                                  </p:childTnLst>
                                </p:cTn>
                              </p:par>
                            </p:childTnLst>
                          </p:cTn>
                        </p:par>
                        <p:par>
                          <p:cTn id="172" fill="hold">
                            <p:stCondLst>
                              <p:cond delay="0"/>
                            </p:stCondLst>
                            <p:childTnLst>
                              <p:par>
                                <p:cTn id="173" presetClass="path" nodeType="afterEffect" presetSubtype="0" presetID="-1" grpId="53" accel="50000" decel="50000" fill="hold">
                                  <p:stCondLst>
                                    <p:cond delay="0"/>
                                  </p:stCondLst>
                                  <p:childTnLst>
                                    <p:animMotion path="M 0.000000 0.000000 L 0.135736 0.000000" origin="layout" pathEditMode="relative">
                                      <p:cBhvr>
                                        <p:cTn id="174" dur="800" fill="hold"/>
                                        <p:tgtEl>
                                          <p:spTgt spid="661"/>
                                        </p:tgtEl>
                                        <p:attrNameLst>
                                          <p:attrName>ppt_x</p:attrName>
                                          <p:attrName>ppt_y</p:attrName>
                                        </p:attrNameLst>
                                      </p:cBhvr>
                                    </p:animMotion>
                                  </p:childTnLst>
                                </p:cTn>
                              </p:par>
                            </p:childTnLst>
                          </p:cTn>
                        </p:par>
                        <p:par>
                          <p:cTn id="175" fill="hold">
                            <p:stCondLst>
                              <p:cond delay="800"/>
                            </p:stCondLst>
                            <p:childTnLst>
                              <p:par>
                                <p:cTn id="176" presetClass="entr" nodeType="afterEffect" presetSubtype="0" presetID="1" grpId="54" fill="hold">
                                  <p:stCondLst>
                                    <p:cond delay="0"/>
                                  </p:stCondLst>
                                  <p:iterate type="el" backwards="0">
                                    <p:tmAbs val="0"/>
                                  </p:iterate>
                                  <p:childTnLst>
                                    <p:set>
                                      <p:cBhvr>
                                        <p:cTn id="177" fill="hold"/>
                                        <p:tgtEl>
                                          <p:spTgt spid="662"/>
                                        </p:tgtEl>
                                        <p:attrNameLst>
                                          <p:attrName>style.visibility</p:attrName>
                                        </p:attrNameLst>
                                      </p:cBhvr>
                                      <p:to>
                                        <p:strVal val="visible"/>
                                      </p:to>
                                    </p:set>
                                  </p:childTnLst>
                                </p:cTn>
                              </p:par>
                            </p:childTnLst>
                          </p:cTn>
                        </p:par>
                        <p:par>
                          <p:cTn id="178" fill="hold">
                            <p:stCondLst>
                              <p:cond delay="0"/>
                            </p:stCondLst>
                            <p:childTnLst>
                              <p:par>
                                <p:cTn id="179" presetClass="path" nodeType="afterEffect" presetSubtype="0" presetID="-1" grpId="55" accel="50000" decel="50000" fill="hold">
                                  <p:stCondLst>
                                    <p:cond delay="0"/>
                                  </p:stCondLst>
                                  <p:childTnLst>
                                    <p:animMotion path="M 0.135736 0.000000 L 0.256525 0.000000" origin="layout" pathEditMode="relative">
                                      <p:cBhvr>
                                        <p:cTn id="180" dur="800" fill="hold"/>
                                        <p:tgtEl>
                                          <p:spTgt spid="661"/>
                                        </p:tgtEl>
                                        <p:attrNameLst>
                                          <p:attrName>ppt_x</p:attrName>
                                          <p:attrName>ppt_y</p:attrName>
                                        </p:attrNameLst>
                                      </p:cBhvr>
                                    </p:animMotion>
                                  </p:childTnLst>
                                </p:cTn>
                              </p:par>
                            </p:childTnLst>
                          </p:cTn>
                        </p:par>
                        <p:par>
                          <p:cTn id="181" fill="hold">
                            <p:stCondLst>
                              <p:cond delay="0"/>
                            </p:stCondLst>
                            <p:childTnLst>
                              <p:par>
                                <p:cTn id="182" presetClass="path" nodeType="withEffect" presetSubtype="0" presetID="-1" grpId="56" accel="50000" decel="50000" fill="hold">
                                  <p:stCondLst>
                                    <p:cond delay="0"/>
                                  </p:stCondLst>
                                  <p:childTnLst>
                                    <p:animMotion path="M 0.000000 0.000000 L 0.135736 0.000000" origin="layout" pathEditMode="relative">
                                      <p:cBhvr>
                                        <p:cTn id="183" dur="800" fill="hold"/>
                                        <p:tgtEl>
                                          <p:spTgt spid="662"/>
                                        </p:tgtEl>
                                        <p:attrNameLst>
                                          <p:attrName>ppt_x</p:attrName>
                                          <p:attrName>ppt_y</p:attrName>
                                        </p:attrNameLst>
                                      </p:cBhvr>
                                    </p:animMotion>
                                  </p:childTnLst>
                                </p:cTn>
                              </p:par>
                            </p:childTnLst>
                          </p:cTn>
                        </p:par>
                        <p:par>
                          <p:cTn id="184" fill="hold">
                            <p:stCondLst>
                              <p:cond delay="800"/>
                            </p:stCondLst>
                            <p:childTnLst>
                              <p:par>
                                <p:cTn id="185" presetClass="exit" nodeType="afterEffect" presetSubtype="0" presetID="1" grpId="57" fill="hold">
                                  <p:stCondLst>
                                    <p:cond delay="0"/>
                                  </p:stCondLst>
                                  <p:iterate type="el" backwards="0">
                                    <p:tmAbs val="0"/>
                                  </p:iterate>
                                  <p:childTnLst>
                                    <p:set>
                                      <p:cBhvr>
                                        <p:cTn id="186" fill="hold">
                                          <p:stCondLst>
                                            <p:cond delay="0"/>
                                          </p:stCondLst>
                                        </p:cTn>
                                        <p:tgtEl>
                                          <p:spTgt spid="661"/>
                                        </p:tgtEl>
                                        <p:attrNameLst>
                                          <p:attrName>style.visibility</p:attrName>
                                        </p:attrNameLst>
                                      </p:cBhvr>
                                      <p:to>
                                        <p:strVal val="hidden"/>
                                      </p:to>
                                    </p:set>
                                  </p:childTnLst>
                                </p:cTn>
                              </p:par>
                            </p:childTnLst>
                          </p:cTn>
                        </p:par>
                        <p:par>
                          <p:cTn id="187" fill="hold">
                            <p:stCondLst>
                              <p:cond delay="800"/>
                            </p:stCondLst>
                            <p:childTnLst>
                              <p:par>
                                <p:cTn id="188" presetClass="entr" nodeType="afterEffect" presetSubtype="0" presetID="1" grpId="58" fill="hold">
                                  <p:stCondLst>
                                    <p:cond delay="0"/>
                                  </p:stCondLst>
                                  <p:iterate type="el" backwards="0">
                                    <p:tmAbs val="0"/>
                                  </p:iterate>
                                  <p:childTnLst>
                                    <p:set>
                                      <p:cBhvr>
                                        <p:cTn id="189" fill="hold"/>
                                        <p:tgtEl>
                                          <p:spTgt spid="663"/>
                                        </p:tgtEl>
                                        <p:attrNameLst>
                                          <p:attrName>style.visibility</p:attrName>
                                        </p:attrNameLst>
                                      </p:cBhvr>
                                      <p:to>
                                        <p:strVal val="visible"/>
                                      </p:to>
                                    </p:set>
                                  </p:childTnLst>
                                </p:cTn>
                              </p:par>
                            </p:childTnLst>
                          </p:cTn>
                        </p:par>
                        <p:par>
                          <p:cTn id="190" fill="hold">
                            <p:stCondLst>
                              <p:cond delay="0"/>
                            </p:stCondLst>
                            <p:childTnLst>
                              <p:par>
                                <p:cTn id="191" presetClass="path" nodeType="afterEffect" presetSubtype="0" presetID="-1" grpId="59" accel="50000" decel="50000" fill="hold">
                                  <p:stCondLst>
                                    <p:cond delay="0"/>
                                  </p:stCondLst>
                                  <p:childTnLst>
                                    <p:animMotion path="M 0.000000 0.000000 L 0.135736 0.000000" origin="layout" pathEditMode="relative">
                                      <p:cBhvr>
                                        <p:cTn id="192" dur="800" fill="hold"/>
                                        <p:tgtEl>
                                          <p:spTgt spid="663"/>
                                        </p:tgtEl>
                                        <p:attrNameLst>
                                          <p:attrName>ppt_x</p:attrName>
                                          <p:attrName>ppt_y</p:attrName>
                                        </p:attrNameLst>
                                      </p:cBhvr>
                                    </p:animMotion>
                                  </p:childTnLst>
                                </p:cTn>
                              </p:par>
                            </p:childTnLst>
                          </p:cTn>
                        </p:par>
                        <p:par>
                          <p:cTn id="193" fill="hold">
                            <p:stCondLst>
                              <p:cond delay="0"/>
                            </p:stCondLst>
                            <p:childTnLst>
                              <p:par>
                                <p:cTn id="194" presetClass="path" nodeType="withEffect" presetSubtype="0" presetID="-1" grpId="60" accel="50000" decel="50000" fill="hold">
                                  <p:stCondLst>
                                    <p:cond delay="0"/>
                                  </p:stCondLst>
                                  <p:childTnLst>
                                    <p:animMotion path="M 0.135736 0.000000 L 0.256525 0.000000" origin="layout" pathEditMode="relative">
                                      <p:cBhvr>
                                        <p:cTn id="195" dur="800" fill="hold"/>
                                        <p:tgtEl>
                                          <p:spTgt spid="662"/>
                                        </p:tgtEl>
                                        <p:attrNameLst>
                                          <p:attrName>ppt_x</p:attrName>
                                          <p:attrName>ppt_y</p:attrName>
                                        </p:attrNameLst>
                                      </p:cBhvr>
                                    </p:animMotion>
                                  </p:childTnLst>
                                </p:cTn>
                              </p:par>
                            </p:childTnLst>
                          </p:cTn>
                        </p:par>
                        <p:par>
                          <p:cTn id="196" fill="hold">
                            <p:stCondLst>
                              <p:cond delay="800"/>
                            </p:stCondLst>
                            <p:childTnLst>
                              <p:par>
                                <p:cTn id="197" presetClass="exit" nodeType="afterEffect" presetSubtype="0" presetID="1" grpId="61" fill="hold">
                                  <p:stCondLst>
                                    <p:cond delay="0"/>
                                  </p:stCondLst>
                                  <p:iterate type="el" backwards="0">
                                    <p:tmAbs val="0"/>
                                  </p:iterate>
                                  <p:childTnLst>
                                    <p:set>
                                      <p:cBhvr>
                                        <p:cTn id="198" fill="hold">
                                          <p:stCondLst>
                                            <p:cond delay="0"/>
                                          </p:stCondLst>
                                        </p:cTn>
                                        <p:tgtEl>
                                          <p:spTgt spid="662"/>
                                        </p:tgtEl>
                                        <p:attrNameLst>
                                          <p:attrName>style.visibility</p:attrName>
                                        </p:attrNameLst>
                                      </p:cBhvr>
                                      <p:to>
                                        <p:strVal val="hidden"/>
                                      </p:to>
                                    </p:set>
                                  </p:childTnLst>
                                </p:cTn>
                              </p:par>
                            </p:childTnLst>
                          </p:cTn>
                        </p:par>
                        <p:par>
                          <p:cTn id="199" fill="hold">
                            <p:stCondLst>
                              <p:cond delay="0"/>
                            </p:stCondLst>
                            <p:childTnLst>
                              <p:par>
                                <p:cTn id="200" presetClass="path" nodeType="afterEffect" presetSubtype="0" presetID="-1" grpId="62" accel="50000" decel="50000" fill="hold">
                                  <p:stCondLst>
                                    <p:cond delay="0"/>
                                  </p:stCondLst>
                                  <p:childTnLst>
                                    <p:animMotion path="M 0.135736 0.000000 L 0.256525 0.000000" origin="layout" pathEditMode="relative">
                                      <p:cBhvr>
                                        <p:cTn id="201" dur="800" fill="hold"/>
                                        <p:tgtEl>
                                          <p:spTgt spid="663"/>
                                        </p:tgtEl>
                                        <p:attrNameLst>
                                          <p:attrName>ppt_x</p:attrName>
                                          <p:attrName>ppt_y</p:attrName>
                                        </p:attrNameLst>
                                      </p:cBhvr>
                                    </p:animMotion>
                                  </p:childTnLst>
                                </p:cTn>
                              </p:par>
                            </p:childTnLst>
                          </p:cTn>
                        </p:par>
                        <p:par>
                          <p:cTn id="202" fill="hold">
                            <p:stCondLst>
                              <p:cond delay="800"/>
                            </p:stCondLst>
                            <p:childTnLst>
                              <p:par>
                                <p:cTn id="203" presetClass="exit" nodeType="afterEffect" presetSubtype="0" presetID="1" grpId="63" fill="hold">
                                  <p:stCondLst>
                                    <p:cond delay="0"/>
                                  </p:stCondLst>
                                  <p:iterate type="el" backwards="0">
                                    <p:tmAbs val="0"/>
                                  </p:iterate>
                                  <p:childTnLst>
                                    <p:set>
                                      <p:cBhvr>
                                        <p:cTn id="204" fill="hold">
                                          <p:stCondLst>
                                            <p:cond delay="0"/>
                                          </p:stCondLst>
                                        </p:cTn>
                                        <p:tgtEl>
                                          <p:spTgt spid="6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2" grpId="54"/>
      <p:bldP build="whole" bldLvl="1" animBg="1" rev="0" advAuto="0" spid="627" grpId="3"/>
      <p:bldP build="whole" bldLvl="1" animBg="1" rev="0" advAuto="0" spid="659" grpId="40"/>
      <p:bldP build="whole" bldLvl="1" animBg="1" rev="0" advAuto="0" spid="643" grpId="10"/>
      <p:bldP build="whole" bldLvl="1" animBg="1" rev="0" advAuto="0" spid="631" grpId="13"/>
      <p:bldP build="whole" bldLvl="1" animBg="1" rev="0" advAuto="0" spid="643" grpId="12"/>
      <p:bldP build="whole" bldLvl="1" animBg="1" rev="0" advAuto="0" spid="649" grpId="47"/>
      <p:bldP build="whole" bldLvl="1" animBg="1" rev="0" advAuto="0" spid="662" grpId="61"/>
      <p:bldP build="whole" bldLvl="1" animBg="1" rev="0" advAuto="0" spid="635" grpId="17"/>
      <p:bldP build="whole" bldLvl="1" animBg="1" rev="0" advAuto="0" spid="620" grpId="31"/>
      <p:bldP build="whole" bldLvl="1" animBg="1" rev="0" advAuto="0" spid="639" grpId="22"/>
      <p:bldP build="whole" bldLvl="1" animBg="1" rev="0" advAuto="0" spid="654" grpId="48"/>
      <p:bldP build="whole" bldLvl="1" animBg="1" rev="0" advAuto="0" spid="660" grpId="41"/>
      <p:bldP build="whole" bldLvl="1" animBg="1" rev="0" advAuto="0" spid="628" grpId="5"/>
      <p:bldP build="whole" bldLvl="1" animBg="1" rev="0" advAuto="0" spid="632" grpId="14"/>
      <p:bldP build="whole" bldLvl="1" animBg="1" rev="0" advAuto="0" spid="660" grpId="43"/>
      <p:bldP build="whole" bldLvl="1" animBg="1" rev="0" advAuto="0" spid="663" grpId="58"/>
      <p:bldP build="whole" bldLvl="1" animBg="1" rev="0" advAuto="0" spid="646" grpId="49"/>
      <p:bldP build="whole" bldLvl="1" animBg="1" rev="0" advAuto="0" spid="663" grpId="63"/>
      <p:bldP build="whole" bldLvl="1" animBg="1" rev="0" advAuto="0" spid="650" grpId="50"/>
      <p:bldP build="whole" bldLvl="1" animBg="1" rev="0" advAuto="0" spid="636" grpId="19"/>
      <p:bldP build="whole" bldLvl="1" animBg="1" rev="0" advAuto="0" spid="621" grpId="33"/>
      <p:bldP build="whole" bldLvl="1" animBg="1" rev="0" advAuto="0" spid="640" grpId="23"/>
      <p:bldP build="whole" bldLvl="1" animBg="1" rev="0" advAuto="0" spid="644" grpId="24"/>
      <p:bldP build="whole" bldLvl="1" animBg="1" rev="0" advAuto="0" spid="629" grpId="4"/>
      <p:bldP build="whole" bldLvl="1" animBg="1" rev="0" advAuto="0" spid="644" grpId="28"/>
      <p:bldP build="whole" bldLvl="1" animBg="1" rev="0" advAuto="0" spid="651" grpId="45"/>
      <p:bldP build="whole" bldLvl="1" animBg="1" rev="0" advAuto="0" spid="633" grpId="15"/>
      <p:bldP build="whole" bldLvl="1" animBg="1" rev="0" advAuto="0" spid="647" grpId="46"/>
      <p:bldP build="whole" bldLvl="1" animBg="1" rev="0" advAuto="0" spid="657" grpId="44"/>
      <p:bldP build="whole" bldLvl="1" animBg="1" rev="0" advAuto="0" spid="641" grpId="18"/>
      <p:bldP build="whole" bldLvl="1" animBg="1" rev="0" advAuto="0" spid="637" grpId="20"/>
      <p:bldP build="whole" bldLvl="1" animBg="1" rev="0" advAuto="0" spid="630" grpId="6"/>
      <p:bldP build="whole" bldLvl="1" animBg="1" rev="0" advAuto="0" spid="658" grpId="35"/>
      <p:bldP build="whole" bldLvl="1" animBg="1" rev="0" advAuto="0" spid="622" grpId="34"/>
      <p:bldP build="whole" bldLvl="1" animBg="1" rev="0" advAuto="0" spid="658" grpId="37"/>
      <p:bldP build="whole" bldLvl="1" animBg="1" rev="0" advAuto="0" spid="661" grpId="52"/>
      <p:bldP build="whole" bldLvl="1" animBg="1" rev="0" advAuto="0" spid="642" grpId="7"/>
      <p:bldP build="whole" bldLvl="1" animBg="1" rev="0" advAuto="0" spid="645" grpId="25"/>
      <p:bldP build="whole" bldLvl="1" animBg="1" rev="0" advAuto="0" spid="642" grpId="9"/>
      <p:bldP build="whole" bldLvl="1" animBg="1" rev="0" advAuto="0" spid="626" grpId="2"/>
      <p:bldP build="whole" bldLvl="1" animBg="1" rev="0" advAuto="0" spid="661" grpId="57"/>
      <p:bldP build="whole" bldLvl="1" animBg="1" rev="0" advAuto="0" spid="645" grpId="29"/>
      <p:bldP build="whole" bldLvl="1" animBg="1" rev="0" advAuto="0" spid="634" grpId="16"/>
      <p:bldP build="whole" bldLvl="1" animBg="1" rev="0" advAuto="0" spid="619" grpId="30"/>
      <p:bldP build="whole" bldLvl="1" animBg="1" rev="0" advAuto="0" spid="648" grpId="51"/>
      <p:bldP build="whole" bldLvl="1" animBg="1" rev="0" advAuto="0" spid="623" grpId="32"/>
      <p:bldP build="whole" bldLvl="1" animBg="1" rev="0" advAuto="0" spid="638" grpId="21"/>
      <p:bldP build="p" bldLvl="5" animBg="1" rev="0" advAuto="0" spid="625" grpId="1"/>
      <p:bldP build="whole" bldLvl="1" animBg="1" rev="0" advAuto="0" spid="659" grpId="38"/>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66" name="Data Locality"/>
          <p:cNvSpPr txBox="1"/>
          <p:nvPr>
            <p:ph type="title"/>
          </p:nvPr>
        </p:nvSpPr>
        <p:spPr>
          <a:prstGeom prst="rect">
            <a:avLst/>
          </a:prstGeom>
        </p:spPr>
        <p:txBody>
          <a:bodyPr/>
          <a:lstStyle/>
          <a:p>
            <a:pPr/>
            <a:r>
              <a:t>Data Locality</a:t>
            </a:r>
          </a:p>
        </p:txBody>
      </p:sp>
      <p:sp>
        <p:nvSpPr>
          <p:cNvPr id="667" name="Data must reside in one of two places:…"/>
          <p:cNvSpPr txBox="1"/>
          <p:nvPr>
            <p:ph type="body" idx="1"/>
          </p:nvPr>
        </p:nvSpPr>
        <p:spPr>
          <a:prstGeom prst="rect">
            <a:avLst/>
          </a:prstGeom>
        </p:spPr>
        <p:txBody>
          <a:bodyPr/>
          <a:lstStyle/>
          <a:p>
            <a:pPr/>
            <a:r>
              <a:t>Data must reside in one of two places:</a:t>
            </a:r>
          </a:p>
          <a:p>
            <a:pPr lvl="1" marL="800100" indent="-342900">
              <a:buSzPct val="75000"/>
            </a:pPr>
            <a:r>
              <a:t>Remote - Visible to the host and the accelerator</a:t>
            </a:r>
            <a:endParaRPr b="1"/>
          </a:p>
          <a:p>
            <a:pPr lvl="1" marL="800100" indent="-342900">
              <a:buSzPct val="75000"/>
            </a:pPr>
            <a:r>
              <a:t>Local - Visible to the accelerator only</a:t>
            </a:r>
          </a:p>
        </p:txBody>
      </p:sp>
      <p:sp>
        <p:nvSpPr>
          <p:cNvPr id="668" name="FPGA"/>
          <p:cNvSpPr/>
          <p:nvPr/>
        </p:nvSpPr>
        <p:spPr>
          <a:xfrm>
            <a:off x="5256862" y="2803004"/>
            <a:ext cx="4718065" cy="3737757"/>
          </a:xfrm>
          <a:prstGeom prst="roundRect">
            <a:avLst>
              <a:gd name="adj" fmla="val 13672"/>
            </a:avLst>
          </a:prstGeom>
          <a:solidFill>
            <a:schemeClr val="accent2"/>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FPGA</a:t>
            </a:r>
          </a:p>
        </p:txBody>
      </p:sp>
      <p:sp>
        <p:nvSpPr>
          <p:cNvPr id="669" name="Rectangle"/>
          <p:cNvSpPr/>
          <p:nvPr/>
        </p:nvSpPr>
        <p:spPr>
          <a:xfrm>
            <a:off x="5556090" y="3285604"/>
            <a:ext cx="712817" cy="189786"/>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70" name="Rectangle"/>
          <p:cNvSpPr/>
          <p:nvPr/>
        </p:nvSpPr>
        <p:spPr>
          <a:xfrm>
            <a:off x="5556090" y="3466631"/>
            <a:ext cx="712817" cy="189785"/>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71" name="Rectangle"/>
          <p:cNvSpPr/>
          <p:nvPr/>
        </p:nvSpPr>
        <p:spPr>
          <a:xfrm>
            <a:off x="5556090" y="3655724"/>
            <a:ext cx="712817" cy="189785"/>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72" name="Rectangle"/>
          <p:cNvSpPr/>
          <p:nvPr/>
        </p:nvSpPr>
        <p:spPr>
          <a:xfrm>
            <a:off x="5556090" y="3836750"/>
            <a:ext cx="712817" cy="189786"/>
          </a:xfrm>
          <a:prstGeom prst="rect">
            <a:avLst/>
          </a:prstGeom>
          <a:solidFill>
            <a:schemeClr val="accent1">
              <a:satOff val="-33333"/>
              <a:lumOff val="29999"/>
            </a:schemeClr>
          </a:solidFill>
          <a:ln w="25400">
            <a:solidFill>
              <a:srgbClr val="000000"/>
            </a:solidFill>
          </a:ln>
        </p:spPr>
        <p:txBody>
          <a:bodyPr lIns="45719" rIns="45719"/>
          <a:lstStyle/>
          <a:p>
            <a:pPr>
              <a:defRPr sz="800">
                <a:solidFill>
                  <a:srgbClr val="FFFFFF"/>
                </a:solidFill>
              </a:defRPr>
            </a:pPr>
          </a:p>
        </p:txBody>
      </p:sp>
      <p:sp>
        <p:nvSpPr>
          <p:cNvPr id="673" name="Rectangle"/>
          <p:cNvSpPr/>
          <p:nvPr/>
        </p:nvSpPr>
        <p:spPr>
          <a:xfrm>
            <a:off x="5556090" y="4025843"/>
            <a:ext cx="712817" cy="189786"/>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74" name="Rectangle"/>
          <p:cNvSpPr/>
          <p:nvPr/>
        </p:nvSpPr>
        <p:spPr>
          <a:xfrm>
            <a:off x="5556090" y="4206870"/>
            <a:ext cx="712817" cy="189786"/>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75" name="Rectangle"/>
          <p:cNvSpPr/>
          <p:nvPr/>
        </p:nvSpPr>
        <p:spPr>
          <a:xfrm>
            <a:off x="5556090" y="4395963"/>
            <a:ext cx="712817" cy="189786"/>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76" name="Rectangle"/>
          <p:cNvSpPr/>
          <p:nvPr/>
        </p:nvSpPr>
        <p:spPr>
          <a:xfrm>
            <a:off x="5556090" y="4576990"/>
            <a:ext cx="712817" cy="189785"/>
          </a:xfrm>
          <a:prstGeom prst="rect">
            <a:avLst/>
          </a:prstGeom>
          <a:solidFill>
            <a:schemeClr val="accent1">
              <a:satOff val="-33333"/>
              <a:lumOff val="29999"/>
            </a:schemeClr>
          </a:solidFill>
          <a:ln w="25400">
            <a:solidFill>
              <a:srgbClr val="000000"/>
            </a:solidFill>
          </a:ln>
        </p:spPr>
        <p:txBody>
          <a:bodyPr lIns="45719" rIns="45719"/>
          <a:lstStyle/>
          <a:p>
            <a:pPr/>
          </a:p>
        </p:txBody>
      </p:sp>
      <p:sp>
        <p:nvSpPr>
          <p:cNvPr id="677" name="Host"/>
          <p:cNvSpPr/>
          <p:nvPr/>
        </p:nvSpPr>
        <p:spPr>
          <a:xfrm>
            <a:off x="2840971" y="2947000"/>
            <a:ext cx="1315164" cy="1099233"/>
          </a:xfrm>
          <a:prstGeom prst="roundRect">
            <a:avLst>
              <a:gd name="adj" fmla="val 16049"/>
            </a:avLst>
          </a:prstGeom>
          <a:solidFill>
            <a:srgbClr val="941100"/>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Host</a:t>
            </a:r>
          </a:p>
        </p:txBody>
      </p:sp>
      <p:sp>
        <p:nvSpPr>
          <p:cNvPr id="678" name="DRAM"/>
          <p:cNvSpPr/>
          <p:nvPr/>
        </p:nvSpPr>
        <p:spPr>
          <a:xfrm>
            <a:off x="3078727" y="4780339"/>
            <a:ext cx="839653"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679" name="Double Arrow"/>
          <p:cNvSpPr/>
          <p:nvPr/>
        </p:nvSpPr>
        <p:spPr>
          <a:xfrm>
            <a:off x="4130839" y="3155281"/>
            <a:ext cx="1397001" cy="819048"/>
          </a:xfrm>
          <a:prstGeom prst="leftRightArrow">
            <a:avLst>
              <a:gd name="adj1" fmla="val 31364"/>
              <a:gd name="adj2" fmla="val 45319"/>
            </a:avLst>
          </a:prstGeom>
          <a:solidFill>
            <a:srgbClr val="929000"/>
          </a:solidFill>
          <a:ln w="12700">
            <a:miter lim="400000"/>
          </a:ln>
        </p:spPr>
        <p:txBody>
          <a:bodyPr lIns="45719" rIns="45719"/>
          <a:lstStyle/>
          <a:p>
            <a:pPr/>
          </a:p>
        </p:txBody>
      </p:sp>
      <p:sp>
        <p:nvSpPr>
          <p:cNvPr id="680" name="Double Arrow"/>
          <p:cNvSpPr/>
          <p:nvPr/>
        </p:nvSpPr>
        <p:spPr>
          <a:xfrm rot="16200000">
            <a:off x="3089029" y="3982344"/>
            <a:ext cx="819048" cy="819048"/>
          </a:xfrm>
          <a:prstGeom prst="leftRightArrow">
            <a:avLst>
              <a:gd name="adj1" fmla="val 25172"/>
              <a:gd name="adj2" fmla="val 32101"/>
            </a:avLst>
          </a:prstGeom>
          <a:solidFill>
            <a:srgbClr val="929000"/>
          </a:solidFill>
          <a:ln w="12700">
            <a:miter lim="400000"/>
          </a:ln>
        </p:spPr>
        <p:txBody>
          <a:bodyPr lIns="45719" rIns="45719"/>
          <a:lstStyle/>
          <a:p>
            <a:pPr/>
          </a:p>
        </p:txBody>
      </p:sp>
      <p:sp>
        <p:nvSpPr>
          <p:cNvPr id="681" name="Double Arrow"/>
          <p:cNvSpPr/>
          <p:nvPr/>
        </p:nvSpPr>
        <p:spPr>
          <a:xfrm>
            <a:off x="3924675" y="5074163"/>
            <a:ext cx="1397001" cy="819048"/>
          </a:xfrm>
          <a:prstGeom prst="leftRightArrow">
            <a:avLst>
              <a:gd name="adj1" fmla="val 31364"/>
              <a:gd name="adj2" fmla="val 45319"/>
            </a:avLst>
          </a:prstGeom>
          <a:solidFill>
            <a:srgbClr val="929000"/>
          </a:solidFill>
          <a:ln w="12700">
            <a:miter lim="400000"/>
          </a:ln>
        </p:spPr>
        <p:txBody>
          <a:bodyPr lIns="45719" rIns="45719"/>
          <a:lstStyle/>
          <a:p>
            <a:pPr/>
          </a:p>
        </p:txBody>
      </p:sp>
      <p:sp>
        <p:nvSpPr>
          <p:cNvPr id="682" name="Regfile"/>
          <p:cNvSpPr txBox="1"/>
          <p:nvPr/>
        </p:nvSpPr>
        <p:spPr>
          <a:xfrm>
            <a:off x="5473438" y="2936222"/>
            <a:ext cx="87812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Regfile</a:t>
            </a:r>
          </a:p>
        </p:txBody>
      </p:sp>
      <p:sp>
        <p:nvSpPr>
          <p:cNvPr id="683" name="DMA"/>
          <p:cNvSpPr/>
          <p:nvPr/>
        </p:nvSpPr>
        <p:spPr>
          <a:xfrm>
            <a:off x="5358538" y="4939043"/>
            <a:ext cx="1270001" cy="1270001"/>
          </a:xfrm>
          <a:prstGeom prst="roundRect">
            <a:avLst>
              <a:gd name="adj" fmla="val 15000"/>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684" name="Accelerator"/>
          <p:cNvSpPr/>
          <p:nvPr/>
        </p:nvSpPr>
        <p:spPr>
          <a:xfrm>
            <a:off x="7525978" y="3278633"/>
            <a:ext cx="1919199" cy="2942786"/>
          </a:xfrm>
          <a:prstGeom prst="rect">
            <a:avLst/>
          </a:prstGeom>
          <a:solidFill>
            <a:srgbClr val="941100"/>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Accelerator</a:t>
            </a:r>
          </a:p>
        </p:txBody>
      </p:sp>
      <p:sp>
        <p:nvSpPr>
          <p:cNvPr id="685" name="Line"/>
          <p:cNvSpPr/>
          <p:nvPr/>
        </p:nvSpPr>
        <p:spPr>
          <a:xfrm>
            <a:off x="6297157" y="3875754"/>
            <a:ext cx="1258497" cy="1"/>
          </a:xfrm>
          <a:prstGeom prst="line">
            <a:avLst/>
          </a:prstGeom>
          <a:ln w="25400">
            <a:solidFill>
              <a:schemeClr val="accent1"/>
            </a:solidFill>
            <a:headEnd type="triangle"/>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686" name="Line"/>
          <p:cNvSpPr/>
          <p:nvPr/>
        </p:nvSpPr>
        <p:spPr>
          <a:xfrm>
            <a:off x="6665401" y="5483686"/>
            <a:ext cx="819048" cy="1"/>
          </a:xfrm>
          <a:prstGeom prst="line">
            <a:avLst/>
          </a:prstGeom>
          <a:ln w="25400">
            <a:solidFill>
              <a:schemeClr val="accent1"/>
            </a:solidFill>
            <a:headEnd type="triangle"/>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687" name="SRAM"/>
          <p:cNvSpPr/>
          <p:nvPr/>
        </p:nvSpPr>
        <p:spPr>
          <a:xfrm>
            <a:off x="7583904" y="3666762"/>
            <a:ext cx="1079959" cy="529762"/>
          </a:xfrm>
          <a:prstGeom prst="rect">
            <a:avLst/>
          </a:prstGeom>
          <a:solidFill>
            <a:srgbClr val="73FDFF"/>
          </a:solidFill>
          <a:ln w="12700">
            <a:miter lim="400000"/>
          </a:ln>
          <a:extLst>
            <a:ext uri="{C572A759-6A51-4108-AA02-DFA0A04FC94B}">
              <ma14:wrappingTextBoxFlag xmlns:ma14="http://schemas.microsoft.com/office/mac/drawingml/2011/main" val="1"/>
            </a:ext>
          </a:extLst>
        </p:spPr>
        <p:txBody>
          <a:bodyPr lIns="45719" rIns="45719" anchor="ctr"/>
          <a:lstStyle>
            <a:lvl1pPr algn="ctr"/>
          </a:lstStyle>
          <a:p>
            <a:pPr/>
            <a:r>
              <a:t>SRAM</a:t>
            </a:r>
          </a:p>
        </p:txBody>
      </p:sp>
      <p:sp>
        <p:nvSpPr>
          <p:cNvPr id="688" name="SRAM"/>
          <p:cNvSpPr/>
          <p:nvPr/>
        </p:nvSpPr>
        <p:spPr>
          <a:xfrm>
            <a:off x="8286250" y="4522670"/>
            <a:ext cx="1079958" cy="529761"/>
          </a:xfrm>
          <a:prstGeom prst="rect">
            <a:avLst/>
          </a:prstGeom>
          <a:solidFill>
            <a:srgbClr val="73FDFF"/>
          </a:solidFill>
          <a:ln w="12700">
            <a:miter lim="400000"/>
          </a:ln>
          <a:extLst>
            <a:ext uri="{C572A759-6A51-4108-AA02-DFA0A04FC94B}">
              <ma14:wrappingTextBoxFlag xmlns:ma14="http://schemas.microsoft.com/office/mac/drawingml/2011/main" val="1"/>
            </a:ext>
          </a:extLst>
        </p:spPr>
        <p:txBody>
          <a:bodyPr lIns="45719" rIns="45719" anchor="ctr"/>
          <a:lstStyle>
            <a:lvl1pPr algn="ctr"/>
          </a:lstStyle>
          <a:p>
            <a:pPr/>
            <a:r>
              <a:t>SRAM</a:t>
            </a:r>
          </a:p>
        </p:txBody>
      </p:sp>
      <p:sp>
        <p:nvSpPr>
          <p:cNvPr id="689" name="SRAM"/>
          <p:cNvSpPr/>
          <p:nvPr/>
        </p:nvSpPr>
        <p:spPr>
          <a:xfrm>
            <a:off x="7674886" y="5378577"/>
            <a:ext cx="1079959" cy="529762"/>
          </a:xfrm>
          <a:prstGeom prst="rect">
            <a:avLst/>
          </a:prstGeom>
          <a:solidFill>
            <a:srgbClr val="73FDFF"/>
          </a:solidFill>
          <a:ln w="12700">
            <a:miter lim="400000"/>
          </a:ln>
          <a:extLst>
            <a:ext uri="{C572A759-6A51-4108-AA02-DFA0A04FC94B}">
              <ma14:wrappingTextBoxFlag xmlns:ma14="http://schemas.microsoft.com/office/mac/drawingml/2011/main" val="1"/>
            </a:ext>
          </a:extLst>
        </p:spPr>
        <p:txBody>
          <a:bodyPr lIns="45719" rIns="45719" anchor="ctr"/>
          <a:lstStyle>
            <a:lvl1pPr algn="ctr"/>
          </a:lstStyle>
          <a:p>
            <a:pPr/>
            <a:r>
              <a:t>SRAM</a:t>
            </a:r>
          </a:p>
        </p:txBody>
      </p:sp>
      <p:grpSp>
        <p:nvGrpSpPr>
          <p:cNvPr id="692" name="Group"/>
          <p:cNvGrpSpPr/>
          <p:nvPr/>
        </p:nvGrpSpPr>
        <p:grpSpPr>
          <a:xfrm>
            <a:off x="8960874" y="3739765"/>
            <a:ext cx="249124" cy="459039"/>
            <a:chOff x="0" y="0"/>
            <a:chExt cx="249122" cy="459038"/>
          </a:xfrm>
        </p:grpSpPr>
        <p:sp>
          <p:nvSpPr>
            <p:cNvPr id="690" name="Rectangle"/>
            <p:cNvSpPr/>
            <p:nvPr/>
          </p:nvSpPr>
          <p:spPr>
            <a:xfrm>
              <a:off x="0" y="0"/>
              <a:ext cx="249123" cy="459039"/>
            </a:xfrm>
            <a:prstGeom prst="rect">
              <a:avLst/>
            </a:pr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sp>
          <p:nvSpPr>
            <p:cNvPr id="691" name="Triangle"/>
            <p:cNvSpPr/>
            <p:nvPr/>
          </p:nvSpPr>
          <p:spPr>
            <a:xfrm rot="5400000">
              <a:off x="-53939" y="253179"/>
              <a:ext cx="255173" cy="108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grpSp>
      <p:grpSp>
        <p:nvGrpSpPr>
          <p:cNvPr id="695" name="Group"/>
          <p:cNvGrpSpPr/>
          <p:nvPr/>
        </p:nvGrpSpPr>
        <p:grpSpPr>
          <a:xfrm>
            <a:off x="7619214" y="4261336"/>
            <a:ext cx="249124" cy="459040"/>
            <a:chOff x="0" y="0"/>
            <a:chExt cx="249122" cy="459038"/>
          </a:xfrm>
        </p:grpSpPr>
        <p:sp>
          <p:nvSpPr>
            <p:cNvPr id="693" name="Rectangle"/>
            <p:cNvSpPr/>
            <p:nvPr/>
          </p:nvSpPr>
          <p:spPr>
            <a:xfrm>
              <a:off x="0" y="0"/>
              <a:ext cx="249123" cy="459039"/>
            </a:xfrm>
            <a:prstGeom prst="rect">
              <a:avLst/>
            </a:pr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sp>
          <p:nvSpPr>
            <p:cNvPr id="694" name="Triangle"/>
            <p:cNvSpPr/>
            <p:nvPr/>
          </p:nvSpPr>
          <p:spPr>
            <a:xfrm rot="5400000">
              <a:off x="-53939" y="253179"/>
              <a:ext cx="255173" cy="108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grpSp>
      <p:grpSp>
        <p:nvGrpSpPr>
          <p:cNvPr id="698" name="Group"/>
          <p:cNvGrpSpPr/>
          <p:nvPr/>
        </p:nvGrpSpPr>
        <p:grpSpPr>
          <a:xfrm>
            <a:off x="9041914" y="5146785"/>
            <a:ext cx="249124" cy="459040"/>
            <a:chOff x="0" y="0"/>
            <a:chExt cx="249122" cy="459038"/>
          </a:xfrm>
        </p:grpSpPr>
        <p:sp>
          <p:nvSpPr>
            <p:cNvPr id="696" name="Rectangle"/>
            <p:cNvSpPr/>
            <p:nvPr/>
          </p:nvSpPr>
          <p:spPr>
            <a:xfrm>
              <a:off x="0" y="0"/>
              <a:ext cx="249123" cy="459039"/>
            </a:xfrm>
            <a:prstGeom prst="rect">
              <a:avLst/>
            </a:pr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sp>
          <p:nvSpPr>
            <p:cNvPr id="697" name="Triangle"/>
            <p:cNvSpPr/>
            <p:nvPr/>
          </p:nvSpPr>
          <p:spPr>
            <a:xfrm rot="5400000">
              <a:off x="-53939" y="253179"/>
              <a:ext cx="255173" cy="108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grpSp>
      <p:grpSp>
        <p:nvGrpSpPr>
          <p:cNvPr id="701" name="Group"/>
          <p:cNvGrpSpPr/>
          <p:nvPr/>
        </p:nvGrpSpPr>
        <p:grpSpPr>
          <a:xfrm>
            <a:off x="8843817" y="5687479"/>
            <a:ext cx="249123" cy="459039"/>
            <a:chOff x="0" y="0"/>
            <a:chExt cx="249122" cy="459038"/>
          </a:xfrm>
        </p:grpSpPr>
        <p:sp>
          <p:nvSpPr>
            <p:cNvPr id="699" name="Rectangle"/>
            <p:cNvSpPr/>
            <p:nvPr/>
          </p:nvSpPr>
          <p:spPr>
            <a:xfrm>
              <a:off x="0" y="0"/>
              <a:ext cx="249123" cy="459039"/>
            </a:xfrm>
            <a:prstGeom prst="rect">
              <a:avLst/>
            </a:pr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sp>
          <p:nvSpPr>
            <p:cNvPr id="700" name="Triangle"/>
            <p:cNvSpPr/>
            <p:nvPr/>
          </p:nvSpPr>
          <p:spPr>
            <a:xfrm rot="5400000">
              <a:off x="-53939" y="253179"/>
              <a:ext cx="255173" cy="108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grpSp>
      <p:grpSp>
        <p:nvGrpSpPr>
          <p:cNvPr id="704" name="Group"/>
          <p:cNvGrpSpPr/>
          <p:nvPr/>
        </p:nvGrpSpPr>
        <p:grpSpPr>
          <a:xfrm>
            <a:off x="7946382" y="4685483"/>
            <a:ext cx="249124" cy="459039"/>
            <a:chOff x="0" y="0"/>
            <a:chExt cx="249122" cy="459038"/>
          </a:xfrm>
        </p:grpSpPr>
        <p:sp>
          <p:nvSpPr>
            <p:cNvPr id="702" name="Rectangle"/>
            <p:cNvSpPr/>
            <p:nvPr/>
          </p:nvSpPr>
          <p:spPr>
            <a:xfrm>
              <a:off x="0" y="0"/>
              <a:ext cx="249123" cy="459039"/>
            </a:xfrm>
            <a:prstGeom prst="rect">
              <a:avLst/>
            </a:pr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sp>
          <p:nvSpPr>
            <p:cNvPr id="703" name="Triangle"/>
            <p:cNvSpPr/>
            <p:nvPr/>
          </p:nvSpPr>
          <p:spPr>
            <a:xfrm rot="5400000">
              <a:off x="-53939" y="253179"/>
              <a:ext cx="255173" cy="1084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lnTo>
                    <a:pt x="21600" y="21600"/>
                  </a:lnTo>
                  <a:lnTo>
                    <a:pt x="0" y="21600"/>
                  </a:lnTo>
                  <a:close/>
                </a:path>
              </a:pathLst>
            </a:custGeom>
            <a:solidFill>
              <a:srgbClr val="FFFFFF"/>
            </a:solidFill>
            <a:ln w="25400" cap="flat">
              <a:solidFill>
                <a:srgbClr val="000000"/>
              </a:solidFill>
              <a:prstDash val="solid"/>
              <a:round/>
            </a:ln>
            <a:effectLst/>
          </p:spPr>
          <p:txBody>
            <a:bodyPr wrap="square" lIns="45719" tIns="45719" rIns="45719" bIns="45719" numCol="1" anchor="t">
              <a:noAutofit/>
            </a:bodyPr>
            <a:lstStyle/>
            <a:p>
              <a:pPr/>
            </a:p>
          </p:txBody>
        </p:sp>
      </p:grpSp>
      <p:sp>
        <p:nvSpPr>
          <p:cNvPr id="705" name="TODO: Cleaner…"/>
          <p:cNvSpPr txBox="1"/>
          <p:nvPr/>
        </p:nvSpPr>
        <p:spPr>
          <a:xfrm>
            <a:off x="10100118" y="4165735"/>
            <a:ext cx="1914189"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Cleaner </a:t>
            </a:r>
          </a:p>
          <a:p>
            <a:pPr/>
            <a:r>
              <a:t>srams and regs</a:t>
            </a:r>
          </a:p>
        </p:txBody>
      </p:sp>
      <p:sp>
        <p:nvSpPr>
          <p:cNvPr id="70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mph" nodeType="clickEffect" presetID="9" grpId="2" fill="hold">
                                  <p:stCondLst>
                                    <p:cond delay="0"/>
                                  </p:stCondLst>
                                  <p:childTnLst>
                                    <p:set>
                                      <p:cBhvr>
                                        <p:cTn id="10" dur="indefinite" fill="hold"/>
                                        <p:tgtEl>
                                          <p:spTgt spid="668"/>
                                        </p:tgtEl>
                                        <p:attrNameLst>
                                          <p:attrName>style.opacity</p:attrName>
                                        </p:attrNameLst>
                                      </p:cBhvr>
                                      <p:to>
                                        <p:strVal val="0.42"/>
                                      </p:to>
                                    </p:set>
                                    <p:animEffect filter="image" prLst="opacity: 0.42; ">
                                      <p:cBhvr>
                                        <p:cTn id="11" dur="indefinite" fill="hold"/>
                                        <p:tgtEl>
                                          <p:spTgt spid="668"/>
                                        </p:tgtEl>
                                      </p:cBhvr>
                                    </p:animEffect>
                                  </p:childTnLst>
                                </p:cTn>
                              </p:par>
                            </p:childTnLst>
                          </p:cTn>
                        </p:par>
                        <p:par>
                          <p:cTn id="12" fill="hold">
                            <p:stCondLst>
                              <p:cond delay="0"/>
                            </p:stCondLst>
                            <p:childTnLst>
                              <p:par>
                                <p:cTn id="13" presetClass="emph" nodeType="withEffect" presetID="9" grpId="3" fill="hold">
                                  <p:stCondLst>
                                    <p:cond delay="0"/>
                                  </p:stCondLst>
                                  <p:childTnLst>
                                    <p:set>
                                      <p:cBhvr>
                                        <p:cTn id="14" dur="indefinite" fill="hold"/>
                                        <p:tgtEl>
                                          <p:spTgt spid="677"/>
                                        </p:tgtEl>
                                        <p:attrNameLst>
                                          <p:attrName>style.opacity</p:attrName>
                                        </p:attrNameLst>
                                      </p:cBhvr>
                                      <p:to>
                                        <p:strVal val="0.42"/>
                                      </p:to>
                                    </p:set>
                                    <p:animEffect filter="image" prLst="opacity: 0.42; ">
                                      <p:cBhvr>
                                        <p:cTn id="15" dur="indefinite" fill="hold"/>
                                        <p:tgtEl>
                                          <p:spTgt spid="677"/>
                                        </p:tgtEl>
                                      </p:cBhvr>
                                    </p:animEffect>
                                  </p:childTnLst>
                                </p:cTn>
                              </p:par>
                            </p:childTnLst>
                          </p:cTn>
                        </p:par>
                        <p:par>
                          <p:cTn id="16" fill="hold">
                            <p:stCondLst>
                              <p:cond delay="0"/>
                            </p:stCondLst>
                            <p:childTnLst>
                              <p:par>
                                <p:cTn id="17" presetClass="emph" nodeType="withEffect" presetID="9" grpId="4" fill="hold">
                                  <p:stCondLst>
                                    <p:cond delay="0"/>
                                  </p:stCondLst>
                                  <p:childTnLst>
                                    <p:set>
                                      <p:cBhvr>
                                        <p:cTn id="18" dur="indefinite" fill="hold"/>
                                        <p:tgtEl>
                                          <p:spTgt spid="679"/>
                                        </p:tgtEl>
                                        <p:attrNameLst>
                                          <p:attrName>style.opacity</p:attrName>
                                        </p:attrNameLst>
                                      </p:cBhvr>
                                      <p:to>
                                        <p:strVal val="0.42"/>
                                      </p:to>
                                    </p:set>
                                    <p:animEffect filter="image" prLst="opacity: 0.42; ">
                                      <p:cBhvr>
                                        <p:cTn id="19" dur="indefinite" fill="hold"/>
                                        <p:tgtEl>
                                          <p:spTgt spid="679"/>
                                        </p:tgtEl>
                                      </p:cBhvr>
                                    </p:animEffect>
                                  </p:childTnLst>
                                </p:cTn>
                              </p:par>
                            </p:childTnLst>
                          </p:cTn>
                        </p:par>
                        <p:par>
                          <p:cTn id="20" fill="hold">
                            <p:stCondLst>
                              <p:cond delay="0"/>
                            </p:stCondLst>
                            <p:childTnLst>
                              <p:par>
                                <p:cTn id="21" presetClass="emph" nodeType="withEffect" presetID="9" grpId="5" fill="hold">
                                  <p:stCondLst>
                                    <p:cond delay="0"/>
                                  </p:stCondLst>
                                  <p:childTnLst>
                                    <p:set>
                                      <p:cBhvr>
                                        <p:cTn id="22" dur="indefinite" fill="hold"/>
                                        <p:tgtEl>
                                          <p:spTgt spid="685"/>
                                        </p:tgtEl>
                                        <p:attrNameLst>
                                          <p:attrName>style.opacity</p:attrName>
                                        </p:attrNameLst>
                                      </p:cBhvr>
                                      <p:to>
                                        <p:strVal val="0.42"/>
                                      </p:to>
                                    </p:set>
                                    <p:animEffect filter="image" prLst="opacity: 0.42; ">
                                      <p:cBhvr>
                                        <p:cTn id="23" dur="indefinite" fill="hold"/>
                                        <p:tgtEl>
                                          <p:spTgt spid="685"/>
                                        </p:tgtEl>
                                      </p:cBhvr>
                                    </p:animEffect>
                                  </p:childTnLst>
                                </p:cTn>
                              </p:par>
                            </p:childTnLst>
                          </p:cTn>
                        </p:par>
                        <p:par>
                          <p:cTn id="24" fill="hold">
                            <p:stCondLst>
                              <p:cond delay="0"/>
                            </p:stCondLst>
                            <p:childTnLst>
                              <p:par>
                                <p:cTn id="25" presetClass="emph" nodeType="withEffect" presetID="9" grpId="6" fill="hold">
                                  <p:stCondLst>
                                    <p:cond delay="0"/>
                                  </p:stCondLst>
                                  <p:childTnLst>
                                    <p:set>
                                      <p:cBhvr>
                                        <p:cTn id="26" dur="indefinite" fill="hold"/>
                                        <p:tgtEl>
                                          <p:spTgt spid="680"/>
                                        </p:tgtEl>
                                        <p:attrNameLst>
                                          <p:attrName>style.opacity</p:attrName>
                                        </p:attrNameLst>
                                      </p:cBhvr>
                                      <p:to>
                                        <p:strVal val="0.42"/>
                                      </p:to>
                                    </p:set>
                                    <p:animEffect filter="image" prLst="opacity: 0.42; ">
                                      <p:cBhvr>
                                        <p:cTn id="27" dur="indefinite" fill="hold"/>
                                        <p:tgtEl>
                                          <p:spTgt spid="680"/>
                                        </p:tgtEl>
                                      </p:cBhvr>
                                    </p:animEffect>
                                  </p:childTnLst>
                                </p:cTn>
                              </p:par>
                            </p:childTnLst>
                          </p:cTn>
                        </p:par>
                        <p:par>
                          <p:cTn id="28" fill="hold">
                            <p:stCondLst>
                              <p:cond delay="0"/>
                            </p:stCondLst>
                            <p:childTnLst>
                              <p:par>
                                <p:cTn id="29" presetClass="emph" nodeType="withEffect" presetID="9" grpId="7" fill="hold">
                                  <p:stCondLst>
                                    <p:cond delay="0"/>
                                  </p:stCondLst>
                                  <p:childTnLst>
                                    <p:set>
                                      <p:cBhvr>
                                        <p:cTn id="30" dur="indefinite" fill="hold"/>
                                        <p:tgtEl>
                                          <p:spTgt spid="683"/>
                                        </p:tgtEl>
                                        <p:attrNameLst>
                                          <p:attrName>style.opacity</p:attrName>
                                        </p:attrNameLst>
                                      </p:cBhvr>
                                      <p:to>
                                        <p:strVal val="0.42"/>
                                      </p:to>
                                    </p:set>
                                    <p:animEffect filter="image" prLst="opacity: 0.42; ">
                                      <p:cBhvr>
                                        <p:cTn id="31" dur="indefinite" fill="hold"/>
                                        <p:tgtEl>
                                          <p:spTgt spid="683"/>
                                        </p:tgtEl>
                                      </p:cBhvr>
                                    </p:animEffect>
                                  </p:childTnLst>
                                </p:cTn>
                              </p:par>
                            </p:childTnLst>
                          </p:cTn>
                        </p:par>
                        <p:par>
                          <p:cTn id="32" fill="hold">
                            <p:stCondLst>
                              <p:cond delay="0"/>
                            </p:stCondLst>
                            <p:childTnLst>
                              <p:par>
                                <p:cTn id="33" presetClass="emph" nodeType="withEffect" presetID="9" grpId="8" fill="hold">
                                  <p:stCondLst>
                                    <p:cond delay="0"/>
                                  </p:stCondLst>
                                  <p:childTnLst>
                                    <p:set>
                                      <p:cBhvr>
                                        <p:cTn id="34" dur="indefinite" fill="hold"/>
                                        <p:tgtEl>
                                          <p:spTgt spid="681"/>
                                        </p:tgtEl>
                                        <p:attrNameLst>
                                          <p:attrName>style.opacity</p:attrName>
                                        </p:attrNameLst>
                                      </p:cBhvr>
                                      <p:to>
                                        <p:strVal val="0.42"/>
                                      </p:to>
                                    </p:set>
                                    <p:animEffect filter="image" prLst="opacity: 0.42; ">
                                      <p:cBhvr>
                                        <p:cTn id="35" dur="indefinite" fill="hold"/>
                                        <p:tgtEl>
                                          <p:spTgt spid="681"/>
                                        </p:tgtEl>
                                      </p:cBhvr>
                                    </p:animEffect>
                                  </p:childTnLst>
                                </p:cTn>
                              </p:par>
                            </p:childTnLst>
                          </p:cTn>
                        </p:par>
                        <p:par>
                          <p:cTn id="36" fill="hold">
                            <p:stCondLst>
                              <p:cond delay="0"/>
                            </p:stCondLst>
                            <p:childTnLst>
                              <p:par>
                                <p:cTn id="37" presetClass="emph" nodeType="withEffect" presetID="9" grpId="9" fill="hold">
                                  <p:stCondLst>
                                    <p:cond delay="0"/>
                                  </p:stCondLst>
                                  <p:childTnLst>
                                    <p:set>
                                      <p:cBhvr>
                                        <p:cTn id="38" dur="indefinite" fill="hold"/>
                                        <p:tgtEl>
                                          <p:spTgt spid="686"/>
                                        </p:tgtEl>
                                        <p:attrNameLst>
                                          <p:attrName>style.opacity</p:attrName>
                                        </p:attrNameLst>
                                      </p:cBhvr>
                                      <p:to>
                                        <p:strVal val="0.42"/>
                                      </p:to>
                                    </p:set>
                                    <p:animEffect filter="image" prLst="opacity: 0.42; ">
                                      <p:cBhvr>
                                        <p:cTn id="39" dur="indefinite" fill="hold"/>
                                        <p:tgtEl>
                                          <p:spTgt spid="686"/>
                                        </p:tgtEl>
                                      </p:cBhvr>
                                    </p:animEffect>
                                  </p:childTnLst>
                                </p:cTn>
                              </p:par>
                            </p:childTnLst>
                          </p:cTn>
                        </p:par>
                        <p:par>
                          <p:cTn id="40" fill="hold">
                            <p:stCondLst>
                              <p:cond delay="0"/>
                            </p:stCondLst>
                            <p:childTnLst>
                              <p:par>
                                <p:cTn id="41" presetClass="emph" nodeType="withEffect" presetID="9" grpId="10" fill="hold">
                                  <p:stCondLst>
                                    <p:cond delay="0"/>
                                  </p:stCondLst>
                                  <p:childTnLst>
                                    <p:set>
                                      <p:cBhvr>
                                        <p:cTn id="42" dur="indefinite" fill="hold"/>
                                        <p:tgtEl>
                                          <p:spTgt spid="684"/>
                                        </p:tgtEl>
                                        <p:attrNameLst>
                                          <p:attrName>style.opacity</p:attrName>
                                        </p:attrNameLst>
                                      </p:cBhvr>
                                      <p:to>
                                        <p:strVal val="0.50"/>
                                      </p:to>
                                    </p:set>
                                    <p:animEffect filter="image" prLst="opacity: 0.50; ">
                                      <p:cBhvr>
                                        <p:cTn id="43" dur="indefinite" fill="hold"/>
                                        <p:tgtEl>
                                          <p:spTgt spid="684"/>
                                        </p:tgtEl>
                                      </p:cBhvr>
                                    </p:animEffect>
                                  </p:childTnLst>
                                </p:cTn>
                              </p:par>
                            </p:childTnLst>
                          </p:cTn>
                        </p:par>
                      </p:childTnLst>
                    </p:cTn>
                  </p:par>
                  <p:par>
                    <p:cTn id="44" fill="hold">
                      <p:stCondLst>
                        <p:cond delay="indefinite"/>
                      </p:stCondLst>
                      <p:childTnLst>
                        <p:par>
                          <p:cTn id="45" fill="hold">
                            <p:stCondLst>
                              <p:cond delay="0"/>
                            </p:stCondLst>
                            <p:childTnLst>
                              <p:par>
                                <p:cTn id="46" presetClass="entr" nodeType="clickEffect" presetSubtype="0" presetID="1" grpId="1" fill="hold">
                                  <p:stCondLst>
                                    <p:cond delay="0"/>
                                  </p:stCondLst>
                                  <p:iterate type="el" backwards="0">
                                    <p:tmAbs val="0"/>
                                  </p:iterate>
                                  <p:childTnLst>
                                    <p:set>
                                      <p:cBhvr>
                                        <p:cTn id="47" fill="hold"/>
                                        <p:tgtEl>
                                          <p:spTgt spid="667">
                                            <p:txEl>
                                              <p:pRg st="2" end="2"/>
                                            </p:txEl>
                                          </p:spTgt>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Class="emph" nodeType="clickEffect" presetID="9" grpId="11" fill="hold">
                                  <p:stCondLst>
                                    <p:cond delay="0"/>
                                  </p:stCondLst>
                                  <p:childTnLst>
                                    <p:set>
                                      <p:cBhvr>
                                        <p:cTn id="51" dur="indefinite" fill="hold"/>
                                        <p:tgtEl>
                                          <p:spTgt spid="669"/>
                                        </p:tgtEl>
                                        <p:attrNameLst>
                                          <p:attrName>style.opacity</p:attrName>
                                        </p:attrNameLst>
                                      </p:cBhvr>
                                      <p:to>
                                        <p:strVal val="0.50"/>
                                      </p:to>
                                    </p:set>
                                    <p:animEffect filter="image" prLst="opacity: 0.50; ">
                                      <p:cBhvr>
                                        <p:cTn id="52" dur="indefinite" fill="hold"/>
                                        <p:tgtEl>
                                          <p:spTgt spid="669"/>
                                        </p:tgtEl>
                                      </p:cBhvr>
                                    </p:animEffect>
                                  </p:childTnLst>
                                </p:cTn>
                              </p:par>
                            </p:childTnLst>
                          </p:cTn>
                        </p:par>
                        <p:par>
                          <p:cTn id="53" fill="hold">
                            <p:stCondLst>
                              <p:cond delay="0"/>
                            </p:stCondLst>
                            <p:childTnLst>
                              <p:par>
                                <p:cTn id="54" presetClass="emph" nodeType="withEffect" presetID="9" grpId="12" fill="hold">
                                  <p:stCondLst>
                                    <p:cond delay="0"/>
                                  </p:stCondLst>
                                  <p:childTnLst>
                                    <p:set>
                                      <p:cBhvr>
                                        <p:cTn id="55" dur="indefinite" fill="hold"/>
                                        <p:tgtEl>
                                          <p:spTgt spid="670"/>
                                        </p:tgtEl>
                                        <p:attrNameLst>
                                          <p:attrName>style.opacity</p:attrName>
                                        </p:attrNameLst>
                                      </p:cBhvr>
                                      <p:to>
                                        <p:strVal val="0.50"/>
                                      </p:to>
                                    </p:set>
                                    <p:animEffect filter="image" prLst="opacity: 0.50; ">
                                      <p:cBhvr>
                                        <p:cTn id="56" dur="indefinite" fill="hold"/>
                                        <p:tgtEl>
                                          <p:spTgt spid="670"/>
                                        </p:tgtEl>
                                      </p:cBhvr>
                                    </p:animEffect>
                                  </p:childTnLst>
                                </p:cTn>
                              </p:par>
                            </p:childTnLst>
                          </p:cTn>
                        </p:par>
                        <p:par>
                          <p:cTn id="57" fill="hold">
                            <p:stCondLst>
                              <p:cond delay="0"/>
                            </p:stCondLst>
                            <p:childTnLst>
                              <p:par>
                                <p:cTn id="58" presetClass="emph" nodeType="withEffect" presetID="9" grpId="13" fill="hold">
                                  <p:stCondLst>
                                    <p:cond delay="0"/>
                                  </p:stCondLst>
                                  <p:childTnLst>
                                    <p:set>
                                      <p:cBhvr>
                                        <p:cTn id="59" dur="indefinite" fill="hold"/>
                                        <p:tgtEl>
                                          <p:spTgt spid="671"/>
                                        </p:tgtEl>
                                        <p:attrNameLst>
                                          <p:attrName>style.opacity</p:attrName>
                                        </p:attrNameLst>
                                      </p:cBhvr>
                                      <p:to>
                                        <p:strVal val="0.50"/>
                                      </p:to>
                                    </p:set>
                                    <p:animEffect filter="image" prLst="opacity: 0.50; ">
                                      <p:cBhvr>
                                        <p:cTn id="60" dur="indefinite" fill="hold"/>
                                        <p:tgtEl>
                                          <p:spTgt spid="671"/>
                                        </p:tgtEl>
                                      </p:cBhvr>
                                    </p:animEffect>
                                  </p:childTnLst>
                                </p:cTn>
                              </p:par>
                            </p:childTnLst>
                          </p:cTn>
                        </p:par>
                        <p:par>
                          <p:cTn id="61" fill="hold">
                            <p:stCondLst>
                              <p:cond delay="0"/>
                            </p:stCondLst>
                            <p:childTnLst>
                              <p:par>
                                <p:cTn id="62" presetClass="emph" nodeType="withEffect" presetID="9" grpId="14" fill="hold">
                                  <p:stCondLst>
                                    <p:cond delay="0"/>
                                  </p:stCondLst>
                                  <p:childTnLst>
                                    <p:set>
                                      <p:cBhvr>
                                        <p:cTn id="63" dur="indefinite" fill="hold"/>
                                        <p:tgtEl>
                                          <p:spTgt spid="672"/>
                                        </p:tgtEl>
                                        <p:attrNameLst>
                                          <p:attrName>style.opacity</p:attrName>
                                        </p:attrNameLst>
                                      </p:cBhvr>
                                      <p:to>
                                        <p:strVal val="0.50"/>
                                      </p:to>
                                    </p:set>
                                    <p:animEffect filter="image" prLst="opacity: 0.50; ">
                                      <p:cBhvr>
                                        <p:cTn id="64" dur="indefinite" fill="hold"/>
                                        <p:tgtEl>
                                          <p:spTgt spid="672"/>
                                        </p:tgtEl>
                                      </p:cBhvr>
                                    </p:animEffect>
                                  </p:childTnLst>
                                </p:cTn>
                              </p:par>
                            </p:childTnLst>
                          </p:cTn>
                        </p:par>
                        <p:par>
                          <p:cTn id="65" fill="hold">
                            <p:stCondLst>
                              <p:cond delay="0"/>
                            </p:stCondLst>
                            <p:childTnLst>
                              <p:par>
                                <p:cTn id="66" presetClass="emph" nodeType="withEffect" presetID="9" grpId="15" fill="hold">
                                  <p:stCondLst>
                                    <p:cond delay="0"/>
                                  </p:stCondLst>
                                  <p:childTnLst>
                                    <p:set>
                                      <p:cBhvr>
                                        <p:cTn id="67" dur="indefinite" fill="hold"/>
                                        <p:tgtEl>
                                          <p:spTgt spid="673"/>
                                        </p:tgtEl>
                                        <p:attrNameLst>
                                          <p:attrName>style.opacity</p:attrName>
                                        </p:attrNameLst>
                                      </p:cBhvr>
                                      <p:to>
                                        <p:strVal val="0.50"/>
                                      </p:to>
                                    </p:set>
                                    <p:animEffect filter="image" prLst="opacity: 0.50; ">
                                      <p:cBhvr>
                                        <p:cTn id="68" dur="indefinite" fill="hold"/>
                                        <p:tgtEl>
                                          <p:spTgt spid="673"/>
                                        </p:tgtEl>
                                      </p:cBhvr>
                                    </p:animEffect>
                                  </p:childTnLst>
                                </p:cTn>
                              </p:par>
                            </p:childTnLst>
                          </p:cTn>
                        </p:par>
                        <p:par>
                          <p:cTn id="69" fill="hold">
                            <p:stCondLst>
                              <p:cond delay="0"/>
                            </p:stCondLst>
                            <p:childTnLst>
                              <p:par>
                                <p:cTn id="70" presetClass="emph" nodeType="withEffect" presetID="9" grpId="16" fill="hold">
                                  <p:stCondLst>
                                    <p:cond delay="0"/>
                                  </p:stCondLst>
                                  <p:childTnLst>
                                    <p:set>
                                      <p:cBhvr>
                                        <p:cTn id="71" dur="indefinite" fill="hold"/>
                                        <p:tgtEl>
                                          <p:spTgt spid="674"/>
                                        </p:tgtEl>
                                        <p:attrNameLst>
                                          <p:attrName>style.opacity</p:attrName>
                                        </p:attrNameLst>
                                      </p:cBhvr>
                                      <p:to>
                                        <p:strVal val="0.50"/>
                                      </p:to>
                                    </p:set>
                                    <p:animEffect filter="image" prLst="opacity: 0.50; ">
                                      <p:cBhvr>
                                        <p:cTn id="72" dur="indefinite" fill="hold"/>
                                        <p:tgtEl>
                                          <p:spTgt spid="674"/>
                                        </p:tgtEl>
                                      </p:cBhvr>
                                    </p:animEffect>
                                  </p:childTnLst>
                                </p:cTn>
                              </p:par>
                            </p:childTnLst>
                          </p:cTn>
                        </p:par>
                        <p:par>
                          <p:cTn id="73" fill="hold">
                            <p:stCondLst>
                              <p:cond delay="0"/>
                            </p:stCondLst>
                            <p:childTnLst>
                              <p:par>
                                <p:cTn id="74" presetClass="emph" nodeType="withEffect" presetID="9" grpId="17" fill="hold">
                                  <p:stCondLst>
                                    <p:cond delay="0"/>
                                  </p:stCondLst>
                                  <p:childTnLst>
                                    <p:set>
                                      <p:cBhvr>
                                        <p:cTn id="75" dur="indefinite" fill="hold"/>
                                        <p:tgtEl>
                                          <p:spTgt spid="675"/>
                                        </p:tgtEl>
                                        <p:attrNameLst>
                                          <p:attrName>style.opacity</p:attrName>
                                        </p:attrNameLst>
                                      </p:cBhvr>
                                      <p:to>
                                        <p:strVal val="0.50"/>
                                      </p:to>
                                    </p:set>
                                    <p:animEffect filter="image" prLst="opacity: 0.50; ">
                                      <p:cBhvr>
                                        <p:cTn id="76" dur="indefinite" fill="hold"/>
                                        <p:tgtEl>
                                          <p:spTgt spid="675"/>
                                        </p:tgtEl>
                                      </p:cBhvr>
                                    </p:animEffect>
                                  </p:childTnLst>
                                </p:cTn>
                              </p:par>
                            </p:childTnLst>
                          </p:cTn>
                        </p:par>
                        <p:par>
                          <p:cTn id="77" fill="hold">
                            <p:stCondLst>
                              <p:cond delay="0"/>
                            </p:stCondLst>
                            <p:childTnLst>
                              <p:par>
                                <p:cTn id="78" presetClass="emph" nodeType="withEffect" presetID="9" grpId="18" fill="hold">
                                  <p:stCondLst>
                                    <p:cond delay="0"/>
                                  </p:stCondLst>
                                  <p:childTnLst>
                                    <p:set>
                                      <p:cBhvr>
                                        <p:cTn id="79" dur="indefinite" fill="hold"/>
                                        <p:tgtEl>
                                          <p:spTgt spid="676"/>
                                        </p:tgtEl>
                                        <p:attrNameLst>
                                          <p:attrName>style.opacity</p:attrName>
                                        </p:attrNameLst>
                                      </p:cBhvr>
                                      <p:to>
                                        <p:strVal val="0.50"/>
                                      </p:to>
                                    </p:set>
                                    <p:animEffect filter="image" prLst="opacity: 0.50; ">
                                      <p:cBhvr>
                                        <p:cTn id="80" dur="indefinite" fill="hold"/>
                                        <p:tgtEl>
                                          <p:spTgt spid="676"/>
                                        </p:tgtEl>
                                      </p:cBhvr>
                                    </p:animEffect>
                                  </p:childTnLst>
                                </p:cTn>
                              </p:par>
                            </p:childTnLst>
                          </p:cTn>
                        </p:par>
                        <p:par>
                          <p:cTn id="81" fill="hold">
                            <p:stCondLst>
                              <p:cond delay="1000"/>
                            </p:stCondLst>
                            <p:childTnLst>
                              <p:par>
                                <p:cTn id="82" presetClass="entr" nodeType="afterEffect" presetSubtype="0" presetID="1" grpId="19" fill="hold">
                                  <p:stCondLst>
                                    <p:cond delay="0"/>
                                  </p:stCondLst>
                                  <p:iterate type="el" backwards="0">
                                    <p:tmAbs val="0"/>
                                  </p:iterate>
                                  <p:childTnLst>
                                    <p:set>
                                      <p:cBhvr>
                                        <p:cTn id="83" fill="hold"/>
                                        <p:tgtEl>
                                          <p:spTgt spid="692"/>
                                        </p:tgtEl>
                                        <p:attrNameLst>
                                          <p:attrName>style.visibility</p:attrName>
                                        </p:attrNameLst>
                                      </p:cBhvr>
                                      <p:to>
                                        <p:strVal val="visible"/>
                                      </p:to>
                                    </p:set>
                                  </p:childTnLst>
                                </p:cTn>
                              </p:par>
                            </p:childTnLst>
                          </p:cTn>
                        </p:par>
                        <p:par>
                          <p:cTn id="84" fill="hold">
                            <p:stCondLst>
                              <p:cond delay="1000"/>
                            </p:stCondLst>
                            <p:childTnLst>
                              <p:par>
                                <p:cTn id="85" presetClass="entr" nodeType="afterEffect" presetSubtype="0" presetID="1" grpId="20" fill="hold">
                                  <p:stCondLst>
                                    <p:cond delay="0"/>
                                  </p:stCondLst>
                                  <p:iterate type="el" backwards="0">
                                    <p:tmAbs val="0"/>
                                  </p:iterate>
                                  <p:childTnLst>
                                    <p:set>
                                      <p:cBhvr>
                                        <p:cTn id="86" fill="hold"/>
                                        <p:tgtEl>
                                          <p:spTgt spid="695"/>
                                        </p:tgtEl>
                                        <p:attrNameLst>
                                          <p:attrName>style.visibility</p:attrName>
                                        </p:attrNameLst>
                                      </p:cBhvr>
                                      <p:to>
                                        <p:strVal val="visible"/>
                                      </p:to>
                                    </p:set>
                                  </p:childTnLst>
                                </p:cTn>
                              </p:par>
                            </p:childTnLst>
                          </p:cTn>
                        </p:par>
                        <p:par>
                          <p:cTn id="87" fill="hold">
                            <p:stCondLst>
                              <p:cond delay="1000"/>
                            </p:stCondLst>
                            <p:childTnLst>
                              <p:par>
                                <p:cTn id="88" presetClass="entr" nodeType="afterEffect" presetSubtype="0" presetID="1" grpId="21" fill="hold">
                                  <p:stCondLst>
                                    <p:cond delay="0"/>
                                  </p:stCondLst>
                                  <p:iterate type="el" backwards="0">
                                    <p:tmAbs val="0"/>
                                  </p:iterate>
                                  <p:childTnLst>
                                    <p:set>
                                      <p:cBhvr>
                                        <p:cTn id="89" fill="hold"/>
                                        <p:tgtEl>
                                          <p:spTgt spid="698"/>
                                        </p:tgtEl>
                                        <p:attrNameLst>
                                          <p:attrName>style.visibility</p:attrName>
                                        </p:attrNameLst>
                                      </p:cBhvr>
                                      <p:to>
                                        <p:strVal val="visible"/>
                                      </p:to>
                                    </p:set>
                                  </p:childTnLst>
                                </p:cTn>
                              </p:par>
                            </p:childTnLst>
                          </p:cTn>
                        </p:par>
                        <p:par>
                          <p:cTn id="90" fill="hold">
                            <p:stCondLst>
                              <p:cond delay="1000"/>
                            </p:stCondLst>
                            <p:childTnLst>
                              <p:par>
                                <p:cTn id="91" presetClass="entr" nodeType="afterEffect" presetSubtype="0" presetID="1" grpId="22" fill="hold">
                                  <p:stCondLst>
                                    <p:cond delay="0"/>
                                  </p:stCondLst>
                                  <p:iterate type="el" backwards="0">
                                    <p:tmAbs val="0"/>
                                  </p:iterate>
                                  <p:childTnLst>
                                    <p:set>
                                      <p:cBhvr>
                                        <p:cTn id="92" fill="hold"/>
                                        <p:tgtEl>
                                          <p:spTgt spid="701"/>
                                        </p:tgtEl>
                                        <p:attrNameLst>
                                          <p:attrName>style.visibility</p:attrName>
                                        </p:attrNameLst>
                                      </p:cBhvr>
                                      <p:to>
                                        <p:strVal val="visible"/>
                                      </p:to>
                                    </p:set>
                                  </p:childTnLst>
                                </p:cTn>
                              </p:par>
                            </p:childTnLst>
                          </p:cTn>
                        </p:par>
                        <p:par>
                          <p:cTn id="93" fill="hold">
                            <p:stCondLst>
                              <p:cond delay="1000"/>
                            </p:stCondLst>
                            <p:childTnLst>
                              <p:par>
                                <p:cTn id="94" presetClass="entr" nodeType="afterEffect" presetSubtype="0" presetID="1" grpId="23" fill="hold">
                                  <p:stCondLst>
                                    <p:cond delay="0"/>
                                  </p:stCondLst>
                                  <p:iterate type="el" backwards="0">
                                    <p:tmAbs val="0"/>
                                  </p:iterate>
                                  <p:childTnLst>
                                    <p:set>
                                      <p:cBhvr>
                                        <p:cTn id="95" fill="hold"/>
                                        <p:tgtEl>
                                          <p:spTgt spid="704"/>
                                        </p:tgtEl>
                                        <p:attrNameLst>
                                          <p:attrName>style.visibility</p:attrName>
                                        </p:attrNameLst>
                                      </p:cBhvr>
                                      <p:to>
                                        <p:strVal val="visible"/>
                                      </p:to>
                                    </p:set>
                                  </p:childTnLst>
                                </p:cTn>
                              </p:par>
                            </p:childTnLst>
                          </p:cTn>
                        </p:par>
                        <p:par>
                          <p:cTn id="96" fill="hold">
                            <p:stCondLst>
                              <p:cond delay="1000"/>
                            </p:stCondLst>
                            <p:childTnLst>
                              <p:par>
                                <p:cTn id="97" presetClass="entr" nodeType="afterEffect" presetSubtype="0" presetID="1" grpId="24" fill="hold">
                                  <p:stCondLst>
                                    <p:cond delay="0"/>
                                  </p:stCondLst>
                                  <p:iterate type="el" backwards="0">
                                    <p:tmAbs val="0"/>
                                  </p:iterate>
                                  <p:childTnLst>
                                    <p:set>
                                      <p:cBhvr>
                                        <p:cTn id="98" fill="hold"/>
                                        <p:tgtEl>
                                          <p:spTgt spid="687"/>
                                        </p:tgtEl>
                                        <p:attrNameLst>
                                          <p:attrName>style.visibility</p:attrName>
                                        </p:attrNameLst>
                                      </p:cBhvr>
                                      <p:to>
                                        <p:strVal val="visible"/>
                                      </p:to>
                                    </p:set>
                                  </p:childTnLst>
                                </p:cTn>
                              </p:par>
                            </p:childTnLst>
                          </p:cTn>
                        </p:par>
                        <p:par>
                          <p:cTn id="99" fill="hold">
                            <p:stCondLst>
                              <p:cond delay="1000"/>
                            </p:stCondLst>
                            <p:childTnLst>
                              <p:par>
                                <p:cTn id="100" presetClass="entr" nodeType="afterEffect" presetSubtype="0" presetID="1" grpId="25" fill="hold">
                                  <p:stCondLst>
                                    <p:cond delay="0"/>
                                  </p:stCondLst>
                                  <p:iterate type="el" backwards="0">
                                    <p:tmAbs val="0"/>
                                  </p:iterate>
                                  <p:childTnLst>
                                    <p:set>
                                      <p:cBhvr>
                                        <p:cTn id="101" fill="hold"/>
                                        <p:tgtEl>
                                          <p:spTgt spid="688"/>
                                        </p:tgtEl>
                                        <p:attrNameLst>
                                          <p:attrName>style.visibility</p:attrName>
                                        </p:attrNameLst>
                                      </p:cBhvr>
                                      <p:to>
                                        <p:strVal val="visible"/>
                                      </p:to>
                                    </p:set>
                                  </p:childTnLst>
                                </p:cTn>
                              </p:par>
                            </p:childTnLst>
                          </p:cTn>
                        </p:par>
                        <p:par>
                          <p:cTn id="102" fill="hold">
                            <p:stCondLst>
                              <p:cond delay="1000"/>
                            </p:stCondLst>
                            <p:childTnLst>
                              <p:par>
                                <p:cTn id="103" presetClass="entr" nodeType="afterEffect" presetSubtype="0" presetID="1" grpId="26" fill="hold">
                                  <p:stCondLst>
                                    <p:cond delay="0"/>
                                  </p:stCondLst>
                                  <p:iterate type="el" backwards="0">
                                    <p:tmAbs val="0"/>
                                  </p:iterate>
                                  <p:childTnLst>
                                    <p:set>
                                      <p:cBhvr>
                                        <p:cTn id="104" fill="hold"/>
                                        <p:tgtEl>
                                          <p:spTgt spid="689"/>
                                        </p:tgtEl>
                                        <p:attrNameLst>
                                          <p:attrName>style.visibility</p:attrName>
                                        </p:attrNameLst>
                                      </p:cBhvr>
                                      <p:to>
                                        <p:strVal val="visible"/>
                                      </p:to>
                                    </p:set>
                                  </p:childTnLst>
                                </p:cTn>
                              </p:par>
                            </p:childTnLst>
                          </p:cTn>
                        </p:par>
                        <p:par>
                          <p:cTn id="105" fill="hold">
                            <p:stCondLst>
                              <p:cond delay="0"/>
                            </p:stCondLst>
                            <p:childTnLst>
                              <p:par>
                                <p:cTn id="106" presetClass="emph" nodeType="withEffect" presetID="9" grpId="27" fill="hold">
                                  <p:stCondLst>
                                    <p:cond delay="0"/>
                                  </p:stCondLst>
                                  <p:childTnLst>
                                    <p:set>
                                      <p:cBhvr>
                                        <p:cTn id="107" dur="indefinite" fill="hold"/>
                                        <p:tgtEl>
                                          <p:spTgt spid="678"/>
                                        </p:tgtEl>
                                        <p:attrNameLst>
                                          <p:attrName>style.opacity</p:attrName>
                                        </p:attrNameLst>
                                      </p:cBhvr>
                                      <p:to>
                                        <p:strVal val="0.50"/>
                                      </p:to>
                                    </p:set>
                                    <p:animEffect filter="image" prLst="opacity: 0.50; ">
                                      <p:cBhvr>
                                        <p:cTn id="108" dur="indefinite" fill="hold"/>
                                        <p:tgtEl>
                                          <p:spTgt spid="6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1" grpId="8"/>
      <p:bldP build="whole" bldLvl="1" animBg="1" rev="0" advAuto="0" spid="672" grpId="14"/>
      <p:bldP build="whole" bldLvl="1" animBg="1" rev="0" advAuto="0" spid="680" grpId="6"/>
      <p:bldP build="whole" bldLvl="1" animBg="1" rev="0" advAuto="0" spid="671" grpId="13"/>
      <p:bldP build="whole" bldLvl="1" animBg="1" rev="0" advAuto="0" spid="679" grpId="4"/>
      <p:bldP build="whole" bldLvl="1" animBg="1" rev="0" advAuto="0" spid="701" grpId="22"/>
      <p:bldP build="whole" bldLvl="1" animBg="1" rev="0" advAuto="0" spid="670" grpId="12"/>
      <p:bldP build="whole" bldLvl="1" animBg="1" rev="0" advAuto="0" spid="668" grpId="2"/>
      <p:bldP build="p" bldLvl="5" animBg="1" rev="0" advAuto="0" spid="667" grpId="1"/>
      <p:bldP build="whole" bldLvl="1" animBg="1" rev="0" advAuto="0" spid="669" grpId="11"/>
      <p:bldP build="whole" bldLvl="1" animBg="1" rev="0" advAuto="0" spid="695" grpId="20"/>
      <p:bldP build="whole" bldLvl="1" animBg="1" rev="0" advAuto="0" spid="685" grpId="5"/>
      <p:bldP build="whole" bldLvl="1" animBg="1" rev="0" advAuto="0" spid="686" grpId="9"/>
      <p:bldP build="whole" bldLvl="1" animBg="1" rev="0" advAuto="0" spid="704" grpId="23"/>
      <p:bldP build="whole" bldLvl="1" animBg="1" rev="0" advAuto="0" spid="677" grpId="3"/>
      <p:bldP build="whole" bldLvl="1" animBg="1" rev="0" advAuto="0" spid="676" grpId="18"/>
      <p:bldP build="whole" bldLvl="1" animBg="1" rev="0" advAuto="0" spid="689" grpId="26"/>
      <p:bldP build="whole" bldLvl="1" animBg="1" rev="0" advAuto="0" spid="698" grpId="21"/>
      <p:bldP build="whole" bldLvl="1" animBg="1" rev="0" advAuto="0" spid="684" grpId="10"/>
      <p:bldP build="whole" bldLvl="1" animBg="1" rev="0" advAuto="0" spid="683" grpId="7"/>
      <p:bldP build="whole" bldLvl="1" animBg="1" rev="0" advAuto="0" spid="675" grpId="17"/>
      <p:bldP build="whole" bldLvl="1" animBg="1" rev="0" advAuto="0" spid="674" grpId="16"/>
      <p:bldP build="whole" bldLvl="1" animBg="1" rev="0" advAuto="0" spid="687" grpId="24"/>
      <p:bldP build="whole" bldLvl="1" animBg="1" rev="0" advAuto="0" spid="688" grpId="25"/>
      <p:bldP build="whole" bldLvl="1" animBg="1" rev="0" advAuto="0" spid="673" grpId="15"/>
      <p:bldP build="whole" bldLvl="1" animBg="1" rev="0" advAuto="0" spid="692" grpId="19"/>
      <p:bldP build="whole" bldLvl="1" animBg="1" rev="0" advAuto="0" spid="678" grpId="27"/>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08" name="Data Locality"/>
          <p:cNvSpPr txBox="1"/>
          <p:nvPr>
            <p:ph type="title"/>
          </p:nvPr>
        </p:nvSpPr>
        <p:spPr>
          <a:prstGeom prst="rect">
            <a:avLst/>
          </a:prstGeom>
        </p:spPr>
        <p:txBody>
          <a:bodyPr/>
          <a:lstStyle/>
          <a:p>
            <a:pPr/>
            <a:r>
              <a:t>Data Locality</a:t>
            </a:r>
          </a:p>
        </p:txBody>
      </p:sp>
      <p:sp>
        <p:nvSpPr>
          <p:cNvPr id="709" name="Data must be manually placed in a resource:…"/>
          <p:cNvSpPr txBox="1"/>
          <p:nvPr>
            <p:ph type="body" idx="1"/>
          </p:nvPr>
        </p:nvSpPr>
        <p:spPr>
          <a:prstGeom prst="rect">
            <a:avLst/>
          </a:prstGeom>
        </p:spPr>
        <p:txBody>
          <a:bodyPr/>
          <a:lstStyle/>
          <a:p>
            <a:pPr/>
            <a:r>
              <a:t>Data must be manually placed in a resource:</a:t>
            </a:r>
          </a:p>
          <a:p>
            <a:pPr lvl="1" marL="800100" indent="-342900">
              <a:buSzPct val="75000"/>
            </a:pPr>
            <a:r>
              <a:t>DRAM - off-chip, burst-addressable</a:t>
            </a:r>
          </a:p>
          <a:p>
            <a:pPr lvl="1" marL="800100" indent="-342900">
              <a:buSzPct val="75000"/>
            </a:pPr>
            <a:r>
              <a:t>SRAM - on-chip, word-addressable</a:t>
            </a:r>
          </a:p>
          <a:p>
            <a:pPr lvl="1" marL="800100" indent="-342900">
              <a:buSzPct val="75000"/>
            </a:pPr>
            <a:r>
              <a:t>Register - on-chip, single word</a:t>
            </a:r>
          </a:p>
        </p:txBody>
      </p:sp>
      <p:grpSp>
        <p:nvGrpSpPr>
          <p:cNvPr id="712" name="Rectangle 21"/>
          <p:cNvGrpSpPr/>
          <p:nvPr/>
        </p:nvGrpSpPr>
        <p:grpSpPr>
          <a:xfrm>
            <a:off x="666509" y="5437463"/>
            <a:ext cx="3886201" cy="1143001"/>
            <a:chOff x="0" y="0"/>
            <a:chExt cx="3886200" cy="1143000"/>
          </a:xfrm>
        </p:grpSpPr>
        <p:sp>
          <p:nvSpPr>
            <p:cNvPr id="710" name="Rectangle"/>
            <p:cNvSpPr/>
            <p:nvPr/>
          </p:nvSpPr>
          <p:spPr>
            <a:xfrm>
              <a:off x="0" y="0"/>
              <a:ext cx="3886200" cy="1143000"/>
            </a:xfrm>
            <a:prstGeom prst="rect">
              <a:avLst/>
            </a:prstGeom>
            <a:solidFill>
              <a:srgbClr val="057759"/>
            </a:solidFill>
            <a:ln w="12700" cap="flat">
              <a:noFill/>
              <a:miter lim="400000"/>
            </a:ln>
            <a:effectLst/>
          </p:spPr>
          <p:txBody>
            <a:bodyPr wrap="square" lIns="45719" tIns="45719" rIns="45719" bIns="45719" numCol="1" anchor="ctr">
              <a:noAutofit/>
            </a:bodyPr>
            <a:lstStyle/>
            <a:p>
              <a:pPr algn="ctr"/>
            </a:p>
          </p:txBody>
        </p:sp>
        <p:sp>
          <p:nvSpPr>
            <p:cNvPr id="711" name="DDR DRAM"/>
            <p:cNvSpPr txBox="1"/>
            <p:nvPr/>
          </p:nvSpPr>
          <p:spPr>
            <a:xfrm>
              <a:off x="45719" y="352965"/>
              <a:ext cx="3794761" cy="437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FFFFFF"/>
                  </a:solidFill>
                  <a:latin typeface="Arial"/>
                  <a:ea typeface="Arial"/>
                  <a:cs typeface="Arial"/>
                  <a:sym typeface="Arial"/>
                </a:defRPr>
              </a:lvl1pPr>
            </a:lstStyle>
            <a:p>
              <a:pPr/>
              <a:r>
                <a:t>DDR DRAM</a:t>
              </a:r>
            </a:p>
          </p:txBody>
        </p:sp>
      </p:grpSp>
      <p:grpSp>
        <p:nvGrpSpPr>
          <p:cNvPr id="715" name="Rectangle 23"/>
          <p:cNvGrpSpPr/>
          <p:nvPr/>
        </p:nvGrpSpPr>
        <p:grpSpPr>
          <a:xfrm>
            <a:off x="5622885" y="5437463"/>
            <a:ext cx="2667001" cy="1143001"/>
            <a:chOff x="0" y="0"/>
            <a:chExt cx="2667000" cy="1143000"/>
          </a:xfrm>
        </p:grpSpPr>
        <p:sp>
          <p:nvSpPr>
            <p:cNvPr id="713" name="Rectangle"/>
            <p:cNvSpPr/>
            <p:nvPr/>
          </p:nvSpPr>
          <p:spPr>
            <a:xfrm>
              <a:off x="0" y="0"/>
              <a:ext cx="2667000" cy="1143000"/>
            </a:xfrm>
            <a:prstGeom prst="rect">
              <a:avLst/>
            </a:prstGeom>
            <a:solidFill>
              <a:srgbClr val="0070C0"/>
            </a:solidFill>
            <a:ln w="12700" cap="flat">
              <a:noFill/>
              <a:miter lim="400000"/>
            </a:ln>
            <a:effectLst/>
          </p:spPr>
          <p:txBody>
            <a:bodyPr wrap="square" lIns="45719" tIns="45719" rIns="45719" bIns="45719" numCol="1" anchor="ctr">
              <a:noAutofit/>
            </a:bodyPr>
            <a:lstStyle/>
            <a:p>
              <a:pPr algn="ctr"/>
            </a:p>
          </p:txBody>
        </p:sp>
        <p:sp>
          <p:nvSpPr>
            <p:cNvPr id="714" name="On-Chip SRAM"/>
            <p:cNvSpPr txBox="1"/>
            <p:nvPr/>
          </p:nvSpPr>
          <p:spPr>
            <a:xfrm>
              <a:off x="45719" y="352965"/>
              <a:ext cx="2575562" cy="437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FFFFFF"/>
                  </a:solidFill>
                  <a:latin typeface="Arial"/>
                  <a:ea typeface="Arial"/>
                  <a:cs typeface="Arial"/>
                  <a:sym typeface="Arial"/>
                </a:defRPr>
              </a:lvl1pPr>
            </a:lstStyle>
            <a:p>
              <a:pPr/>
              <a:r>
                <a:t>On-Chip SRAM</a:t>
              </a:r>
            </a:p>
          </p:txBody>
        </p:sp>
      </p:grpSp>
      <p:grpSp>
        <p:nvGrpSpPr>
          <p:cNvPr id="718" name="Rectangle 24"/>
          <p:cNvGrpSpPr/>
          <p:nvPr/>
        </p:nvGrpSpPr>
        <p:grpSpPr>
          <a:xfrm>
            <a:off x="9360062" y="5535435"/>
            <a:ext cx="2209801" cy="947058"/>
            <a:chOff x="0" y="0"/>
            <a:chExt cx="2209800" cy="947057"/>
          </a:xfrm>
        </p:grpSpPr>
        <p:sp>
          <p:nvSpPr>
            <p:cNvPr id="716" name="Rectangle"/>
            <p:cNvSpPr/>
            <p:nvPr/>
          </p:nvSpPr>
          <p:spPr>
            <a:xfrm>
              <a:off x="0" y="-1"/>
              <a:ext cx="2209800" cy="947059"/>
            </a:xfrm>
            <a:prstGeom prst="rect">
              <a:avLst/>
            </a:prstGeom>
            <a:solidFill>
              <a:srgbClr val="7030A0"/>
            </a:solidFill>
            <a:ln w="12700" cap="flat">
              <a:noFill/>
              <a:miter lim="400000"/>
            </a:ln>
            <a:effectLst/>
          </p:spPr>
          <p:txBody>
            <a:bodyPr wrap="square" lIns="45719" tIns="45719" rIns="45719" bIns="45719" numCol="1" anchor="ctr">
              <a:noAutofit/>
            </a:bodyPr>
            <a:lstStyle/>
            <a:p>
              <a:pPr algn="ctr"/>
            </a:p>
          </p:txBody>
        </p:sp>
        <p:sp>
          <p:nvSpPr>
            <p:cNvPr id="717" name="Local Regs"/>
            <p:cNvSpPr txBox="1"/>
            <p:nvPr/>
          </p:nvSpPr>
          <p:spPr>
            <a:xfrm>
              <a:off x="45719" y="254994"/>
              <a:ext cx="2118362" cy="437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FFFFFF"/>
                  </a:solidFill>
                  <a:latin typeface="Arial"/>
                  <a:ea typeface="Arial"/>
                  <a:cs typeface="Arial"/>
                  <a:sym typeface="Arial"/>
                </a:defRPr>
              </a:lvl1pPr>
            </a:lstStyle>
            <a:p>
              <a:pPr/>
              <a:r>
                <a:t>Local Regs</a:t>
              </a:r>
            </a:p>
          </p:txBody>
        </p:sp>
      </p:grpSp>
      <p:sp>
        <p:nvSpPr>
          <p:cNvPr id="719" name="Down Arrow 6"/>
          <p:cNvSpPr/>
          <p:nvPr/>
        </p:nvSpPr>
        <p:spPr>
          <a:xfrm rot="16200000">
            <a:off x="4810613" y="5473197"/>
            <a:ext cx="533401" cy="1071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859"/>
                </a:moveTo>
                <a:lnTo>
                  <a:pt x="5400" y="14859"/>
                </a:lnTo>
                <a:lnTo>
                  <a:pt x="5400" y="0"/>
                </a:lnTo>
                <a:lnTo>
                  <a:pt x="16200" y="0"/>
                </a:lnTo>
                <a:lnTo>
                  <a:pt x="16200" y="14859"/>
                </a:lnTo>
                <a:lnTo>
                  <a:pt x="21600" y="14859"/>
                </a:lnTo>
                <a:lnTo>
                  <a:pt x="10800" y="21600"/>
                </a:lnTo>
                <a:close/>
              </a:path>
            </a:pathLst>
          </a:custGeom>
          <a:solidFill>
            <a:srgbClr val="00B050"/>
          </a:solidFill>
          <a:ln w="12700">
            <a:miter lim="400000"/>
          </a:ln>
        </p:spPr>
        <p:txBody>
          <a:bodyPr lIns="45719" rIns="45719"/>
          <a:lstStyle/>
          <a:p>
            <a:pPr>
              <a:defRPr>
                <a:latin typeface="Arial"/>
                <a:ea typeface="Arial"/>
                <a:cs typeface="Arial"/>
                <a:sym typeface="Arial"/>
              </a:defRPr>
            </a:pPr>
          </a:p>
        </p:txBody>
      </p:sp>
      <p:sp>
        <p:nvSpPr>
          <p:cNvPr id="720" name="Down Arrow 7"/>
          <p:cNvSpPr/>
          <p:nvPr/>
        </p:nvSpPr>
        <p:spPr>
          <a:xfrm rot="16200000">
            <a:off x="8552749" y="5473197"/>
            <a:ext cx="533401" cy="1071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859"/>
                </a:moveTo>
                <a:lnTo>
                  <a:pt x="5400" y="14859"/>
                </a:lnTo>
                <a:lnTo>
                  <a:pt x="5400" y="0"/>
                </a:lnTo>
                <a:lnTo>
                  <a:pt x="16200" y="0"/>
                </a:lnTo>
                <a:lnTo>
                  <a:pt x="16200" y="14859"/>
                </a:lnTo>
                <a:lnTo>
                  <a:pt x="21600" y="14859"/>
                </a:lnTo>
                <a:lnTo>
                  <a:pt x="10800" y="21600"/>
                </a:lnTo>
                <a:close/>
              </a:path>
            </a:pathLst>
          </a:custGeom>
          <a:solidFill>
            <a:srgbClr val="002060"/>
          </a:solidFill>
          <a:ln w="12700">
            <a:miter lim="400000"/>
          </a:ln>
        </p:spPr>
        <p:txBody>
          <a:bodyPr lIns="45719" rIns="45719"/>
          <a:lstStyle/>
          <a:p>
            <a:pPr>
              <a:defRPr>
                <a:latin typeface="Arial"/>
                <a:ea typeface="Arial"/>
                <a:cs typeface="Arial"/>
                <a:sym typeface="Arial"/>
              </a:defRPr>
            </a:pPr>
          </a:p>
        </p:txBody>
      </p:sp>
      <p:sp>
        <p:nvSpPr>
          <p:cNvPr id="721" name="Slower"/>
          <p:cNvSpPr txBox="1"/>
          <p:nvPr/>
        </p:nvSpPr>
        <p:spPr>
          <a:xfrm>
            <a:off x="2031850" y="4645766"/>
            <a:ext cx="9909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defRPr b="0"/>
            </a:pPr>
            <a:r>
              <a:rPr b="1"/>
              <a:t>Slower</a:t>
            </a:r>
          </a:p>
        </p:txBody>
      </p:sp>
      <p:sp>
        <p:nvSpPr>
          <p:cNvPr id="722" name="Faster"/>
          <p:cNvSpPr txBox="1"/>
          <p:nvPr/>
        </p:nvSpPr>
        <p:spPr>
          <a:xfrm>
            <a:off x="10061854" y="4645766"/>
            <a:ext cx="91071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Faster</a:t>
            </a:r>
          </a:p>
        </p:txBody>
      </p:sp>
      <p:sp>
        <p:nvSpPr>
          <p:cNvPr id="723" name="Line"/>
          <p:cNvSpPr/>
          <p:nvPr/>
        </p:nvSpPr>
        <p:spPr>
          <a:xfrm>
            <a:off x="3077284" y="4841575"/>
            <a:ext cx="6930108"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724" name="Line"/>
          <p:cNvSpPr/>
          <p:nvPr/>
        </p:nvSpPr>
        <p:spPr>
          <a:xfrm flipH="1" flipV="1">
            <a:off x="2995591" y="5169999"/>
            <a:ext cx="6941093"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725" name="Larger (GB)"/>
          <p:cNvSpPr txBox="1"/>
          <p:nvPr/>
        </p:nvSpPr>
        <p:spPr>
          <a:xfrm>
            <a:off x="1317538" y="4984579"/>
            <a:ext cx="162754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defRPr b="0"/>
            </a:pPr>
            <a:r>
              <a:rPr b="1"/>
              <a:t>Larger (GB)</a:t>
            </a:r>
          </a:p>
        </p:txBody>
      </p:sp>
      <p:sp>
        <p:nvSpPr>
          <p:cNvPr id="726" name="Smaller (KB)"/>
          <p:cNvSpPr txBox="1"/>
          <p:nvPr/>
        </p:nvSpPr>
        <p:spPr>
          <a:xfrm>
            <a:off x="10088602" y="4984579"/>
            <a:ext cx="175981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defRPr b="0"/>
            </a:pPr>
            <a:r>
              <a:rPr b="1"/>
              <a:t>Smaller (KB)</a:t>
            </a:r>
          </a:p>
        </p:txBody>
      </p:sp>
      <p:sp>
        <p:nvSpPr>
          <p:cNvPr id="727"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09">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70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709">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7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709">
                                            <p:txEl>
                                              <p:pRg st="2" end="2"/>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3" fill="hold">
                                  <p:stCondLst>
                                    <p:cond delay="0"/>
                                  </p:stCondLst>
                                  <p:iterate type="el" backwards="0">
                                    <p:tmAbs val="0"/>
                                  </p:iterate>
                                  <p:childTnLst>
                                    <p:set>
                                      <p:cBhvr>
                                        <p:cTn id="22" fill="hold"/>
                                        <p:tgtEl>
                                          <p:spTgt spid="715"/>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4" fill="hold">
                                  <p:stCondLst>
                                    <p:cond delay="0"/>
                                  </p:stCondLst>
                                  <p:iterate type="el" backwards="0">
                                    <p:tmAbs val="0"/>
                                  </p:iterate>
                                  <p:childTnLst>
                                    <p:set>
                                      <p:cBhvr>
                                        <p:cTn id="25" fill="hold"/>
                                        <p:tgtEl>
                                          <p:spTgt spid="7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709">
                                            <p:txEl>
                                              <p:pRg st="3" end="3"/>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5" fill="hold">
                                  <p:stCondLst>
                                    <p:cond delay="0"/>
                                  </p:stCondLst>
                                  <p:iterate type="el" backwards="0">
                                    <p:tmAbs val="0"/>
                                  </p:iterate>
                                  <p:childTnLst>
                                    <p:set>
                                      <p:cBhvr>
                                        <p:cTn id="32" fill="hold"/>
                                        <p:tgtEl>
                                          <p:spTgt spid="720"/>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6" fill="hold">
                                  <p:stCondLst>
                                    <p:cond delay="0"/>
                                  </p:stCondLst>
                                  <p:iterate type="el" backwards="0">
                                    <p:tmAbs val="0"/>
                                  </p:iterate>
                                  <p:childTnLst>
                                    <p:set>
                                      <p:cBhvr>
                                        <p:cTn id="35" fill="hold"/>
                                        <p:tgtEl>
                                          <p:spTgt spid="7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7" fill="hold">
                                  <p:stCondLst>
                                    <p:cond delay="0"/>
                                  </p:stCondLst>
                                  <p:iterate type="el" backwards="0">
                                    <p:tmAbs val="0"/>
                                  </p:iterate>
                                  <p:childTnLst>
                                    <p:set>
                                      <p:cBhvr>
                                        <p:cTn id="39" fill="hold"/>
                                        <p:tgtEl>
                                          <p:spTgt spid="721"/>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8" fill="hold">
                                  <p:stCondLst>
                                    <p:cond delay="0"/>
                                  </p:stCondLst>
                                  <p:iterate type="el" backwards="0">
                                    <p:tmAbs val="0"/>
                                  </p:iterate>
                                  <p:childTnLst>
                                    <p:set>
                                      <p:cBhvr>
                                        <p:cTn id="42" fill="hold"/>
                                        <p:tgtEl>
                                          <p:spTgt spid="722"/>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9" fill="hold">
                                  <p:stCondLst>
                                    <p:cond delay="0"/>
                                  </p:stCondLst>
                                  <p:iterate type="el" backwards="0">
                                    <p:tmAbs val="0"/>
                                  </p:iterate>
                                  <p:childTnLst>
                                    <p:set>
                                      <p:cBhvr>
                                        <p:cTn id="45" fill="hold"/>
                                        <p:tgtEl>
                                          <p:spTgt spid="72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0" fill="hold">
                                  <p:stCondLst>
                                    <p:cond delay="0"/>
                                  </p:stCondLst>
                                  <p:iterate type="el" backwards="0">
                                    <p:tmAbs val="0"/>
                                  </p:iterate>
                                  <p:childTnLst>
                                    <p:set>
                                      <p:cBhvr>
                                        <p:cTn id="49" fill="hold"/>
                                        <p:tgtEl>
                                          <p:spTgt spid="725"/>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1" fill="hold">
                                  <p:stCondLst>
                                    <p:cond delay="0"/>
                                  </p:stCondLst>
                                  <p:iterate type="el" backwards="0">
                                    <p:tmAbs val="0"/>
                                  </p:iterate>
                                  <p:childTnLst>
                                    <p:set>
                                      <p:cBhvr>
                                        <p:cTn id="52" fill="hold"/>
                                        <p:tgtEl>
                                          <p:spTgt spid="726"/>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2" fill="hold">
                                  <p:stCondLst>
                                    <p:cond delay="0"/>
                                  </p:stCondLst>
                                  <p:iterate type="el" backwards="0">
                                    <p:tmAbs val="0"/>
                                  </p:iterate>
                                  <p:childTnLst>
                                    <p:set>
                                      <p:cBhvr>
                                        <p:cTn id="55" fill="hold"/>
                                        <p:tgtEl>
                                          <p:spTgt spid="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18" grpId="6"/>
      <p:bldP build="whole" bldLvl="1" animBg="1" rev="0" advAuto="0" spid="722" grpId="8"/>
      <p:bldP build="whole" bldLvl="1" animBg="1" rev="0" advAuto="0" spid="721" grpId="7"/>
      <p:bldP build="whole" bldLvl="1" animBg="1" rev="0" advAuto="0" spid="724" grpId="12"/>
      <p:bldP build="whole" bldLvl="1" animBg="1" rev="0" advAuto="0" spid="723" grpId="9"/>
      <p:bldP build="whole" bldLvl="1" animBg="1" rev="0" advAuto="0" spid="725" grpId="10"/>
      <p:bldP build="p" bldLvl="5" animBg="1" rev="0" advAuto="0" spid="709" grpId="1"/>
      <p:bldP build="whole" bldLvl="1" animBg="1" rev="0" advAuto="0" spid="712" grpId="2"/>
      <p:bldP build="whole" bldLvl="1" animBg="1" rev="0" advAuto="0" spid="726" grpId="11"/>
      <p:bldP build="whole" bldLvl="1" animBg="1" rev="0" advAuto="0" spid="719" grpId="4"/>
      <p:bldP build="whole" bldLvl="1" animBg="1" rev="0" advAuto="0" spid="720" grpId="5"/>
      <p:bldP build="whole" bldLvl="1" animBg="1" rev="0" advAuto="0" spid="715" grpId="3"/>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The CPU Power Wall"/>
          <p:cNvSpPr txBox="1"/>
          <p:nvPr>
            <p:ph type="title"/>
          </p:nvPr>
        </p:nvSpPr>
        <p:spPr>
          <a:prstGeom prst="rect">
            <a:avLst/>
          </a:prstGeom>
        </p:spPr>
        <p:txBody>
          <a:bodyPr/>
          <a:lstStyle/>
          <a:p>
            <a:pPr/>
            <a:r>
              <a:t>The CPU Power Wall</a:t>
            </a:r>
          </a:p>
        </p:txBody>
      </p:sp>
      <p:pic>
        <p:nvPicPr>
          <p:cNvPr id="86" name="Picture 2" descr="Picture 2"/>
          <p:cNvPicPr>
            <a:picLocks noChangeAspect="1"/>
          </p:cNvPicPr>
          <p:nvPr/>
        </p:nvPicPr>
        <p:blipFill>
          <a:blip r:embed="rId2">
            <a:extLst/>
          </a:blip>
          <a:stretch>
            <a:fillRect/>
          </a:stretch>
        </p:blipFill>
        <p:spPr>
          <a:xfrm>
            <a:off x="826854" y="1149434"/>
            <a:ext cx="8001001" cy="5715001"/>
          </a:xfrm>
          <a:prstGeom prst="rect">
            <a:avLst/>
          </a:prstGeom>
          <a:ln w="12700">
            <a:miter lim="400000"/>
          </a:ln>
        </p:spPr>
      </p:pic>
      <p:sp>
        <p:nvSpPr>
          <p:cNvPr id="87"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90" name="Group"/>
          <p:cNvGrpSpPr/>
          <p:nvPr/>
        </p:nvGrpSpPr>
        <p:grpSpPr>
          <a:xfrm>
            <a:off x="6899407" y="2843563"/>
            <a:ext cx="5213783" cy="1766452"/>
            <a:chOff x="0" y="0"/>
            <a:chExt cx="5213782" cy="1766451"/>
          </a:xfrm>
        </p:grpSpPr>
        <p:sp>
          <p:nvSpPr>
            <p:cNvPr id="88" name="Packing more transistors onto a chip will no longer work because of limits on power delivery and heat dissipation."/>
            <p:cNvSpPr/>
            <p:nvPr/>
          </p:nvSpPr>
          <p:spPr>
            <a:xfrm>
              <a:off x="1907143" y="0"/>
              <a:ext cx="3306640" cy="1766452"/>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Packing more transistors onto a chip will no longer work because of limits on power delivery and heat dissipation.</a:t>
              </a:r>
            </a:p>
          </p:txBody>
        </p:sp>
        <p:sp>
          <p:nvSpPr>
            <p:cNvPr id="91" name="Connection Line"/>
            <p:cNvSpPr/>
            <p:nvPr/>
          </p:nvSpPr>
          <p:spPr>
            <a:xfrm>
              <a:off x="0" y="912948"/>
              <a:ext cx="1916811" cy="2848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29" name="Control Flow"/>
          <p:cNvSpPr txBox="1"/>
          <p:nvPr>
            <p:ph type="title"/>
          </p:nvPr>
        </p:nvSpPr>
        <p:spPr>
          <a:prstGeom prst="rect">
            <a:avLst/>
          </a:prstGeom>
        </p:spPr>
        <p:txBody>
          <a:bodyPr/>
          <a:lstStyle/>
          <a:p>
            <a:pPr/>
            <a:r>
              <a:t>Control Flow</a:t>
            </a:r>
          </a:p>
        </p:txBody>
      </p:sp>
      <p:sp>
        <p:nvSpPr>
          <p:cNvPr id="730" name="Contracts regarding how loops should execute relative to each other.…"/>
          <p:cNvSpPr txBox="1"/>
          <p:nvPr>
            <p:ph type="body" idx="1"/>
          </p:nvPr>
        </p:nvSpPr>
        <p:spPr>
          <a:xfrm>
            <a:off x="475487" y="1143000"/>
            <a:ext cx="11176001" cy="5408930"/>
          </a:xfrm>
          <a:prstGeom prst="rect">
            <a:avLst/>
          </a:prstGeom>
        </p:spPr>
        <p:txBody>
          <a:bodyPr/>
          <a:lstStyle/>
          <a:p>
            <a:pPr/>
            <a:r>
              <a:t>Contracts regarding </a:t>
            </a:r>
            <a:r>
              <a:rPr i="1"/>
              <a:t>how</a:t>
            </a:r>
            <a:r>
              <a:t> loops should execute relative to each other. </a:t>
            </a:r>
          </a:p>
          <a:p>
            <a:pPr lvl="1" marL="800100" indent="-342900">
              <a:buSzPct val="75000"/>
            </a:pPr>
            <a:r>
              <a:t>Example:</a:t>
            </a:r>
          </a:p>
          <a:p>
            <a:pPr lvl="2" marL="1257300" indent="-342900">
              <a:buSzPct val="75000"/>
            </a:pPr>
            <a:r>
              <a:t>Pre-fetching</a:t>
            </a:r>
          </a:p>
          <a:p>
            <a:pPr lvl="2" marL="1257300" indent="-342900">
              <a:buSzPct val="75000"/>
            </a:pPr>
          </a:p>
          <a:p>
            <a:pPr lvl="2" marL="1257300" indent="-342900">
              <a:buSzPct val="75000"/>
            </a:pPr>
          </a:p>
          <a:p>
            <a:pPr lvl="2" marL="1257300" indent="-342900">
              <a:buSzPct val="75000"/>
            </a:pPr>
            <a:r>
              <a:t>Streaming</a:t>
            </a:r>
          </a:p>
        </p:txBody>
      </p:sp>
      <p:sp>
        <p:nvSpPr>
          <p:cNvPr id="73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34" name="Rectangle 21"/>
          <p:cNvGrpSpPr/>
          <p:nvPr/>
        </p:nvGrpSpPr>
        <p:grpSpPr>
          <a:xfrm>
            <a:off x="1458989" y="3344128"/>
            <a:ext cx="2348906" cy="1006674"/>
            <a:chOff x="0" y="0"/>
            <a:chExt cx="2348904" cy="1006673"/>
          </a:xfrm>
        </p:grpSpPr>
        <p:sp>
          <p:nvSpPr>
            <p:cNvPr id="732" name="Rectangle"/>
            <p:cNvSpPr/>
            <p:nvPr/>
          </p:nvSpPr>
          <p:spPr>
            <a:xfrm>
              <a:off x="0" y="0"/>
              <a:ext cx="2348905" cy="1006674"/>
            </a:xfrm>
            <a:prstGeom prst="rect">
              <a:avLst/>
            </a:prstGeom>
            <a:solidFill>
              <a:srgbClr val="057759"/>
            </a:solidFill>
            <a:ln w="12700" cap="flat">
              <a:noFill/>
              <a:miter lim="400000"/>
            </a:ln>
            <a:effectLst/>
          </p:spPr>
          <p:txBody>
            <a:bodyPr wrap="square" lIns="45719" tIns="45719" rIns="45719" bIns="45719" numCol="1" anchor="ctr">
              <a:noAutofit/>
            </a:bodyPr>
            <a:lstStyle/>
            <a:p>
              <a:pPr algn="ctr"/>
            </a:p>
          </p:txBody>
        </p:sp>
        <p:sp>
          <p:nvSpPr>
            <p:cNvPr id="733" name="DRAM"/>
            <p:cNvSpPr txBox="1"/>
            <p:nvPr/>
          </p:nvSpPr>
          <p:spPr>
            <a:xfrm>
              <a:off x="27634" y="310867"/>
              <a:ext cx="2293637" cy="384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b="1" sz="2400">
                  <a:solidFill>
                    <a:srgbClr val="FFFFFF"/>
                  </a:solidFill>
                  <a:latin typeface="Arial"/>
                  <a:ea typeface="Arial"/>
                  <a:cs typeface="Arial"/>
                  <a:sym typeface="Arial"/>
                </a:defRPr>
              </a:lvl1pPr>
            </a:lstStyle>
            <a:p>
              <a:pPr/>
              <a:r>
                <a:t>DRAM</a:t>
              </a:r>
            </a:p>
          </p:txBody>
        </p:sp>
      </p:grpSp>
      <p:grpSp>
        <p:nvGrpSpPr>
          <p:cNvPr id="737" name="Rectangle 23"/>
          <p:cNvGrpSpPr/>
          <p:nvPr/>
        </p:nvGrpSpPr>
        <p:grpSpPr>
          <a:xfrm>
            <a:off x="5073947" y="3344128"/>
            <a:ext cx="2348906" cy="1006674"/>
            <a:chOff x="0" y="0"/>
            <a:chExt cx="2348904" cy="1006673"/>
          </a:xfrm>
        </p:grpSpPr>
        <p:sp>
          <p:nvSpPr>
            <p:cNvPr id="735" name="Rectangle"/>
            <p:cNvSpPr/>
            <p:nvPr/>
          </p:nvSpPr>
          <p:spPr>
            <a:xfrm>
              <a:off x="0" y="0"/>
              <a:ext cx="2348905" cy="1006674"/>
            </a:xfrm>
            <a:prstGeom prst="rect">
              <a:avLst/>
            </a:prstGeom>
            <a:solidFill>
              <a:srgbClr val="0070C0"/>
            </a:solidFill>
            <a:ln w="12700" cap="flat">
              <a:noFill/>
              <a:miter lim="400000"/>
            </a:ln>
            <a:effectLst/>
          </p:spPr>
          <p:txBody>
            <a:bodyPr wrap="square" lIns="45719" tIns="45719" rIns="45719" bIns="45719" numCol="1" anchor="ctr">
              <a:noAutofit/>
            </a:bodyPr>
            <a:lstStyle/>
            <a:p>
              <a:pPr algn="ctr"/>
            </a:p>
          </p:txBody>
        </p:sp>
        <p:sp>
          <p:nvSpPr>
            <p:cNvPr id="736" name="SRAM"/>
            <p:cNvSpPr txBox="1"/>
            <p:nvPr/>
          </p:nvSpPr>
          <p:spPr>
            <a:xfrm>
              <a:off x="40266" y="310867"/>
              <a:ext cx="2268372" cy="384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b="1" sz="2400">
                  <a:solidFill>
                    <a:srgbClr val="FFFFFF"/>
                  </a:solidFill>
                  <a:latin typeface="Arial"/>
                  <a:ea typeface="Arial"/>
                  <a:cs typeface="Arial"/>
                  <a:sym typeface="Arial"/>
                </a:defRPr>
              </a:lvl1pPr>
            </a:lstStyle>
            <a:p>
              <a:pPr/>
              <a:r>
                <a:t>SRAM</a:t>
              </a:r>
            </a:p>
          </p:txBody>
        </p:sp>
      </p:grpSp>
      <p:sp>
        <p:nvSpPr>
          <p:cNvPr id="738" name="Compute"/>
          <p:cNvSpPr/>
          <p:nvPr/>
        </p:nvSpPr>
        <p:spPr>
          <a:xfrm>
            <a:off x="8306762" y="3014735"/>
            <a:ext cx="2172290" cy="1665460"/>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nchor="ctr"/>
          <a:lstStyle>
            <a:lvl1pPr algn="ctr">
              <a:defRPr>
                <a:solidFill>
                  <a:schemeClr val="accent1">
                    <a:lumOff val="-8000"/>
                  </a:schemeClr>
                </a:solidFill>
                <a:latin typeface="+mn-lt"/>
                <a:ea typeface="+mn-ea"/>
                <a:cs typeface="+mn-cs"/>
                <a:sym typeface="Calibri"/>
              </a:defRPr>
            </a:lvl1pPr>
          </a:lstStyle>
          <a:p>
            <a:pPr/>
            <a:r>
              <a:t>Compute</a:t>
            </a:r>
          </a:p>
        </p:txBody>
      </p:sp>
      <p:sp>
        <p:nvSpPr>
          <p:cNvPr id="739" name="Oval"/>
          <p:cNvSpPr/>
          <p:nvPr/>
        </p:nvSpPr>
        <p:spPr>
          <a:xfrm>
            <a:off x="3040635" y="3368674"/>
            <a:ext cx="328614" cy="368301"/>
          </a:xfrm>
          <a:prstGeom prst="ellipse">
            <a:avLst/>
          </a:prstGeom>
          <a:solidFill>
            <a:srgbClr val="FF932C"/>
          </a:solidFill>
          <a:ln w="12700">
            <a:miter lim="400000"/>
          </a:ln>
        </p:spPr>
        <p:txBody>
          <a:bodyPr lIns="45719" rIns="45719"/>
          <a:lstStyle/>
          <a:p>
            <a:pPr/>
          </a:p>
        </p:txBody>
      </p:sp>
      <p:sp>
        <p:nvSpPr>
          <p:cNvPr id="740" name="Oval"/>
          <p:cNvSpPr/>
          <p:nvPr/>
        </p:nvSpPr>
        <p:spPr>
          <a:xfrm>
            <a:off x="2641855" y="3355974"/>
            <a:ext cx="328614" cy="368301"/>
          </a:xfrm>
          <a:prstGeom prst="ellipse">
            <a:avLst/>
          </a:prstGeom>
          <a:solidFill>
            <a:srgbClr val="FF932C"/>
          </a:solidFill>
          <a:ln w="12700">
            <a:miter lim="400000"/>
          </a:ln>
        </p:spPr>
        <p:txBody>
          <a:bodyPr lIns="45719" rIns="45719"/>
          <a:lstStyle/>
          <a:p>
            <a:pPr/>
          </a:p>
        </p:txBody>
      </p:sp>
      <p:sp>
        <p:nvSpPr>
          <p:cNvPr id="741" name="Oval"/>
          <p:cNvSpPr/>
          <p:nvPr/>
        </p:nvSpPr>
        <p:spPr>
          <a:xfrm>
            <a:off x="2243075" y="3353209"/>
            <a:ext cx="328614" cy="368301"/>
          </a:xfrm>
          <a:prstGeom prst="ellipse">
            <a:avLst/>
          </a:prstGeom>
          <a:solidFill>
            <a:srgbClr val="FF932C"/>
          </a:solidFill>
          <a:ln w="12700">
            <a:miter lim="400000"/>
          </a:ln>
        </p:spPr>
        <p:txBody>
          <a:bodyPr lIns="45719" rIns="45719"/>
          <a:lstStyle/>
          <a:p>
            <a:pPr/>
          </a:p>
        </p:txBody>
      </p:sp>
      <p:sp>
        <p:nvSpPr>
          <p:cNvPr id="742" name="Oval"/>
          <p:cNvSpPr/>
          <p:nvPr/>
        </p:nvSpPr>
        <p:spPr>
          <a:xfrm>
            <a:off x="1844295" y="3355974"/>
            <a:ext cx="328614" cy="368301"/>
          </a:xfrm>
          <a:prstGeom prst="ellipse">
            <a:avLst/>
          </a:prstGeom>
          <a:solidFill>
            <a:srgbClr val="FF932C"/>
          </a:solidFill>
          <a:ln w="12700">
            <a:miter lim="400000"/>
          </a:ln>
        </p:spPr>
        <p:txBody>
          <a:bodyPr lIns="45719" rIns="45719"/>
          <a:lstStyle/>
          <a:p>
            <a:pPr/>
          </a:p>
        </p:txBody>
      </p:sp>
      <p:sp>
        <p:nvSpPr>
          <p:cNvPr id="743" name="Oval"/>
          <p:cNvSpPr/>
          <p:nvPr/>
        </p:nvSpPr>
        <p:spPr>
          <a:xfrm>
            <a:off x="6682263" y="3963035"/>
            <a:ext cx="328614" cy="368301"/>
          </a:xfrm>
          <a:prstGeom prst="ellipse">
            <a:avLst/>
          </a:prstGeom>
          <a:solidFill>
            <a:srgbClr val="FF932C"/>
          </a:solidFill>
          <a:ln w="12700">
            <a:miter lim="400000"/>
          </a:ln>
        </p:spPr>
        <p:txBody>
          <a:bodyPr lIns="45719" rIns="45719"/>
          <a:lstStyle/>
          <a:p>
            <a:pPr/>
          </a:p>
        </p:txBody>
      </p:sp>
      <p:sp>
        <p:nvSpPr>
          <p:cNvPr id="744" name="Oval"/>
          <p:cNvSpPr/>
          <p:nvPr/>
        </p:nvSpPr>
        <p:spPr>
          <a:xfrm>
            <a:off x="6283483" y="3950335"/>
            <a:ext cx="328614" cy="368301"/>
          </a:xfrm>
          <a:prstGeom prst="ellipse">
            <a:avLst/>
          </a:prstGeom>
          <a:solidFill>
            <a:srgbClr val="FF932C"/>
          </a:solidFill>
          <a:ln w="12700">
            <a:miter lim="400000"/>
          </a:ln>
        </p:spPr>
        <p:txBody>
          <a:bodyPr lIns="45719" rIns="45719"/>
          <a:lstStyle/>
          <a:p>
            <a:pPr/>
          </a:p>
        </p:txBody>
      </p:sp>
      <p:sp>
        <p:nvSpPr>
          <p:cNvPr id="745" name="Oval"/>
          <p:cNvSpPr/>
          <p:nvPr/>
        </p:nvSpPr>
        <p:spPr>
          <a:xfrm>
            <a:off x="5884703" y="3947569"/>
            <a:ext cx="328614" cy="368301"/>
          </a:xfrm>
          <a:prstGeom prst="ellipse">
            <a:avLst/>
          </a:prstGeom>
          <a:solidFill>
            <a:srgbClr val="FF932C"/>
          </a:solidFill>
          <a:ln w="12700">
            <a:miter lim="400000"/>
          </a:ln>
        </p:spPr>
        <p:txBody>
          <a:bodyPr lIns="45719" rIns="45719"/>
          <a:lstStyle/>
          <a:p>
            <a:pPr/>
          </a:p>
        </p:txBody>
      </p:sp>
      <p:sp>
        <p:nvSpPr>
          <p:cNvPr id="746" name="Oval"/>
          <p:cNvSpPr/>
          <p:nvPr/>
        </p:nvSpPr>
        <p:spPr>
          <a:xfrm>
            <a:off x="5485923" y="3950335"/>
            <a:ext cx="328614" cy="368301"/>
          </a:xfrm>
          <a:prstGeom prst="ellipse">
            <a:avLst/>
          </a:prstGeom>
          <a:solidFill>
            <a:srgbClr val="FF932C"/>
          </a:solidFill>
          <a:ln w="12700">
            <a:miter lim="400000"/>
          </a:ln>
        </p:spPr>
        <p:txBody>
          <a:bodyPr lIns="45719" rIns="45719"/>
          <a:lstStyle/>
          <a:p>
            <a:pPr/>
          </a:p>
        </p:txBody>
      </p:sp>
      <p:sp>
        <p:nvSpPr>
          <p:cNvPr id="747" name="Oval"/>
          <p:cNvSpPr/>
          <p:nvPr/>
        </p:nvSpPr>
        <p:spPr>
          <a:xfrm>
            <a:off x="3040635" y="3378609"/>
            <a:ext cx="328614" cy="368301"/>
          </a:xfrm>
          <a:prstGeom prst="ellipse">
            <a:avLst/>
          </a:prstGeom>
          <a:solidFill>
            <a:srgbClr val="FF932C"/>
          </a:solidFill>
          <a:ln w="12700">
            <a:miter lim="400000"/>
          </a:ln>
        </p:spPr>
        <p:txBody>
          <a:bodyPr lIns="45719" rIns="45719"/>
          <a:lstStyle/>
          <a:p>
            <a:pPr/>
          </a:p>
        </p:txBody>
      </p:sp>
      <p:sp>
        <p:nvSpPr>
          <p:cNvPr id="748" name="Oval"/>
          <p:cNvSpPr/>
          <p:nvPr/>
        </p:nvSpPr>
        <p:spPr>
          <a:xfrm>
            <a:off x="2641855" y="3378609"/>
            <a:ext cx="328614" cy="368301"/>
          </a:xfrm>
          <a:prstGeom prst="ellipse">
            <a:avLst/>
          </a:prstGeom>
          <a:solidFill>
            <a:srgbClr val="FF932C"/>
          </a:solidFill>
          <a:ln w="12700">
            <a:miter lim="400000"/>
          </a:ln>
        </p:spPr>
        <p:txBody>
          <a:bodyPr lIns="45719" rIns="45719"/>
          <a:lstStyle/>
          <a:p>
            <a:pPr/>
          </a:p>
        </p:txBody>
      </p:sp>
      <p:sp>
        <p:nvSpPr>
          <p:cNvPr id="749" name="Oval"/>
          <p:cNvSpPr/>
          <p:nvPr/>
        </p:nvSpPr>
        <p:spPr>
          <a:xfrm>
            <a:off x="2243075" y="3368674"/>
            <a:ext cx="328614" cy="368301"/>
          </a:xfrm>
          <a:prstGeom prst="ellipse">
            <a:avLst/>
          </a:prstGeom>
          <a:solidFill>
            <a:srgbClr val="FF932C"/>
          </a:solidFill>
          <a:ln w="12700">
            <a:miter lim="400000"/>
          </a:ln>
        </p:spPr>
        <p:txBody>
          <a:bodyPr lIns="45719" rIns="45719"/>
          <a:lstStyle/>
          <a:p>
            <a:pPr/>
          </a:p>
        </p:txBody>
      </p:sp>
      <p:sp>
        <p:nvSpPr>
          <p:cNvPr id="750" name="Oval"/>
          <p:cNvSpPr/>
          <p:nvPr/>
        </p:nvSpPr>
        <p:spPr>
          <a:xfrm>
            <a:off x="1844295" y="3368674"/>
            <a:ext cx="328614" cy="368301"/>
          </a:xfrm>
          <a:prstGeom prst="ellipse">
            <a:avLst/>
          </a:prstGeom>
          <a:solidFill>
            <a:srgbClr val="FF932C"/>
          </a:solidFill>
          <a:ln w="12700">
            <a:miter lim="400000"/>
          </a:ln>
        </p:spPr>
        <p:txBody>
          <a:bodyPr lIns="45719" rIns="45719"/>
          <a:lstStyle/>
          <a:p>
            <a:pPr/>
          </a:p>
        </p:txBody>
      </p:sp>
      <p:grpSp>
        <p:nvGrpSpPr>
          <p:cNvPr id="753" name="Rectangle 21"/>
          <p:cNvGrpSpPr/>
          <p:nvPr/>
        </p:nvGrpSpPr>
        <p:grpSpPr>
          <a:xfrm>
            <a:off x="1532629" y="5310088"/>
            <a:ext cx="2348905" cy="1006674"/>
            <a:chOff x="0" y="0"/>
            <a:chExt cx="2348904" cy="1006673"/>
          </a:xfrm>
        </p:grpSpPr>
        <p:sp>
          <p:nvSpPr>
            <p:cNvPr id="751" name="Rectangle"/>
            <p:cNvSpPr/>
            <p:nvPr/>
          </p:nvSpPr>
          <p:spPr>
            <a:xfrm>
              <a:off x="0" y="0"/>
              <a:ext cx="2348905" cy="1006674"/>
            </a:xfrm>
            <a:prstGeom prst="rect">
              <a:avLst/>
            </a:prstGeom>
            <a:solidFill>
              <a:srgbClr val="057759"/>
            </a:solidFill>
            <a:ln w="12700" cap="flat">
              <a:noFill/>
              <a:miter lim="400000"/>
            </a:ln>
            <a:effectLst/>
          </p:spPr>
          <p:txBody>
            <a:bodyPr wrap="square" lIns="45719" tIns="45719" rIns="45719" bIns="45719" numCol="1" anchor="ctr">
              <a:noAutofit/>
            </a:bodyPr>
            <a:lstStyle/>
            <a:p>
              <a:pPr algn="ctr"/>
            </a:p>
          </p:txBody>
        </p:sp>
        <p:sp>
          <p:nvSpPr>
            <p:cNvPr id="752" name="DRAM"/>
            <p:cNvSpPr txBox="1"/>
            <p:nvPr/>
          </p:nvSpPr>
          <p:spPr>
            <a:xfrm>
              <a:off x="27634" y="310867"/>
              <a:ext cx="2293637" cy="384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b="1" sz="2400">
                  <a:solidFill>
                    <a:srgbClr val="FFFFFF"/>
                  </a:solidFill>
                  <a:latin typeface="Arial"/>
                  <a:ea typeface="Arial"/>
                  <a:cs typeface="Arial"/>
                  <a:sym typeface="Arial"/>
                </a:defRPr>
              </a:lvl1pPr>
            </a:lstStyle>
            <a:p>
              <a:pPr/>
              <a:r>
                <a:t>DRAM</a:t>
              </a:r>
            </a:p>
          </p:txBody>
        </p:sp>
      </p:grpSp>
      <p:grpSp>
        <p:nvGrpSpPr>
          <p:cNvPr id="756" name="Rectangle 23"/>
          <p:cNvGrpSpPr/>
          <p:nvPr/>
        </p:nvGrpSpPr>
        <p:grpSpPr>
          <a:xfrm>
            <a:off x="5147587" y="5310088"/>
            <a:ext cx="2348905" cy="1006674"/>
            <a:chOff x="0" y="0"/>
            <a:chExt cx="2348904" cy="1006673"/>
          </a:xfrm>
        </p:grpSpPr>
        <p:sp>
          <p:nvSpPr>
            <p:cNvPr id="754" name="Rectangle"/>
            <p:cNvSpPr/>
            <p:nvPr/>
          </p:nvSpPr>
          <p:spPr>
            <a:xfrm>
              <a:off x="0" y="0"/>
              <a:ext cx="2348905" cy="1006674"/>
            </a:xfrm>
            <a:prstGeom prst="rect">
              <a:avLst/>
            </a:prstGeom>
            <a:solidFill>
              <a:srgbClr val="0070C0"/>
            </a:solidFill>
            <a:ln w="12700" cap="flat">
              <a:noFill/>
              <a:miter lim="400000"/>
            </a:ln>
            <a:effectLst/>
          </p:spPr>
          <p:txBody>
            <a:bodyPr wrap="square" lIns="45719" tIns="45719" rIns="45719" bIns="45719" numCol="1" anchor="ctr">
              <a:noAutofit/>
            </a:bodyPr>
            <a:lstStyle/>
            <a:p>
              <a:pPr algn="ctr"/>
            </a:p>
          </p:txBody>
        </p:sp>
        <p:sp>
          <p:nvSpPr>
            <p:cNvPr id="755" name="SRAM"/>
            <p:cNvSpPr txBox="1"/>
            <p:nvPr/>
          </p:nvSpPr>
          <p:spPr>
            <a:xfrm>
              <a:off x="40266" y="310867"/>
              <a:ext cx="2268372" cy="384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defRPr b="1" sz="2400">
                  <a:solidFill>
                    <a:srgbClr val="FFFFFF"/>
                  </a:solidFill>
                  <a:latin typeface="Arial"/>
                  <a:ea typeface="Arial"/>
                  <a:cs typeface="Arial"/>
                  <a:sym typeface="Arial"/>
                </a:defRPr>
              </a:lvl1pPr>
            </a:lstStyle>
            <a:p>
              <a:pPr/>
              <a:r>
                <a:t>SRAM</a:t>
              </a:r>
            </a:p>
          </p:txBody>
        </p:sp>
      </p:grpSp>
      <p:sp>
        <p:nvSpPr>
          <p:cNvPr id="757" name="Compute"/>
          <p:cNvSpPr/>
          <p:nvPr/>
        </p:nvSpPr>
        <p:spPr>
          <a:xfrm>
            <a:off x="8380402" y="4980695"/>
            <a:ext cx="2172289" cy="1665460"/>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nchor="ctr"/>
          <a:lstStyle>
            <a:lvl1pPr algn="ctr">
              <a:defRPr>
                <a:solidFill>
                  <a:schemeClr val="accent1">
                    <a:lumOff val="-8000"/>
                  </a:schemeClr>
                </a:solidFill>
                <a:latin typeface="+mn-lt"/>
                <a:ea typeface="+mn-ea"/>
                <a:cs typeface="+mn-cs"/>
                <a:sym typeface="Calibri"/>
              </a:defRPr>
            </a:lvl1pPr>
          </a:lstStyle>
          <a:p>
            <a:pPr/>
            <a:r>
              <a:t>Compute</a:t>
            </a:r>
          </a:p>
        </p:txBody>
      </p:sp>
      <p:sp>
        <p:nvSpPr>
          <p:cNvPr id="758" name="Oval"/>
          <p:cNvSpPr/>
          <p:nvPr/>
        </p:nvSpPr>
        <p:spPr>
          <a:xfrm>
            <a:off x="3040635" y="5325995"/>
            <a:ext cx="328614" cy="368301"/>
          </a:xfrm>
          <a:prstGeom prst="ellipse">
            <a:avLst/>
          </a:prstGeom>
          <a:solidFill>
            <a:srgbClr val="FF932C"/>
          </a:solidFill>
          <a:ln w="12700">
            <a:miter lim="400000"/>
          </a:ln>
        </p:spPr>
        <p:txBody>
          <a:bodyPr lIns="45719" rIns="45719"/>
          <a:lstStyle/>
          <a:p>
            <a:pPr/>
          </a:p>
        </p:txBody>
      </p:sp>
      <p:sp>
        <p:nvSpPr>
          <p:cNvPr id="759" name="Oval"/>
          <p:cNvSpPr/>
          <p:nvPr/>
        </p:nvSpPr>
        <p:spPr>
          <a:xfrm>
            <a:off x="2641855" y="5322788"/>
            <a:ext cx="328614" cy="368301"/>
          </a:xfrm>
          <a:prstGeom prst="ellipse">
            <a:avLst/>
          </a:prstGeom>
          <a:solidFill>
            <a:srgbClr val="FF932C"/>
          </a:solidFill>
          <a:ln w="12700">
            <a:miter lim="400000"/>
          </a:ln>
        </p:spPr>
        <p:txBody>
          <a:bodyPr lIns="45719" rIns="45719"/>
          <a:lstStyle/>
          <a:p>
            <a:pPr/>
          </a:p>
        </p:txBody>
      </p:sp>
      <p:sp>
        <p:nvSpPr>
          <p:cNvPr id="760" name="Oval"/>
          <p:cNvSpPr/>
          <p:nvPr/>
        </p:nvSpPr>
        <p:spPr>
          <a:xfrm>
            <a:off x="2243075" y="5329555"/>
            <a:ext cx="328614" cy="368301"/>
          </a:xfrm>
          <a:prstGeom prst="ellipse">
            <a:avLst/>
          </a:prstGeom>
          <a:solidFill>
            <a:srgbClr val="FF932C"/>
          </a:solidFill>
          <a:ln w="12700">
            <a:miter lim="400000"/>
          </a:ln>
        </p:spPr>
        <p:txBody>
          <a:bodyPr lIns="45719" rIns="45719"/>
          <a:lstStyle/>
          <a:p>
            <a:pPr/>
          </a:p>
        </p:txBody>
      </p:sp>
      <p:sp>
        <p:nvSpPr>
          <p:cNvPr id="761" name="Oval"/>
          <p:cNvSpPr/>
          <p:nvPr/>
        </p:nvSpPr>
        <p:spPr>
          <a:xfrm>
            <a:off x="1844295" y="5325995"/>
            <a:ext cx="328614" cy="368301"/>
          </a:xfrm>
          <a:prstGeom prst="ellipse">
            <a:avLst/>
          </a:prstGeom>
          <a:solidFill>
            <a:srgbClr val="FF932C"/>
          </a:solidFill>
          <a:ln w="12700">
            <a:miter lim="400000"/>
          </a:ln>
        </p:spPr>
        <p:txBody>
          <a:bodyPr lIns="45719" rIns="45719"/>
          <a:lstStyle/>
          <a:p>
            <a:pPr/>
          </a:p>
        </p:txBody>
      </p:sp>
      <p:sp>
        <p:nvSpPr>
          <p:cNvPr id="762" name="TODO: These animations are a little janky"/>
          <p:cNvSpPr txBox="1"/>
          <p:nvPr/>
        </p:nvSpPr>
        <p:spPr>
          <a:xfrm>
            <a:off x="3071965" y="2115026"/>
            <a:ext cx="494213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These animations are a little janky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fill="hold">
                                  <p:stCondLst>
                                    <p:cond delay="0"/>
                                  </p:stCondLst>
                                  <p:childTnLst>
                                    <p:animMotion path="M 0.000000 0.000000 L 0.288203 0.000000" origin="layout" pathEditMode="relative">
                                      <p:cBhvr>
                                        <p:cTn id="6" dur="1000" fill="hold"/>
                                        <p:tgtEl>
                                          <p:spTgt spid="739"/>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fill="hold">
                                  <p:stCondLst>
                                    <p:cond delay="0"/>
                                  </p:stCondLst>
                                  <p:childTnLst>
                                    <p:animMotion path="M 0.000000 0.000000 L 0.208853 0.000000" origin="layout" pathEditMode="relative">
                                      <p:cBhvr>
                                        <p:cTn id="9" dur="1000" fill="hold"/>
                                        <p:tgtEl>
                                          <p:spTgt spid="743"/>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fill="hold">
                                  <p:stCondLst>
                                    <p:cond delay="400"/>
                                  </p:stCondLst>
                                  <p:childTnLst>
                                    <p:animMotion path="M 0.000000 0.000000 L 0.288203 0.000000" origin="layout" pathEditMode="relative">
                                      <p:cBhvr>
                                        <p:cTn id="12" dur="1000" fill="hold"/>
                                        <p:tgtEl>
                                          <p:spTgt spid="740"/>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fill="hold">
                                  <p:stCondLst>
                                    <p:cond delay="0"/>
                                  </p:stCondLst>
                                  <p:childTnLst>
                                    <p:animMotion path="M 0.000000 0.000000 L 0.240762 0.007610" origin="layout" pathEditMode="relative">
                                      <p:cBhvr>
                                        <p:cTn id="15" dur="1000" fill="hold"/>
                                        <p:tgtEl>
                                          <p:spTgt spid="744"/>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fill="hold">
                                  <p:stCondLst>
                                    <p:cond delay="400"/>
                                  </p:stCondLst>
                                  <p:childTnLst>
                                    <p:animMotion path="M 0.000000 0.000000 L 0.288203 0.000000" origin="layout" pathEditMode="relative">
                                      <p:cBhvr>
                                        <p:cTn id="18" dur="1000" fill="hold"/>
                                        <p:tgtEl>
                                          <p:spTgt spid="741"/>
                                        </p:tgtEl>
                                        <p:attrNameLst>
                                          <p:attrName>ppt_x</p:attrName>
                                          <p:attrName>ppt_y</p:attrName>
                                        </p:attrNameLst>
                                      </p:cBhvr>
                                    </p:animMotion>
                                  </p:childTnLst>
                                </p:cTn>
                              </p:par>
                            </p:childTnLst>
                          </p:cTn>
                        </p:par>
                        <p:par>
                          <p:cTn id="19" fill="hold">
                            <p:stCondLst>
                              <p:cond delay="0"/>
                            </p:stCondLst>
                            <p:childTnLst>
                              <p:par>
                                <p:cTn id="20" presetClass="path" nodeType="withEffect" presetSubtype="0" presetID="-1" grpId="6" fill="hold">
                                  <p:stCondLst>
                                    <p:cond delay="0"/>
                                  </p:stCondLst>
                                  <p:childTnLst>
                                    <p:animMotion path="M 0.000000 0.000000 L 0.269258 0.010597" origin="layout" pathEditMode="relative">
                                      <p:cBhvr>
                                        <p:cTn id="21" dur="1000" fill="hold"/>
                                        <p:tgtEl>
                                          <p:spTgt spid="745"/>
                                        </p:tgtEl>
                                        <p:attrNameLst>
                                          <p:attrName>ppt_x</p:attrName>
                                          <p:attrName>ppt_y</p:attrName>
                                        </p:attrNameLst>
                                      </p:cBhvr>
                                    </p:animMotion>
                                  </p:childTnLst>
                                </p:cTn>
                              </p:par>
                            </p:childTnLst>
                          </p:cTn>
                        </p:par>
                        <p:par>
                          <p:cTn id="22" fill="hold">
                            <p:stCondLst>
                              <p:cond delay="0"/>
                            </p:stCondLst>
                            <p:childTnLst>
                              <p:par>
                                <p:cTn id="23" presetClass="path" nodeType="withEffect" presetSubtype="0" presetID="-1" grpId="7" fill="hold">
                                  <p:stCondLst>
                                    <p:cond delay="400"/>
                                  </p:stCondLst>
                                  <p:childTnLst>
                                    <p:animMotion path="M 0.000000 0.000000 L 0.288203 0.000000" origin="layout" pathEditMode="relative">
                                      <p:cBhvr>
                                        <p:cTn id="24" dur="1000" fill="hold"/>
                                        <p:tgtEl>
                                          <p:spTgt spid="742"/>
                                        </p:tgtEl>
                                        <p:attrNameLst>
                                          <p:attrName>ppt_x</p:attrName>
                                          <p:attrName>ppt_y</p:attrName>
                                        </p:attrNameLst>
                                      </p:cBhvr>
                                    </p:animMotion>
                                  </p:childTnLst>
                                </p:cTn>
                              </p:par>
                            </p:childTnLst>
                          </p:cTn>
                        </p:par>
                        <p:par>
                          <p:cTn id="25" fill="hold">
                            <p:stCondLst>
                              <p:cond delay="0"/>
                            </p:stCondLst>
                            <p:childTnLst>
                              <p:par>
                                <p:cTn id="26" presetClass="path" nodeType="withEffect" presetSubtype="0" presetID="-1" grpId="8" fill="hold">
                                  <p:stCondLst>
                                    <p:cond delay="0"/>
                                  </p:stCondLst>
                                  <p:childTnLst>
                                    <p:animMotion path="M 0.000000 0.000000 L 0.306978 0.001852" origin="layout" pathEditMode="relative">
                                      <p:cBhvr>
                                        <p:cTn id="27" dur="1000" fill="hold"/>
                                        <p:tgtEl>
                                          <p:spTgt spid="746"/>
                                        </p:tgtEl>
                                        <p:attrNameLst>
                                          <p:attrName>ppt_x</p:attrName>
                                          <p:attrName>ppt_y</p:attrName>
                                        </p:attrNameLst>
                                      </p:cBhvr>
                                    </p:animMotion>
                                  </p:childTnLst>
                                </p:cTn>
                              </p:par>
                            </p:childTnLst>
                          </p:cTn>
                        </p:par>
                        <p:par>
                          <p:cTn id="28" fill="hold">
                            <p:stCondLst>
                              <p:cond delay="0"/>
                            </p:stCondLst>
                            <p:childTnLst>
                              <p:par>
                                <p:cTn id="29" presetClass="path" nodeType="afterEffect" presetSubtype="0" presetID="-1" grpId="9" fill="hold">
                                  <p:stCondLst>
                                    <p:cond delay="0"/>
                                  </p:stCondLst>
                                  <p:childTnLst>
                                    <p:animMotion path="M 0.288203 0.000000 L 0.298203 0.084375" origin="layout" pathEditMode="relative">
                                      <p:cBhvr>
                                        <p:cTn id="30" dur="1000" fill="hold"/>
                                        <p:tgtEl>
                                          <p:spTgt spid="739"/>
                                        </p:tgtEl>
                                        <p:attrNameLst>
                                          <p:attrName>ppt_x</p:attrName>
                                          <p:attrName>ppt_y</p:attrName>
                                        </p:attrNameLst>
                                      </p:cBhvr>
                                    </p:animMotion>
                                  </p:childTnLst>
                                </p:cTn>
                              </p:par>
                            </p:childTnLst>
                          </p:cTn>
                        </p:par>
                        <p:par>
                          <p:cTn id="31" fill="hold">
                            <p:stCondLst>
                              <p:cond delay="0"/>
                            </p:stCondLst>
                            <p:childTnLst>
                              <p:par>
                                <p:cTn id="32" presetClass="path" nodeType="withEffect" presetSubtype="0" presetID="-1" grpId="10" fill="hold">
                                  <p:stCondLst>
                                    <p:cond delay="0"/>
                                  </p:stCondLst>
                                  <p:childTnLst>
                                    <p:animMotion path="M 0.288203 0.000000 L 0.298690 0.088519" origin="layout" pathEditMode="relative">
                                      <p:cBhvr>
                                        <p:cTn id="33" dur="1000" fill="hold"/>
                                        <p:tgtEl>
                                          <p:spTgt spid="740"/>
                                        </p:tgtEl>
                                        <p:attrNameLst>
                                          <p:attrName>ppt_x</p:attrName>
                                          <p:attrName>ppt_y</p:attrName>
                                        </p:attrNameLst>
                                      </p:cBhvr>
                                    </p:animMotion>
                                  </p:childTnLst>
                                </p:cTn>
                              </p:par>
                            </p:childTnLst>
                          </p:cTn>
                        </p:par>
                        <p:par>
                          <p:cTn id="34" fill="hold">
                            <p:stCondLst>
                              <p:cond delay="0"/>
                            </p:stCondLst>
                            <p:childTnLst>
                              <p:par>
                                <p:cTn id="35" presetClass="path" nodeType="withEffect" presetSubtype="0" presetID="-1" grpId="11" fill="hold">
                                  <p:stCondLst>
                                    <p:cond delay="0"/>
                                  </p:stCondLst>
                                  <p:childTnLst>
                                    <p:animMotion path="M 0.288203 0.000000 L 0.298373 0.088701" origin="layout" pathEditMode="relative">
                                      <p:cBhvr>
                                        <p:cTn id="36" dur="1000" fill="hold"/>
                                        <p:tgtEl>
                                          <p:spTgt spid="742"/>
                                        </p:tgtEl>
                                        <p:attrNameLst>
                                          <p:attrName>ppt_x</p:attrName>
                                          <p:attrName>ppt_y</p:attrName>
                                        </p:attrNameLst>
                                      </p:cBhvr>
                                    </p:animMotion>
                                  </p:childTnLst>
                                </p:cTn>
                              </p:par>
                            </p:childTnLst>
                          </p:cTn>
                        </p:par>
                        <p:par>
                          <p:cTn id="37" fill="hold">
                            <p:stCondLst>
                              <p:cond delay="0"/>
                            </p:stCondLst>
                            <p:childTnLst>
                              <p:par>
                                <p:cTn id="38" presetClass="path" nodeType="withEffect" presetSubtype="0" presetID="-1" grpId="12" fill="hold">
                                  <p:stCondLst>
                                    <p:cond delay="0"/>
                                  </p:stCondLst>
                                  <p:childTnLst>
                                    <p:animMotion path="M 0.288203 0.000000 L 0.298377 0.087070" origin="layout" pathEditMode="relative">
                                      <p:cBhvr>
                                        <p:cTn id="39" dur="1000" fill="hold"/>
                                        <p:tgtEl>
                                          <p:spTgt spid="741"/>
                                        </p:tgtEl>
                                        <p:attrNameLst>
                                          <p:attrName>ppt_x</p:attrName>
                                          <p:attrName>ppt_y</p:attrName>
                                        </p:attrNameLst>
                                      </p:cBhvr>
                                    </p:animMotion>
                                  </p:childTnLst>
                                </p:cTn>
                              </p:par>
                            </p:childTnLst>
                          </p:cTn>
                        </p:par>
                        <p:par>
                          <p:cTn id="40" fill="hold">
                            <p:stCondLst>
                              <p:cond delay="0"/>
                            </p:stCondLst>
                            <p:childTnLst>
                              <p:par>
                                <p:cTn id="41" presetClass="path" nodeType="afterEffect" presetSubtype="0" presetID="-1" grpId="13" fill="hold">
                                  <p:stCondLst>
                                    <p:cond delay="0"/>
                                  </p:stCondLst>
                                  <p:childTnLst>
                                    <p:animMotion path="M 0.298203 0.084375 L 0.515343 0.085880" origin="layout" pathEditMode="relative">
                                      <p:cBhvr>
                                        <p:cTn id="42" dur="1000" fill="hold"/>
                                        <p:tgtEl>
                                          <p:spTgt spid="739"/>
                                        </p:tgtEl>
                                        <p:attrNameLst>
                                          <p:attrName>ppt_x</p:attrName>
                                          <p:attrName>ppt_y</p:attrName>
                                        </p:attrNameLst>
                                      </p:cBhvr>
                                    </p:animMotion>
                                  </p:childTnLst>
                                </p:cTn>
                              </p:par>
                            </p:childTnLst>
                          </p:cTn>
                        </p:par>
                        <p:par>
                          <p:cTn id="43" fill="hold">
                            <p:stCondLst>
                              <p:cond delay="0"/>
                            </p:stCondLst>
                            <p:childTnLst>
                              <p:par>
                                <p:cTn id="44" presetClass="path" nodeType="withEffect" presetSubtype="0" presetID="-1" grpId="14" fill="hold">
                                  <p:stCondLst>
                                    <p:cond delay="0"/>
                                  </p:stCondLst>
                                  <p:childTnLst>
                                    <p:animMotion path="M 0.000000 0.000000 L 0.299115 0.002388" origin="layout" pathEditMode="relative">
                                      <p:cBhvr>
                                        <p:cTn id="45" dur="1000" fill="hold"/>
                                        <p:tgtEl>
                                          <p:spTgt spid="747"/>
                                        </p:tgtEl>
                                        <p:attrNameLst>
                                          <p:attrName>ppt_x</p:attrName>
                                          <p:attrName>ppt_y</p:attrName>
                                        </p:attrNameLst>
                                      </p:cBhvr>
                                    </p:animMotion>
                                  </p:childTnLst>
                                </p:cTn>
                              </p:par>
                            </p:childTnLst>
                          </p:cTn>
                        </p:par>
                        <p:par>
                          <p:cTn id="46" fill="hold">
                            <p:stCondLst>
                              <p:cond delay="0"/>
                            </p:stCondLst>
                            <p:childTnLst>
                              <p:par>
                                <p:cTn id="47" presetClass="path" nodeType="withEffect" presetSubtype="0" presetID="-1" grpId="15" fill="hold">
                                  <p:stCondLst>
                                    <p:cond delay="400"/>
                                  </p:stCondLst>
                                  <p:childTnLst>
                                    <p:animMotion path="M 0.000000 0.000000 L 0.299115 0.002388" origin="layout" pathEditMode="relative">
                                      <p:cBhvr>
                                        <p:cTn id="48" dur="1000" fill="hold"/>
                                        <p:tgtEl>
                                          <p:spTgt spid="748"/>
                                        </p:tgtEl>
                                        <p:attrNameLst>
                                          <p:attrName>ppt_x</p:attrName>
                                          <p:attrName>ppt_y</p:attrName>
                                        </p:attrNameLst>
                                      </p:cBhvr>
                                    </p:animMotion>
                                  </p:childTnLst>
                                </p:cTn>
                              </p:par>
                            </p:childTnLst>
                          </p:cTn>
                        </p:par>
                        <p:par>
                          <p:cTn id="49" fill="hold">
                            <p:stCondLst>
                              <p:cond delay="0"/>
                            </p:stCondLst>
                            <p:childTnLst>
                              <p:par>
                                <p:cTn id="50" presetClass="path" nodeType="withEffect" presetSubtype="0" presetID="-1" grpId="16" fill="hold">
                                  <p:stCondLst>
                                    <p:cond delay="0"/>
                                  </p:stCondLst>
                                  <p:childTnLst>
                                    <p:animMotion path="M 0.298690 0.088519 L 0.537655 0.091082" origin="layout" pathEditMode="relative">
                                      <p:cBhvr>
                                        <p:cTn id="51" dur="1000" fill="hold"/>
                                        <p:tgtEl>
                                          <p:spTgt spid="740"/>
                                        </p:tgtEl>
                                        <p:attrNameLst>
                                          <p:attrName>ppt_x</p:attrName>
                                          <p:attrName>ppt_y</p:attrName>
                                        </p:attrNameLst>
                                      </p:cBhvr>
                                    </p:animMotion>
                                  </p:childTnLst>
                                </p:cTn>
                              </p:par>
                            </p:childTnLst>
                          </p:cTn>
                        </p:par>
                        <p:par>
                          <p:cTn id="52" fill="hold">
                            <p:stCondLst>
                              <p:cond delay="0"/>
                            </p:stCondLst>
                            <p:childTnLst>
                              <p:par>
                                <p:cTn id="53" presetClass="path" nodeType="withEffect" presetSubtype="0" presetID="-1" grpId="17" fill="hold">
                                  <p:stCondLst>
                                    <p:cond delay="400"/>
                                  </p:stCondLst>
                                  <p:childTnLst>
                                    <p:animMotion path="M 0.000000 0.000000 L 0.299115 0.002388" origin="layout" pathEditMode="relative">
                                      <p:cBhvr>
                                        <p:cTn id="54" dur="1000" fill="hold"/>
                                        <p:tgtEl>
                                          <p:spTgt spid="749"/>
                                        </p:tgtEl>
                                        <p:attrNameLst>
                                          <p:attrName>ppt_x</p:attrName>
                                          <p:attrName>ppt_y</p:attrName>
                                        </p:attrNameLst>
                                      </p:cBhvr>
                                    </p:animMotion>
                                  </p:childTnLst>
                                </p:cTn>
                              </p:par>
                            </p:childTnLst>
                          </p:cTn>
                        </p:par>
                        <p:par>
                          <p:cTn id="55" fill="hold">
                            <p:stCondLst>
                              <p:cond delay="0"/>
                            </p:stCondLst>
                            <p:childTnLst>
                              <p:par>
                                <p:cTn id="56" presetClass="path" nodeType="withEffect" presetSubtype="0" presetID="-1" grpId="18" fill="hold">
                                  <p:stCondLst>
                                    <p:cond delay="0"/>
                                  </p:stCondLst>
                                  <p:childTnLst>
                                    <p:animMotion path="M 0.298377 0.087070 L 0.566271 0.089391" origin="layout" pathEditMode="relative">
                                      <p:cBhvr>
                                        <p:cTn id="57" dur="1000" fill="hold"/>
                                        <p:tgtEl>
                                          <p:spTgt spid="741"/>
                                        </p:tgtEl>
                                        <p:attrNameLst>
                                          <p:attrName>ppt_x</p:attrName>
                                          <p:attrName>ppt_y</p:attrName>
                                        </p:attrNameLst>
                                      </p:cBhvr>
                                    </p:animMotion>
                                  </p:childTnLst>
                                </p:cTn>
                              </p:par>
                            </p:childTnLst>
                          </p:cTn>
                        </p:par>
                        <p:par>
                          <p:cTn id="58" fill="hold">
                            <p:stCondLst>
                              <p:cond delay="0"/>
                            </p:stCondLst>
                            <p:childTnLst>
                              <p:par>
                                <p:cTn id="59" presetClass="path" nodeType="withEffect" presetSubtype="0" presetID="-1" grpId="19" fill="hold">
                                  <p:stCondLst>
                                    <p:cond delay="400"/>
                                  </p:stCondLst>
                                  <p:childTnLst>
                                    <p:animMotion path="M 0.000000 0.000000 L 0.299115 0.002388" origin="layout" pathEditMode="relative">
                                      <p:cBhvr>
                                        <p:cTn id="60" dur="1000" fill="hold"/>
                                        <p:tgtEl>
                                          <p:spTgt spid="750"/>
                                        </p:tgtEl>
                                        <p:attrNameLst>
                                          <p:attrName>ppt_x</p:attrName>
                                          <p:attrName>ppt_y</p:attrName>
                                        </p:attrNameLst>
                                      </p:cBhvr>
                                    </p:animMotion>
                                  </p:childTnLst>
                                </p:cTn>
                              </p:par>
                            </p:childTnLst>
                          </p:cTn>
                        </p:par>
                        <p:par>
                          <p:cTn id="61" fill="hold">
                            <p:stCondLst>
                              <p:cond delay="0"/>
                            </p:stCondLst>
                            <p:childTnLst>
                              <p:par>
                                <p:cTn id="62" presetClass="path" nodeType="withEffect" presetSubtype="0" presetID="-1" grpId="20" fill="hold">
                                  <p:stCondLst>
                                    <p:cond delay="0"/>
                                  </p:stCondLst>
                                  <p:childTnLst>
                                    <p:animMotion path="M 0.298373 0.088701 L 0.602664 0.089198" origin="layout" pathEditMode="relative">
                                      <p:cBhvr>
                                        <p:cTn id="63" dur="1000" fill="hold"/>
                                        <p:tgtEl>
                                          <p:spTgt spid="742"/>
                                        </p:tgtEl>
                                        <p:attrNameLst>
                                          <p:attrName>ppt_x</p:attrName>
                                          <p:attrName>ppt_y</p:attrName>
                                        </p:attrNameLst>
                                      </p:cBhvr>
                                    </p:animMotion>
                                  </p:childTnLst>
                                </p:cTn>
                              </p:par>
                            </p:childTnLst>
                          </p:cTn>
                        </p:par>
                      </p:childTnLst>
                    </p:cTn>
                  </p:par>
                  <p:par>
                    <p:cTn id="64" fill="hold">
                      <p:stCondLst>
                        <p:cond delay="indefinite"/>
                      </p:stCondLst>
                      <p:childTnLst>
                        <p:par>
                          <p:cTn id="65" fill="hold">
                            <p:stCondLst>
                              <p:cond delay="0"/>
                            </p:stCondLst>
                            <p:childTnLst>
                              <p:par>
                                <p:cTn id="66" presetClass="path" nodeType="clickEffect" presetSubtype="0" presetID="-1" grpId="21" fill="hold">
                                  <p:stCondLst>
                                    <p:cond delay="0"/>
                                  </p:stCondLst>
                                  <p:childTnLst>
                                    <p:animMotion path="M 0.000000 0.000000 L 0.298690 -0.000000" origin="layout" pathEditMode="relative">
                                      <p:cBhvr>
                                        <p:cTn id="67" dur="1000" fill="hold"/>
                                        <p:tgtEl>
                                          <p:spTgt spid="758"/>
                                        </p:tgtEl>
                                        <p:attrNameLst>
                                          <p:attrName>ppt_x</p:attrName>
                                          <p:attrName>ppt_y</p:attrName>
                                        </p:attrNameLst>
                                      </p:cBhvr>
                                    </p:animMotion>
                                  </p:childTnLst>
                                </p:cTn>
                              </p:par>
                            </p:childTnLst>
                          </p:cTn>
                        </p:par>
                        <p:par>
                          <p:cTn id="68" fill="hold">
                            <p:stCondLst>
                              <p:cond delay="0"/>
                            </p:stCondLst>
                            <p:childTnLst>
                              <p:par>
                                <p:cTn id="69" presetClass="path" nodeType="withEffect" presetSubtype="0" presetID="-1" grpId="22" fill="hold">
                                  <p:stCondLst>
                                    <p:cond delay="100"/>
                                  </p:stCondLst>
                                  <p:childTnLst>
                                    <p:animMotion path="M 0.000000 0.000000 L 0.032708 -0.000000" origin="layout" pathEditMode="relative">
                                      <p:cBhvr>
                                        <p:cTn id="70" dur="1000" fill="hold"/>
                                        <p:tgtEl>
                                          <p:spTgt spid="759"/>
                                        </p:tgtEl>
                                        <p:attrNameLst>
                                          <p:attrName>ppt_x</p:attrName>
                                          <p:attrName>ppt_y</p:attrName>
                                        </p:attrNameLst>
                                      </p:cBhvr>
                                    </p:animMotion>
                                  </p:childTnLst>
                                </p:cTn>
                              </p:par>
                            </p:childTnLst>
                          </p:cTn>
                        </p:par>
                        <p:par>
                          <p:cTn id="71" fill="hold">
                            <p:stCondLst>
                              <p:cond delay="0"/>
                            </p:stCondLst>
                            <p:childTnLst>
                              <p:par>
                                <p:cTn id="72" presetClass="path" nodeType="withEffect" presetSubtype="0" presetID="-1" grpId="23" fill="hold">
                                  <p:stCondLst>
                                    <p:cond delay="0"/>
                                  </p:stCondLst>
                                  <p:childTnLst>
                                    <p:animMotion path="M 0.000000 0.000000 L 0.032708 -0.003783" origin="layout" pathEditMode="relative">
                                      <p:cBhvr>
                                        <p:cTn id="73" dur="1000" fill="hold"/>
                                        <p:tgtEl>
                                          <p:spTgt spid="760"/>
                                        </p:tgtEl>
                                        <p:attrNameLst>
                                          <p:attrName>ppt_x</p:attrName>
                                          <p:attrName>ppt_y</p:attrName>
                                        </p:attrNameLst>
                                      </p:cBhvr>
                                    </p:animMotion>
                                  </p:childTnLst>
                                </p:cTn>
                              </p:par>
                            </p:childTnLst>
                          </p:cTn>
                        </p:par>
                        <p:par>
                          <p:cTn id="74" fill="hold">
                            <p:stCondLst>
                              <p:cond delay="0"/>
                            </p:stCondLst>
                            <p:childTnLst>
                              <p:par>
                                <p:cTn id="75" presetClass="path" nodeType="withEffect" presetSubtype="0" presetID="-1" grpId="24" fill="hold">
                                  <p:stCondLst>
                                    <p:cond delay="0"/>
                                  </p:stCondLst>
                                  <p:childTnLst>
                                    <p:animMotion path="M 0.000000 0.000000 L 0.032708 -0.003783" origin="layout" pathEditMode="relative">
                                      <p:cBhvr>
                                        <p:cTn id="76" dur="1000" fill="hold"/>
                                        <p:tgtEl>
                                          <p:spTgt spid="761"/>
                                        </p:tgtEl>
                                        <p:attrNameLst>
                                          <p:attrName>ppt_x</p:attrName>
                                          <p:attrName>ppt_y</p:attrName>
                                        </p:attrNameLst>
                                      </p:cBhvr>
                                    </p:animMotion>
                                  </p:childTnLst>
                                </p:cTn>
                              </p:par>
                            </p:childTnLst>
                          </p:cTn>
                        </p:par>
                        <p:par>
                          <p:cTn id="77" fill="hold">
                            <p:stCondLst>
                              <p:cond delay="0"/>
                            </p:stCondLst>
                            <p:childTnLst>
                              <p:par>
                                <p:cTn id="78" presetClass="path" nodeType="afterEffect" presetSubtype="0" presetID="-1" grpId="25" fill="hold">
                                  <p:stCondLst>
                                    <p:cond delay="0"/>
                                  </p:stCondLst>
                                  <p:childTnLst>
                                    <p:animMotion path="M 0.298690 -0.000000 L 0.511335 0.000000" origin="layout" pathEditMode="relative">
                                      <p:cBhvr>
                                        <p:cTn id="79" dur="1000" fill="hold"/>
                                        <p:tgtEl>
                                          <p:spTgt spid="758"/>
                                        </p:tgtEl>
                                        <p:attrNameLst>
                                          <p:attrName>ppt_x</p:attrName>
                                          <p:attrName>ppt_y</p:attrName>
                                        </p:attrNameLst>
                                      </p:cBhvr>
                                    </p:animMotion>
                                  </p:childTnLst>
                                </p:cTn>
                              </p:par>
                            </p:childTnLst>
                          </p:cTn>
                        </p:par>
                        <p:par>
                          <p:cTn id="80" fill="hold">
                            <p:stCondLst>
                              <p:cond delay="0"/>
                            </p:stCondLst>
                            <p:childTnLst>
                              <p:par>
                                <p:cTn id="81" presetClass="path" nodeType="withEffect" presetSubtype="0" presetID="-1" grpId="26" fill="hold">
                                  <p:stCondLst>
                                    <p:cond delay="0"/>
                                  </p:stCondLst>
                                  <p:childTnLst>
                                    <p:animMotion path="M 0.032708 -0.000000 L 0.331398 -0.002371" origin="layout" pathEditMode="relative">
                                      <p:cBhvr>
                                        <p:cTn id="82" dur="1000" fill="hold"/>
                                        <p:tgtEl>
                                          <p:spTgt spid="759"/>
                                        </p:tgtEl>
                                        <p:attrNameLst>
                                          <p:attrName>ppt_x</p:attrName>
                                          <p:attrName>ppt_y</p:attrName>
                                        </p:attrNameLst>
                                      </p:cBhvr>
                                    </p:animMotion>
                                  </p:childTnLst>
                                </p:cTn>
                              </p:par>
                            </p:childTnLst>
                          </p:cTn>
                        </p:par>
                        <p:par>
                          <p:cTn id="83" fill="hold">
                            <p:stCondLst>
                              <p:cond delay="0"/>
                            </p:stCondLst>
                            <p:childTnLst>
                              <p:par>
                                <p:cTn id="84" presetClass="path" nodeType="withEffect" presetSubtype="0" presetID="-1" grpId="27" fill="hold">
                                  <p:stCondLst>
                                    <p:cond delay="100"/>
                                  </p:stCondLst>
                                  <p:childTnLst>
                                    <p:animMotion path="M 0.032708 -0.003783 L 0.065417 -0.003783" origin="layout" pathEditMode="relative">
                                      <p:cBhvr>
                                        <p:cTn id="85" dur="1000" fill="hold"/>
                                        <p:tgtEl>
                                          <p:spTgt spid="760"/>
                                        </p:tgtEl>
                                        <p:attrNameLst>
                                          <p:attrName>ppt_x</p:attrName>
                                          <p:attrName>ppt_y</p:attrName>
                                        </p:attrNameLst>
                                      </p:cBhvr>
                                    </p:animMotion>
                                  </p:childTnLst>
                                </p:cTn>
                              </p:par>
                            </p:childTnLst>
                          </p:cTn>
                        </p:par>
                        <p:par>
                          <p:cTn id="86" fill="hold">
                            <p:stCondLst>
                              <p:cond delay="0"/>
                            </p:stCondLst>
                            <p:childTnLst>
                              <p:par>
                                <p:cTn id="87" presetClass="path" nodeType="withEffect" presetSubtype="0" presetID="-1" grpId="28" fill="hold">
                                  <p:stCondLst>
                                    <p:cond delay="100"/>
                                  </p:stCondLst>
                                  <p:childTnLst>
                                    <p:animMotion path="M 0.032708 -0.003783 L 0.065417 -0.003783" origin="layout" pathEditMode="relative">
                                      <p:cBhvr>
                                        <p:cTn id="88" dur="1000" fill="hold"/>
                                        <p:tgtEl>
                                          <p:spTgt spid="761"/>
                                        </p:tgtEl>
                                        <p:attrNameLst>
                                          <p:attrName>ppt_x</p:attrName>
                                          <p:attrName>ppt_y</p:attrName>
                                        </p:attrNameLst>
                                      </p:cBhvr>
                                    </p:animMotion>
                                  </p:childTnLst>
                                </p:cTn>
                              </p:par>
                            </p:childTnLst>
                          </p:cTn>
                        </p:par>
                        <p:par>
                          <p:cTn id="89" fill="hold">
                            <p:stCondLst>
                              <p:cond delay="0"/>
                            </p:stCondLst>
                            <p:childTnLst>
                              <p:par>
                                <p:cTn id="90" presetClass="path" nodeType="afterEffect" presetSubtype="0" presetID="-1" grpId="29" fill="hold">
                                  <p:stCondLst>
                                    <p:cond delay="0"/>
                                  </p:stCondLst>
                                  <p:childTnLst>
                                    <p:animMotion path="M 0.331398 -0.002371 L 0.547053 -0.003783" origin="layout" pathEditMode="relative">
                                      <p:cBhvr>
                                        <p:cTn id="91" dur="1000" fill="hold"/>
                                        <p:tgtEl>
                                          <p:spTgt spid="759"/>
                                        </p:tgtEl>
                                        <p:attrNameLst>
                                          <p:attrName>ppt_x</p:attrName>
                                          <p:attrName>ppt_y</p:attrName>
                                        </p:attrNameLst>
                                      </p:cBhvr>
                                    </p:animMotion>
                                  </p:childTnLst>
                                </p:cTn>
                              </p:par>
                            </p:childTnLst>
                          </p:cTn>
                        </p:par>
                        <p:par>
                          <p:cTn id="92" fill="hold">
                            <p:stCondLst>
                              <p:cond delay="0"/>
                            </p:stCondLst>
                            <p:childTnLst>
                              <p:par>
                                <p:cTn id="93" presetClass="path" nodeType="withEffect" presetSubtype="0" presetID="-1" grpId="30" fill="hold">
                                  <p:stCondLst>
                                    <p:cond delay="0"/>
                                  </p:stCondLst>
                                  <p:childTnLst>
                                    <p:animMotion path="M 0.065417 -0.003783 L 0.365068 -0.000484" origin="layout" pathEditMode="relative">
                                      <p:cBhvr>
                                        <p:cTn id="94" dur="1000" fill="hold"/>
                                        <p:tgtEl>
                                          <p:spTgt spid="760"/>
                                        </p:tgtEl>
                                        <p:attrNameLst>
                                          <p:attrName>ppt_x</p:attrName>
                                          <p:attrName>ppt_y</p:attrName>
                                        </p:attrNameLst>
                                      </p:cBhvr>
                                    </p:animMotion>
                                  </p:childTnLst>
                                </p:cTn>
                              </p:par>
                            </p:childTnLst>
                          </p:cTn>
                        </p:par>
                        <p:par>
                          <p:cTn id="95" fill="hold">
                            <p:stCondLst>
                              <p:cond delay="0"/>
                            </p:stCondLst>
                            <p:childTnLst>
                              <p:par>
                                <p:cTn id="96" presetClass="path" nodeType="withEffect" presetSubtype="0" presetID="-1" grpId="31" fill="hold">
                                  <p:stCondLst>
                                    <p:cond delay="0"/>
                                  </p:stCondLst>
                                  <p:childTnLst>
                                    <p:animMotion path="M 0.065417 -0.003783 L 0.098125 -0.003783" origin="layout" pathEditMode="relative">
                                      <p:cBhvr>
                                        <p:cTn id="97" dur="1000" fill="hold"/>
                                        <p:tgtEl>
                                          <p:spTgt spid="761"/>
                                        </p:tgtEl>
                                        <p:attrNameLst>
                                          <p:attrName>ppt_x</p:attrName>
                                          <p:attrName>ppt_y</p:attrName>
                                        </p:attrNameLst>
                                      </p:cBhvr>
                                    </p:animMotion>
                                  </p:childTnLst>
                                </p:cTn>
                              </p:par>
                            </p:childTnLst>
                          </p:cTn>
                        </p:par>
                        <p:par>
                          <p:cTn id="98" fill="hold">
                            <p:stCondLst>
                              <p:cond delay="0"/>
                            </p:stCondLst>
                            <p:childTnLst>
                              <p:par>
                                <p:cTn id="99" presetClass="path" nodeType="afterEffect" presetSubtype="0" presetID="-1" grpId="32" fill="hold">
                                  <p:stCondLst>
                                    <p:cond delay="0"/>
                                  </p:stCondLst>
                                  <p:childTnLst>
                                    <p:animMotion path="M 0.365068 -0.000484 L 0.577100 0.000123" origin="layout" pathEditMode="relative">
                                      <p:cBhvr>
                                        <p:cTn id="100" dur="1000" fill="hold"/>
                                        <p:tgtEl>
                                          <p:spTgt spid="760"/>
                                        </p:tgtEl>
                                        <p:attrNameLst>
                                          <p:attrName>ppt_x</p:attrName>
                                          <p:attrName>ppt_y</p:attrName>
                                        </p:attrNameLst>
                                      </p:cBhvr>
                                    </p:animMotion>
                                  </p:childTnLst>
                                </p:cTn>
                              </p:par>
                            </p:childTnLst>
                          </p:cTn>
                        </p:par>
                        <p:par>
                          <p:cTn id="101" fill="hold">
                            <p:stCondLst>
                              <p:cond delay="0"/>
                            </p:stCondLst>
                            <p:childTnLst>
                              <p:par>
                                <p:cTn id="102" presetClass="path" nodeType="withEffect" presetSubtype="0" presetID="-1" grpId="33" fill="hold">
                                  <p:stCondLst>
                                    <p:cond delay="0"/>
                                  </p:stCondLst>
                                  <p:childTnLst>
                                    <p:animMotion path="M 0.098125 -0.003783 L 0.396745 -0.001676" origin="layout" pathEditMode="relative">
                                      <p:cBhvr>
                                        <p:cTn id="103" dur="1000" fill="hold"/>
                                        <p:tgtEl>
                                          <p:spTgt spid="761"/>
                                        </p:tgtEl>
                                        <p:attrNameLst>
                                          <p:attrName>ppt_x</p:attrName>
                                          <p:attrName>ppt_y</p:attrName>
                                        </p:attrNameLst>
                                      </p:cBhvr>
                                    </p:animMotion>
                                  </p:childTnLst>
                                </p:cTn>
                              </p:par>
                            </p:childTnLst>
                          </p:cTn>
                        </p:par>
                        <p:par>
                          <p:cTn id="104" fill="hold">
                            <p:stCondLst>
                              <p:cond delay="0"/>
                            </p:stCondLst>
                            <p:childTnLst>
                              <p:par>
                                <p:cTn id="105" presetClass="path" nodeType="afterEffect" presetSubtype="0" presetID="-1" grpId="34" fill="hold">
                                  <p:stCondLst>
                                    <p:cond delay="0"/>
                                  </p:stCondLst>
                                  <p:childTnLst>
                                    <p:animMotion path="M 0.396745 -0.001676 L 0.614333 -0.006457" origin="layout" pathEditMode="relative">
                                      <p:cBhvr>
                                        <p:cTn id="106" dur="1000" fill="hold"/>
                                        <p:tgtEl>
                                          <p:spTgt spid="761"/>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764" name="The Right Abstractions for SDH"/>
          <p:cNvSpPr txBox="1"/>
          <p:nvPr>
            <p:ph type="title"/>
          </p:nvPr>
        </p:nvSpPr>
        <p:spPr>
          <a:prstGeom prst="rect">
            <a:avLst/>
          </a:prstGeom>
        </p:spPr>
        <p:txBody>
          <a:bodyPr/>
          <a:lstStyle/>
          <a:p>
            <a:pPr/>
            <a:r>
              <a:t>The Right Abstractions for SDH</a:t>
            </a:r>
          </a:p>
        </p:txBody>
      </p:sp>
      <p:sp>
        <p:nvSpPr>
          <p:cNvPr id="765" name="Click to edit Master text styles"/>
          <p:cNvSpPr txBox="1"/>
          <p:nvPr>
            <p:ph type="body" sz="quarter" idx="1"/>
          </p:nvPr>
        </p:nvSpPr>
        <p:spPr>
          <a:prstGeom prst="rect">
            <a:avLst/>
          </a:prstGeom>
        </p:spPr>
        <p:txBody>
          <a:bodyPr/>
          <a:lstStyle/>
          <a:p>
            <a:pPr/>
          </a:p>
        </p:txBody>
      </p:sp>
      <p:sp>
        <p:nvSpPr>
          <p:cNvPr id="76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Parallel Patterns"/>
          <p:cNvSpPr txBox="1"/>
          <p:nvPr>
            <p:ph type="title"/>
          </p:nvPr>
        </p:nvSpPr>
        <p:spPr>
          <a:prstGeom prst="rect">
            <a:avLst/>
          </a:prstGeom>
        </p:spPr>
        <p:txBody>
          <a:bodyPr/>
          <a:lstStyle/>
          <a:p>
            <a:pPr/>
            <a:r>
              <a:t>Parallel Patterns</a:t>
            </a:r>
          </a:p>
        </p:txBody>
      </p:sp>
      <p:sp>
        <p:nvSpPr>
          <p:cNvPr id="769" name="Parallel patterns are loop abstractions with implicit information about parallelism and access patterns"/>
          <p:cNvSpPr txBox="1"/>
          <p:nvPr>
            <p:ph type="body" sz="quarter" idx="1"/>
          </p:nvPr>
        </p:nvSpPr>
        <p:spPr>
          <a:xfrm>
            <a:off x="475487" y="1143000"/>
            <a:ext cx="11176001" cy="1056921"/>
          </a:xfrm>
          <a:prstGeom prst="rect">
            <a:avLst/>
          </a:prstGeom>
        </p:spPr>
        <p:txBody>
          <a:bodyPr/>
          <a:lstStyle/>
          <a:p>
            <a:pPr/>
            <a:r>
              <a:t>Parallel patterns are loop abstractions with implicit information about parallelism and access patterns</a:t>
            </a:r>
          </a:p>
        </p:txBody>
      </p:sp>
      <p:grpSp>
        <p:nvGrpSpPr>
          <p:cNvPr id="790" name="Group"/>
          <p:cNvGrpSpPr/>
          <p:nvPr/>
        </p:nvGrpSpPr>
        <p:grpSpPr>
          <a:xfrm>
            <a:off x="730866" y="2318663"/>
            <a:ext cx="1592341" cy="1851140"/>
            <a:chOff x="0" y="0"/>
            <a:chExt cx="1592339" cy="1851138"/>
          </a:xfrm>
        </p:grpSpPr>
        <p:sp>
          <p:nvSpPr>
            <p:cNvPr id="770" name="X0"/>
            <p:cNvSpPr/>
            <p:nvPr/>
          </p:nvSpPr>
          <p:spPr>
            <a:xfrm>
              <a:off x="0"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0</a:t>
              </a:r>
            </a:p>
          </p:txBody>
        </p:sp>
        <p:sp>
          <p:nvSpPr>
            <p:cNvPr id="771" name="f"/>
            <p:cNvSpPr/>
            <p:nvPr/>
          </p:nvSpPr>
          <p:spPr>
            <a:xfrm>
              <a:off x="11945" y="727619"/>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772" name="Y0"/>
            <p:cNvSpPr/>
            <p:nvPr/>
          </p:nvSpPr>
          <p:spPr>
            <a:xfrm>
              <a:off x="0" y="1455239"/>
              <a:ext cx="395900"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0</a:t>
              </a:r>
            </a:p>
          </p:txBody>
        </p:sp>
        <p:sp>
          <p:nvSpPr>
            <p:cNvPr id="773" name="Line"/>
            <p:cNvSpPr/>
            <p:nvPr/>
          </p:nvSpPr>
          <p:spPr>
            <a:xfrm flipH="1">
              <a:off x="202258" y="384689"/>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774" name="Line"/>
            <p:cNvSpPr/>
            <p:nvPr/>
          </p:nvSpPr>
          <p:spPr>
            <a:xfrm flipH="1">
              <a:off x="197949" y="1085310"/>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775" name="X1"/>
            <p:cNvSpPr/>
            <p:nvPr/>
          </p:nvSpPr>
          <p:spPr>
            <a:xfrm>
              <a:off x="394831"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1</a:t>
              </a:r>
            </a:p>
          </p:txBody>
        </p:sp>
        <p:sp>
          <p:nvSpPr>
            <p:cNvPr id="776" name="f"/>
            <p:cNvSpPr/>
            <p:nvPr/>
          </p:nvSpPr>
          <p:spPr>
            <a:xfrm>
              <a:off x="406777" y="727619"/>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777" name="Y1"/>
            <p:cNvSpPr/>
            <p:nvPr/>
          </p:nvSpPr>
          <p:spPr>
            <a:xfrm>
              <a:off x="394831" y="1455239"/>
              <a:ext cx="395900"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1</a:t>
              </a:r>
            </a:p>
          </p:txBody>
        </p:sp>
        <p:sp>
          <p:nvSpPr>
            <p:cNvPr id="778" name="Line"/>
            <p:cNvSpPr/>
            <p:nvPr/>
          </p:nvSpPr>
          <p:spPr>
            <a:xfrm flipH="1">
              <a:off x="597089" y="384689"/>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779" name="Line"/>
            <p:cNvSpPr/>
            <p:nvPr/>
          </p:nvSpPr>
          <p:spPr>
            <a:xfrm flipH="1">
              <a:off x="592781" y="1085310"/>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780" name="X2"/>
            <p:cNvSpPr/>
            <p:nvPr/>
          </p:nvSpPr>
          <p:spPr>
            <a:xfrm>
              <a:off x="789662" y="0"/>
              <a:ext cx="395901"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2</a:t>
              </a:r>
            </a:p>
          </p:txBody>
        </p:sp>
        <p:sp>
          <p:nvSpPr>
            <p:cNvPr id="781" name="f"/>
            <p:cNvSpPr/>
            <p:nvPr/>
          </p:nvSpPr>
          <p:spPr>
            <a:xfrm>
              <a:off x="801608" y="727619"/>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782" name="Y2"/>
            <p:cNvSpPr/>
            <p:nvPr/>
          </p:nvSpPr>
          <p:spPr>
            <a:xfrm>
              <a:off x="789662" y="1455239"/>
              <a:ext cx="395901"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2</a:t>
              </a:r>
            </a:p>
          </p:txBody>
        </p:sp>
        <p:sp>
          <p:nvSpPr>
            <p:cNvPr id="783" name="Line"/>
            <p:cNvSpPr/>
            <p:nvPr/>
          </p:nvSpPr>
          <p:spPr>
            <a:xfrm>
              <a:off x="991920" y="384689"/>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784" name="Line"/>
            <p:cNvSpPr/>
            <p:nvPr/>
          </p:nvSpPr>
          <p:spPr>
            <a:xfrm>
              <a:off x="987612" y="1085310"/>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785" name="X3"/>
            <p:cNvSpPr/>
            <p:nvPr/>
          </p:nvSpPr>
          <p:spPr>
            <a:xfrm>
              <a:off x="1184494"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3</a:t>
              </a:r>
            </a:p>
          </p:txBody>
        </p:sp>
        <p:sp>
          <p:nvSpPr>
            <p:cNvPr id="786" name="f"/>
            <p:cNvSpPr/>
            <p:nvPr/>
          </p:nvSpPr>
          <p:spPr>
            <a:xfrm>
              <a:off x="1196440" y="727619"/>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787" name="Y3"/>
            <p:cNvSpPr/>
            <p:nvPr/>
          </p:nvSpPr>
          <p:spPr>
            <a:xfrm>
              <a:off x="1184494" y="1455239"/>
              <a:ext cx="395900"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3</a:t>
              </a:r>
            </a:p>
          </p:txBody>
        </p:sp>
        <p:sp>
          <p:nvSpPr>
            <p:cNvPr id="788" name="Line"/>
            <p:cNvSpPr/>
            <p:nvPr/>
          </p:nvSpPr>
          <p:spPr>
            <a:xfrm>
              <a:off x="1386752" y="384689"/>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789" name="Line"/>
            <p:cNvSpPr/>
            <p:nvPr/>
          </p:nvSpPr>
          <p:spPr>
            <a:xfrm>
              <a:off x="1382444" y="1085310"/>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819" name="Group"/>
          <p:cNvGrpSpPr/>
          <p:nvPr/>
        </p:nvGrpSpPr>
        <p:grpSpPr>
          <a:xfrm>
            <a:off x="7893672" y="2303312"/>
            <a:ext cx="3393414" cy="1850821"/>
            <a:chOff x="0" y="0"/>
            <a:chExt cx="3393413" cy="1850819"/>
          </a:xfrm>
        </p:grpSpPr>
        <p:sp>
          <p:nvSpPr>
            <p:cNvPr id="791" name="X0"/>
            <p:cNvSpPr/>
            <p:nvPr/>
          </p:nvSpPr>
          <p:spPr>
            <a:xfrm>
              <a:off x="0"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0</a:t>
              </a:r>
            </a:p>
          </p:txBody>
        </p:sp>
        <p:sp>
          <p:nvSpPr>
            <p:cNvPr id="792" name="f"/>
            <p:cNvSpPr/>
            <p:nvPr/>
          </p:nvSpPr>
          <p:spPr>
            <a:xfrm>
              <a:off x="885612" y="727300"/>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793" name="Y0"/>
            <p:cNvSpPr/>
            <p:nvPr/>
          </p:nvSpPr>
          <p:spPr>
            <a:xfrm>
              <a:off x="873666" y="1454920"/>
              <a:ext cx="395901"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0</a:t>
              </a:r>
            </a:p>
          </p:txBody>
        </p:sp>
        <p:sp>
          <p:nvSpPr>
            <p:cNvPr id="794" name="Line"/>
            <p:cNvSpPr/>
            <p:nvPr/>
          </p:nvSpPr>
          <p:spPr>
            <a:xfrm>
              <a:off x="202258" y="384689"/>
              <a:ext cx="862462" cy="37115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795" name="Line"/>
            <p:cNvSpPr/>
            <p:nvPr/>
          </p:nvSpPr>
          <p:spPr>
            <a:xfrm>
              <a:off x="1071616" y="1084991"/>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796" name="X1"/>
            <p:cNvSpPr/>
            <p:nvPr/>
          </p:nvSpPr>
          <p:spPr>
            <a:xfrm>
              <a:off x="394831" y="0"/>
              <a:ext cx="395901"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1</a:t>
              </a:r>
            </a:p>
          </p:txBody>
        </p:sp>
        <p:sp>
          <p:nvSpPr>
            <p:cNvPr id="797" name="f"/>
            <p:cNvSpPr/>
            <p:nvPr/>
          </p:nvSpPr>
          <p:spPr>
            <a:xfrm>
              <a:off x="1280444" y="727300"/>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798" name="Y1"/>
            <p:cNvSpPr/>
            <p:nvPr/>
          </p:nvSpPr>
          <p:spPr>
            <a:xfrm>
              <a:off x="1268498" y="1454920"/>
              <a:ext cx="395900"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1</a:t>
              </a:r>
            </a:p>
          </p:txBody>
        </p:sp>
        <p:sp>
          <p:nvSpPr>
            <p:cNvPr id="799" name="Line"/>
            <p:cNvSpPr/>
            <p:nvPr/>
          </p:nvSpPr>
          <p:spPr>
            <a:xfrm>
              <a:off x="597089" y="384689"/>
              <a:ext cx="850624" cy="352255"/>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00" name="Line"/>
            <p:cNvSpPr/>
            <p:nvPr/>
          </p:nvSpPr>
          <p:spPr>
            <a:xfrm>
              <a:off x="1466448" y="1084991"/>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01" name="X2"/>
            <p:cNvSpPr/>
            <p:nvPr/>
          </p:nvSpPr>
          <p:spPr>
            <a:xfrm>
              <a:off x="789662" y="0"/>
              <a:ext cx="395901"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2</a:t>
              </a:r>
            </a:p>
          </p:txBody>
        </p:sp>
        <p:sp>
          <p:nvSpPr>
            <p:cNvPr id="802" name="f"/>
            <p:cNvSpPr/>
            <p:nvPr/>
          </p:nvSpPr>
          <p:spPr>
            <a:xfrm>
              <a:off x="1675275" y="727300"/>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803" name="Y2"/>
            <p:cNvSpPr/>
            <p:nvPr/>
          </p:nvSpPr>
          <p:spPr>
            <a:xfrm>
              <a:off x="1663329" y="1454920"/>
              <a:ext cx="395900"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2</a:t>
              </a:r>
            </a:p>
          </p:txBody>
        </p:sp>
        <p:sp>
          <p:nvSpPr>
            <p:cNvPr id="804" name="Line"/>
            <p:cNvSpPr/>
            <p:nvPr/>
          </p:nvSpPr>
          <p:spPr>
            <a:xfrm>
              <a:off x="991921" y="384689"/>
              <a:ext cx="835430" cy="33061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05" name="Line"/>
            <p:cNvSpPr/>
            <p:nvPr/>
          </p:nvSpPr>
          <p:spPr>
            <a:xfrm>
              <a:off x="1861279" y="1084991"/>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06" name="X3"/>
            <p:cNvSpPr/>
            <p:nvPr/>
          </p:nvSpPr>
          <p:spPr>
            <a:xfrm>
              <a:off x="1184494"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3</a:t>
              </a:r>
            </a:p>
          </p:txBody>
        </p:sp>
        <p:sp>
          <p:nvSpPr>
            <p:cNvPr id="807" name="f"/>
            <p:cNvSpPr/>
            <p:nvPr/>
          </p:nvSpPr>
          <p:spPr>
            <a:xfrm>
              <a:off x="2070106" y="727300"/>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808" name="Y3"/>
            <p:cNvSpPr/>
            <p:nvPr/>
          </p:nvSpPr>
          <p:spPr>
            <a:xfrm>
              <a:off x="2058161" y="1454920"/>
              <a:ext cx="395900"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3</a:t>
              </a:r>
            </a:p>
          </p:txBody>
        </p:sp>
        <p:sp>
          <p:nvSpPr>
            <p:cNvPr id="809" name="Line"/>
            <p:cNvSpPr/>
            <p:nvPr/>
          </p:nvSpPr>
          <p:spPr>
            <a:xfrm>
              <a:off x="1386752" y="384689"/>
              <a:ext cx="886126" cy="36970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10" name="Line"/>
            <p:cNvSpPr/>
            <p:nvPr/>
          </p:nvSpPr>
          <p:spPr>
            <a:xfrm>
              <a:off x="2256110" y="1084991"/>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11" name="Z0"/>
            <p:cNvSpPr/>
            <p:nvPr/>
          </p:nvSpPr>
          <p:spPr>
            <a:xfrm>
              <a:off x="1813019" y="0"/>
              <a:ext cx="395900" cy="395900"/>
            </a:xfrm>
            <a:prstGeom prst="rect">
              <a:avLst/>
            </a:prstGeom>
            <a:solidFill>
              <a:srgbClr val="FF8AD8"/>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Z</a:t>
              </a:r>
              <a:r>
                <a:rPr baseline="-5999"/>
                <a:t>0</a:t>
              </a:r>
            </a:p>
          </p:txBody>
        </p:sp>
        <p:sp>
          <p:nvSpPr>
            <p:cNvPr id="812" name="Line"/>
            <p:cNvSpPr/>
            <p:nvPr/>
          </p:nvSpPr>
          <p:spPr>
            <a:xfrm flipH="1">
              <a:off x="1093877" y="384689"/>
              <a:ext cx="921401" cy="351195"/>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13" name="Z1"/>
            <p:cNvSpPr/>
            <p:nvPr/>
          </p:nvSpPr>
          <p:spPr>
            <a:xfrm>
              <a:off x="2207851" y="0"/>
              <a:ext cx="395900" cy="395900"/>
            </a:xfrm>
            <a:prstGeom prst="rect">
              <a:avLst/>
            </a:prstGeom>
            <a:solidFill>
              <a:srgbClr val="FF8AD8"/>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Z</a:t>
              </a:r>
              <a:r>
                <a:rPr baseline="-5999"/>
                <a:t>1</a:t>
              </a:r>
            </a:p>
          </p:txBody>
        </p:sp>
        <p:sp>
          <p:nvSpPr>
            <p:cNvPr id="814" name="Line"/>
            <p:cNvSpPr/>
            <p:nvPr/>
          </p:nvSpPr>
          <p:spPr>
            <a:xfrm flipH="1">
              <a:off x="1481965" y="384689"/>
              <a:ext cx="928145" cy="350947"/>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15" name="Z2"/>
            <p:cNvSpPr/>
            <p:nvPr/>
          </p:nvSpPr>
          <p:spPr>
            <a:xfrm>
              <a:off x="2602682" y="0"/>
              <a:ext cx="395900" cy="395900"/>
            </a:xfrm>
            <a:prstGeom prst="rect">
              <a:avLst/>
            </a:prstGeom>
            <a:solidFill>
              <a:srgbClr val="FF8AD8"/>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Z</a:t>
              </a:r>
              <a:r>
                <a:rPr baseline="-5999"/>
                <a:t>2</a:t>
              </a:r>
            </a:p>
          </p:txBody>
        </p:sp>
        <p:sp>
          <p:nvSpPr>
            <p:cNvPr id="816" name="Line"/>
            <p:cNvSpPr/>
            <p:nvPr/>
          </p:nvSpPr>
          <p:spPr>
            <a:xfrm flipH="1">
              <a:off x="1877950" y="384689"/>
              <a:ext cx="926991" cy="352000"/>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17" name="Z3"/>
            <p:cNvSpPr/>
            <p:nvPr/>
          </p:nvSpPr>
          <p:spPr>
            <a:xfrm>
              <a:off x="2997513" y="0"/>
              <a:ext cx="395901" cy="395900"/>
            </a:xfrm>
            <a:prstGeom prst="rect">
              <a:avLst/>
            </a:prstGeom>
            <a:solidFill>
              <a:srgbClr val="FF8AD8"/>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Z</a:t>
              </a:r>
              <a:r>
                <a:rPr baseline="-5999"/>
                <a:t>3</a:t>
              </a:r>
            </a:p>
          </p:txBody>
        </p:sp>
        <p:sp>
          <p:nvSpPr>
            <p:cNvPr id="818" name="Line"/>
            <p:cNvSpPr/>
            <p:nvPr/>
          </p:nvSpPr>
          <p:spPr>
            <a:xfrm flipH="1">
              <a:off x="2304891" y="384689"/>
              <a:ext cx="894881" cy="352775"/>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sp>
        <p:nvSpPr>
          <p:cNvPr id="820" name="Map…"/>
          <p:cNvSpPr txBox="1"/>
          <p:nvPr/>
        </p:nvSpPr>
        <p:spPr>
          <a:xfrm>
            <a:off x="218768" y="4670105"/>
            <a:ext cx="2809167" cy="1209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a:pPr>
            <a:r>
              <a:t>Map</a:t>
            </a:r>
          </a:p>
          <a:p>
            <a:pPr algn="ctr"/>
            <a:r>
              <a:t>Element-wise function </a:t>
            </a:r>
            <a:r>
              <a:rPr i="1"/>
              <a:t>f</a:t>
            </a:r>
            <a:endParaRPr i="1"/>
          </a:p>
          <a:p>
            <a:pPr algn="ctr"/>
            <a:endParaRPr i="1"/>
          </a:p>
        </p:txBody>
      </p:sp>
      <p:sp>
        <p:nvSpPr>
          <p:cNvPr id="821" name="Reduce…"/>
          <p:cNvSpPr txBox="1"/>
          <p:nvPr/>
        </p:nvSpPr>
        <p:spPr>
          <a:xfrm>
            <a:off x="3913997" y="4747442"/>
            <a:ext cx="3256380"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a:pPr>
            <a:r>
              <a:t>Reduce</a:t>
            </a:r>
          </a:p>
          <a:p>
            <a:pPr algn="ctr"/>
            <a:r>
              <a:t>Combine elements with </a:t>
            </a:r>
          </a:p>
          <a:p>
            <a:pPr algn="ctr"/>
            <a:r>
              <a:t>(associative) function </a:t>
            </a:r>
            <a:r>
              <a:rPr i="1"/>
              <a:t>f</a:t>
            </a:r>
          </a:p>
        </p:txBody>
      </p:sp>
      <p:sp>
        <p:nvSpPr>
          <p:cNvPr id="822" name="Zip…"/>
          <p:cNvSpPr txBox="1"/>
          <p:nvPr/>
        </p:nvSpPr>
        <p:spPr>
          <a:xfrm>
            <a:off x="7782873" y="4659544"/>
            <a:ext cx="3855726" cy="650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a:defRPr b="1"/>
            </a:pPr>
            <a:r>
              <a:t>Zip</a:t>
            </a:r>
          </a:p>
          <a:p>
            <a:pPr algn="ctr"/>
            <a:r>
              <a:t>Element-wise combine function </a:t>
            </a:r>
            <a:r>
              <a:rPr i="1"/>
              <a:t>f</a:t>
            </a:r>
          </a:p>
        </p:txBody>
      </p:sp>
      <p:grpSp>
        <p:nvGrpSpPr>
          <p:cNvPr id="838" name="Group"/>
          <p:cNvGrpSpPr/>
          <p:nvPr/>
        </p:nvGrpSpPr>
        <p:grpSpPr>
          <a:xfrm>
            <a:off x="4565776" y="2318663"/>
            <a:ext cx="1580395" cy="2310037"/>
            <a:chOff x="0" y="0"/>
            <a:chExt cx="1580393" cy="2310036"/>
          </a:xfrm>
        </p:grpSpPr>
        <p:sp>
          <p:nvSpPr>
            <p:cNvPr id="823" name="X0"/>
            <p:cNvSpPr/>
            <p:nvPr/>
          </p:nvSpPr>
          <p:spPr>
            <a:xfrm>
              <a:off x="0"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0</a:t>
              </a:r>
            </a:p>
          </p:txBody>
        </p:sp>
        <p:sp>
          <p:nvSpPr>
            <p:cNvPr id="824" name="Line"/>
            <p:cNvSpPr/>
            <p:nvPr/>
          </p:nvSpPr>
          <p:spPr>
            <a:xfrm>
              <a:off x="202257" y="384689"/>
              <a:ext cx="178114" cy="38659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25" name="X1"/>
            <p:cNvSpPr/>
            <p:nvPr/>
          </p:nvSpPr>
          <p:spPr>
            <a:xfrm>
              <a:off x="394831"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1</a:t>
              </a:r>
            </a:p>
          </p:txBody>
        </p:sp>
        <p:sp>
          <p:nvSpPr>
            <p:cNvPr id="826" name="Y"/>
            <p:cNvSpPr/>
            <p:nvPr/>
          </p:nvSpPr>
          <p:spPr>
            <a:xfrm>
              <a:off x="598031" y="1914136"/>
              <a:ext cx="395900" cy="395901"/>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1500"/>
              </a:lvl1pPr>
            </a:lstStyle>
            <a:p>
              <a:pPr/>
              <a:r>
                <a:t>Y</a:t>
              </a:r>
            </a:p>
          </p:txBody>
        </p:sp>
        <p:sp>
          <p:nvSpPr>
            <p:cNvPr id="827" name="Line"/>
            <p:cNvSpPr/>
            <p:nvPr/>
          </p:nvSpPr>
          <p:spPr>
            <a:xfrm flipH="1">
              <a:off x="597089" y="384689"/>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28" name="Line"/>
            <p:cNvSpPr/>
            <p:nvPr/>
          </p:nvSpPr>
          <p:spPr>
            <a:xfrm flipH="1">
              <a:off x="783280" y="1544207"/>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29" name="X2"/>
            <p:cNvSpPr/>
            <p:nvPr/>
          </p:nvSpPr>
          <p:spPr>
            <a:xfrm>
              <a:off x="789662" y="0"/>
              <a:ext cx="395901"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2</a:t>
              </a:r>
            </a:p>
          </p:txBody>
        </p:sp>
        <p:sp>
          <p:nvSpPr>
            <p:cNvPr id="830" name="Line"/>
            <p:cNvSpPr/>
            <p:nvPr/>
          </p:nvSpPr>
          <p:spPr>
            <a:xfrm>
              <a:off x="991920" y="384689"/>
              <a:ext cx="1" cy="381928"/>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31" name="X3"/>
            <p:cNvSpPr/>
            <p:nvPr/>
          </p:nvSpPr>
          <p:spPr>
            <a:xfrm>
              <a:off x="1184493" y="0"/>
              <a:ext cx="395901"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3</a:t>
              </a:r>
            </a:p>
          </p:txBody>
        </p:sp>
        <p:sp>
          <p:nvSpPr>
            <p:cNvPr id="832" name="Line"/>
            <p:cNvSpPr/>
            <p:nvPr/>
          </p:nvSpPr>
          <p:spPr>
            <a:xfrm flipH="1">
              <a:off x="1174010" y="384689"/>
              <a:ext cx="212742" cy="387423"/>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33" name="f"/>
            <p:cNvSpPr/>
            <p:nvPr/>
          </p:nvSpPr>
          <p:spPr>
            <a:xfrm>
              <a:off x="598031" y="1282130"/>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834" name="Line"/>
            <p:cNvSpPr/>
            <p:nvPr/>
          </p:nvSpPr>
          <p:spPr>
            <a:xfrm>
              <a:off x="457182" y="861352"/>
              <a:ext cx="240235" cy="453118"/>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35" name="f"/>
            <p:cNvSpPr/>
            <p:nvPr/>
          </p:nvSpPr>
          <p:spPr>
            <a:xfrm>
              <a:off x="276464" y="727619"/>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836" name="Line"/>
            <p:cNvSpPr/>
            <p:nvPr/>
          </p:nvSpPr>
          <p:spPr>
            <a:xfrm flipH="1">
              <a:off x="900616" y="916504"/>
              <a:ext cx="170209" cy="385266"/>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37" name="f"/>
            <p:cNvSpPr/>
            <p:nvPr/>
          </p:nvSpPr>
          <p:spPr>
            <a:xfrm>
              <a:off x="895179" y="743130"/>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grpSp>
      <p:sp>
        <p:nvSpPr>
          <p:cNvPr id="83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0" name="Spatial is an imperative language that is designed to easily capture parallel patterns[2]"/>
          <p:cNvSpPr txBox="1"/>
          <p:nvPr/>
        </p:nvSpPr>
        <p:spPr>
          <a:xfrm>
            <a:off x="508000" y="5815196"/>
            <a:ext cx="11176000" cy="10569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700"/>
              </a:spcBef>
              <a:buClr>
                <a:schemeClr val="accent2"/>
              </a:buClr>
              <a:buSzPct val="75000"/>
              <a:buChar char="■"/>
              <a:defRPr sz="3100">
                <a:solidFill>
                  <a:srgbClr val="8F0000"/>
                </a:solidFill>
                <a:latin typeface="+mn-lt"/>
                <a:ea typeface="+mn-ea"/>
                <a:cs typeface="+mn-cs"/>
                <a:sym typeface="Calibri"/>
              </a:defRPr>
            </a:pPr>
            <a:r>
              <a:t>Spatial is an </a:t>
            </a:r>
            <a:r>
              <a:rPr i="1"/>
              <a:t>imperative language</a:t>
            </a:r>
            <a:r>
              <a:t> that is designed to easily capture </a:t>
            </a:r>
            <a:r>
              <a:rPr b="1"/>
              <a:t>parallel patterns</a:t>
            </a:r>
            <a:r>
              <a:rPr baseline="31999"/>
              <a:t>[2]</a:t>
            </a:r>
          </a:p>
        </p:txBody>
      </p:sp>
      <p:sp>
        <p:nvSpPr>
          <p:cNvPr id="841" name="[2] R. Prabhakar et al. “Generating Configurable Hardware from Parallel Patterns.” ASPLOS 2016"/>
          <p:cNvSpPr txBox="1"/>
          <p:nvPr/>
        </p:nvSpPr>
        <p:spPr>
          <a:xfrm>
            <a:off x="5975256" y="6520180"/>
            <a:ext cx="5496915" cy="22570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100">
                <a:latin typeface="+mn-lt"/>
                <a:ea typeface="+mn-ea"/>
                <a:cs typeface="+mn-cs"/>
                <a:sym typeface="Calibri"/>
              </a:defRPr>
            </a:lvl1pPr>
          </a:lstStyle>
          <a:p>
            <a:pPr/>
            <a:r>
              <a:t>[2] R. Prabhakar et al. “Generating Configurable Hardware from Parallel Patterns.” ASPLOS 2016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9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2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3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8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19"/>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8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8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0" grpId="1"/>
      <p:bldP build="whole" bldLvl="1" animBg="1" rev="0" advAuto="0" spid="819" grpId="5"/>
      <p:bldP build="whole" bldLvl="1" animBg="1" rev="0" advAuto="0" spid="820" grpId="2"/>
      <p:bldP build="whole" bldLvl="1" animBg="1" rev="0" advAuto="0" spid="822" grpId="6"/>
      <p:bldP build="whole" bldLvl="1" animBg="1" rev="0" advAuto="0" spid="838" grpId="3"/>
      <p:bldP build="whole" bldLvl="1" animBg="1" rev="0" advAuto="0" spid="821" grpId="4"/>
      <p:bldP build="whole" bldLvl="1" animBg="1" rev="0" advAuto="0" spid="840" grpId="7"/>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843" name="Parallel Patterns"/>
          <p:cNvSpPr txBox="1"/>
          <p:nvPr>
            <p:ph type="title"/>
          </p:nvPr>
        </p:nvSpPr>
        <p:spPr>
          <a:prstGeom prst="rect">
            <a:avLst/>
          </a:prstGeom>
        </p:spPr>
        <p:txBody>
          <a:bodyPr/>
          <a:lstStyle/>
          <a:p>
            <a:pPr/>
            <a:r>
              <a:t>Parallel Patterns</a:t>
            </a:r>
          </a:p>
        </p:txBody>
      </p:sp>
      <p:sp>
        <p:nvSpPr>
          <p:cNvPr id="844" name="More complex operations can be built from parallel patterns."/>
          <p:cNvSpPr txBox="1"/>
          <p:nvPr>
            <p:ph type="body" sz="quarter" idx="1"/>
          </p:nvPr>
        </p:nvSpPr>
        <p:spPr>
          <a:xfrm>
            <a:off x="475487" y="1143000"/>
            <a:ext cx="11176001" cy="662902"/>
          </a:xfrm>
          <a:prstGeom prst="rect">
            <a:avLst/>
          </a:prstGeom>
        </p:spPr>
        <p:txBody>
          <a:bodyPr/>
          <a:lstStyle/>
          <a:p>
            <a:pPr/>
            <a:r>
              <a:t>More complex operations can be built from parallel patterns.</a:t>
            </a:r>
          </a:p>
        </p:txBody>
      </p:sp>
      <p:sp>
        <p:nvSpPr>
          <p:cNvPr id="84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846" name="Scalar Accumulation…"/>
          <p:cNvSpPr txBox="1"/>
          <p:nvPr/>
        </p:nvSpPr>
        <p:spPr>
          <a:xfrm>
            <a:off x="2130969" y="3857698"/>
            <a:ext cx="3400763"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a:pPr>
            <a:r>
              <a:t>Scalar Accumulation</a:t>
            </a:r>
          </a:p>
          <a:p>
            <a:pPr algn="ctr"/>
            <a:r>
              <a:t>Produce elements with function g, accumulate with (associative) function </a:t>
            </a:r>
            <a:r>
              <a:rPr i="1"/>
              <a:t>f</a:t>
            </a:r>
          </a:p>
        </p:txBody>
      </p:sp>
      <p:sp>
        <p:nvSpPr>
          <p:cNvPr id="847" name="Array Accumulation…"/>
          <p:cNvSpPr txBox="1"/>
          <p:nvPr/>
        </p:nvSpPr>
        <p:spPr>
          <a:xfrm>
            <a:off x="8231940" y="3857698"/>
            <a:ext cx="3669520" cy="1209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a:pPr>
            <a:r>
              <a:t>Array Accumulation</a:t>
            </a:r>
          </a:p>
          <a:p>
            <a:pPr algn="ctr"/>
            <a:r>
              <a:t>Produce collection with function g, zip-accumulate with function f</a:t>
            </a:r>
          </a:p>
        </p:txBody>
      </p:sp>
      <p:grpSp>
        <p:nvGrpSpPr>
          <p:cNvPr id="850" name="CustomShape 3"/>
          <p:cNvGrpSpPr/>
          <p:nvPr/>
        </p:nvGrpSpPr>
        <p:grpSpPr>
          <a:xfrm>
            <a:off x="1903488" y="5589987"/>
            <a:ext cx="3855726" cy="1056922"/>
            <a:chOff x="0" y="0"/>
            <a:chExt cx="3855724" cy="1056920"/>
          </a:xfrm>
        </p:grpSpPr>
        <p:sp>
          <p:nvSpPr>
            <p:cNvPr id="848" name="Rectangle"/>
            <p:cNvSpPr/>
            <p:nvPr/>
          </p:nvSpPr>
          <p:spPr>
            <a:xfrm>
              <a:off x="0" y="0"/>
              <a:ext cx="3855725" cy="105692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849" name="Fold(Y)(N by 1 par P) { i =&gt;…"/>
            <p:cNvSpPr txBox="1"/>
            <p:nvPr/>
          </p:nvSpPr>
          <p:spPr>
            <a:xfrm>
              <a:off x="0" y="622"/>
              <a:ext cx="3855725" cy="9650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500">
                  <a:solidFill>
                    <a:srgbClr val="CF6A4C"/>
                  </a:solidFill>
                  <a:latin typeface="Courier"/>
                  <a:ea typeface="Courier"/>
                  <a:cs typeface="Courier"/>
                  <a:sym typeface="Courier"/>
                </a:defRPr>
              </a:pPr>
              <a:r>
                <a:t>Fold(Y)</a:t>
              </a:r>
              <a:r>
                <a:rPr>
                  <a:solidFill>
                    <a:srgbClr val="CDA869"/>
                  </a:solidFill>
                </a:rPr>
                <a:t>(</a:t>
              </a:r>
              <a:r>
                <a:t>N </a:t>
              </a:r>
              <a:r>
                <a:rPr>
                  <a:solidFill>
                    <a:srgbClr val="7587A6"/>
                  </a:solidFill>
                </a:rPr>
                <a:t>by </a:t>
              </a:r>
              <a:r>
                <a:rPr>
                  <a:solidFill>
                    <a:srgbClr val="CDA869"/>
                  </a:solidFill>
                </a:rPr>
                <a:t>1 par P) { i </a:t>
              </a:r>
              <a:r>
                <a:rPr>
                  <a:solidFill>
                    <a:srgbClr val="A7A7A7"/>
                  </a:solidFill>
                </a:rPr>
                <a:t>=&gt; </a:t>
              </a:r>
              <a:endParaRPr>
                <a:solidFill>
                  <a:srgbClr val="A7A7A7"/>
                </a:solidFill>
              </a:endParaRPr>
            </a:p>
            <a:p>
              <a:pPr defTabSz="825500">
                <a:defRPr spc="0" sz="1500">
                  <a:solidFill>
                    <a:srgbClr val="CF6A4C"/>
                  </a:solidFill>
                  <a:latin typeface="Courier"/>
                  <a:ea typeface="Courier"/>
                  <a:cs typeface="Courier"/>
                  <a:sym typeface="Courier"/>
                </a:defRPr>
              </a:pPr>
              <a:r>
                <a:rPr>
                  <a:solidFill>
                    <a:srgbClr val="A7A7A7"/>
                  </a:solidFill>
                </a:rPr>
                <a:t>  g(x(i))</a:t>
              </a:r>
              <a:endParaRPr>
                <a:solidFill>
                  <a:srgbClr val="A7A7A7"/>
                </a:solidFill>
              </a:endParaRPr>
            </a:p>
            <a:p>
              <a:pPr defTabSz="825500">
                <a:defRPr spc="0" sz="1500">
                  <a:solidFill>
                    <a:srgbClr val="CF6A4C"/>
                  </a:solidFill>
                  <a:latin typeface="Courier"/>
                  <a:ea typeface="Courier"/>
                  <a:cs typeface="Courier"/>
                  <a:sym typeface="Courier"/>
                </a:defRPr>
              </a:pPr>
              <a:r>
                <a:rPr>
                  <a:solidFill>
                    <a:srgbClr val="A7A7A7"/>
                  </a:solidFill>
                </a:rPr>
                <a:t>} {(a,b) =&gt; f(a,b)}</a:t>
              </a:r>
            </a:p>
          </p:txBody>
        </p:sp>
      </p:grpSp>
      <p:grpSp>
        <p:nvGrpSpPr>
          <p:cNvPr id="853" name="CustomShape 3"/>
          <p:cNvGrpSpPr/>
          <p:nvPr/>
        </p:nvGrpSpPr>
        <p:grpSpPr>
          <a:xfrm>
            <a:off x="6979020" y="5589987"/>
            <a:ext cx="5101802" cy="1056922"/>
            <a:chOff x="0" y="0"/>
            <a:chExt cx="5101800" cy="1056920"/>
          </a:xfrm>
        </p:grpSpPr>
        <p:sp>
          <p:nvSpPr>
            <p:cNvPr id="851" name="Rectangle"/>
            <p:cNvSpPr/>
            <p:nvPr/>
          </p:nvSpPr>
          <p:spPr>
            <a:xfrm>
              <a:off x="0" y="0"/>
              <a:ext cx="5101801" cy="105692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852" name="MemReduce(Y)(N by 1 par P2) { i =&gt;…"/>
            <p:cNvSpPr txBox="1"/>
            <p:nvPr/>
          </p:nvSpPr>
          <p:spPr>
            <a:xfrm>
              <a:off x="0" y="622"/>
              <a:ext cx="5101801" cy="96503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500">
                  <a:solidFill>
                    <a:srgbClr val="CF6A4C"/>
                  </a:solidFill>
                  <a:latin typeface="Courier"/>
                  <a:ea typeface="Courier"/>
                  <a:cs typeface="Courier"/>
                  <a:sym typeface="Courier"/>
                </a:defRPr>
              </a:pPr>
              <a:r>
                <a:t>MemReduce(Y)</a:t>
              </a:r>
              <a:r>
                <a:rPr>
                  <a:solidFill>
                    <a:srgbClr val="CDA869"/>
                  </a:solidFill>
                </a:rPr>
                <a:t>(</a:t>
              </a:r>
              <a:r>
                <a:t>N </a:t>
              </a:r>
              <a:r>
                <a:rPr>
                  <a:solidFill>
                    <a:srgbClr val="7587A6"/>
                  </a:solidFill>
                </a:rPr>
                <a:t>by </a:t>
              </a:r>
              <a:r>
                <a:rPr>
                  <a:solidFill>
                    <a:srgbClr val="CDA869"/>
                  </a:solidFill>
                </a:rPr>
                <a:t>1 par P2) { i </a:t>
              </a:r>
              <a:r>
                <a:rPr>
                  <a:solidFill>
                    <a:srgbClr val="A7A7A7"/>
                  </a:solidFill>
                </a:rPr>
                <a:t>=&gt; </a:t>
              </a:r>
              <a:endParaRPr>
                <a:solidFill>
                  <a:srgbClr val="A7A7A7"/>
                </a:solidFill>
              </a:endParaRPr>
            </a:p>
            <a:p>
              <a:pPr defTabSz="825500">
                <a:defRPr spc="0" sz="1500">
                  <a:solidFill>
                    <a:srgbClr val="CF6A4C"/>
                  </a:solidFill>
                  <a:latin typeface="Courier"/>
                  <a:ea typeface="Courier"/>
                  <a:cs typeface="Courier"/>
                  <a:sym typeface="Courier"/>
                </a:defRPr>
              </a:pPr>
              <a:r>
                <a:rPr>
                  <a:solidFill>
                    <a:srgbClr val="A7A7A7"/>
                  </a:solidFill>
                </a:rPr>
                <a:t>  g(x(i))</a:t>
              </a:r>
              <a:endParaRPr>
                <a:solidFill>
                  <a:srgbClr val="A7A7A7"/>
                </a:solidFill>
              </a:endParaRPr>
            </a:p>
            <a:p>
              <a:pPr defTabSz="825500">
                <a:defRPr spc="0" sz="1500">
                  <a:solidFill>
                    <a:srgbClr val="CF6A4C"/>
                  </a:solidFill>
                  <a:latin typeface="Courier"/>
                  <a:ea typeface="Courier"/>
                  <a:cs typeface="Courier"/>
                  <a:sym typeface="Courier"/>
                </a:defRPr>
              </a:pPr>
              <a:r>
                <a:rPr>
                  <a:solidFill>
                    <a:srgbClr val="A7A7A7"/>
                  </a:solidFill>
                </a:rPr>
                <a:t>} {(a,b) =&gt; f(a,b)}</a:t>
              </a:r>
            </a:p>
          </p:txBody>
        </p:sp>
      </p:grpSp>
      <p:grpSp>
        <p:nvGrpSpPr>
          <p:cNvPr id="881" name="Group"/>
          <p:cNvGrpSpPr/>
          <p:nvPr/>
        </p:nvGrpSpPr>
        <p:grpSpPr>
          <a:xfrm>
            <a:off x="741240" y="1912263"/>
            <a:ext cx="1975226" cy="3536526"/>
            <a:chOff x="0" y="0"/>
            <a:chExt cx="1975224" cy="3536525"/>
          </a:xfrm>
        </p:grpSpPr>
        <p:sp>
          <p:nvSpPr>
            <p:cNvPr id="854" name="X0"/>
            <p:cNvSpPr/>
            <p:nvPr/>
          </p:nvSpPr>
          <p:spPr>
            <a:xfrm>
              <a:off x="0"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0</a:t>
              </a:r>
            </a:p>
          </p:txBody>
        </p:sp>
        <p:sp>
          <p:nvSpPr>
            <p:cNvPr id="855" name="Line"/>
            <p:cNvSpPr/>
            <p:nvPr/>
          </p:nvSpPr>
          <p:spPr>
            <a:xfrm>
              <a:off x="196473" y="992632"/>
              <a:ext cx="178113" cy="38659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56" name="X1"/>
            <p:cNvSpPr/>
            <p:nvPr/>
          </p:nvSpPr>
          <p:spPr>
            <a:xfrm>
              <a:off x="394831"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1</a:t>
              </a:r>
            </a:p>
          </p:txBody>
        </p:sp>
        <p:sp>
          <p:nvSpPr>
            <p:cNvPr id="857" name="Y"/>
            <p:cNvSpPr/>
            <p:nvPr/>
          </p:nvSpPr>
          <p:spPr>
            <a:xfrm>
              <a:off x="566846" y="3140625"/>
              <a:ext cx="395901" cy="395901"/>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defRPr sz="1500"/>
              </a:lvl1pPr>
            </a:lstStyle>
            <a:p>
              <a:pPr/>
              <a:r>
                <a:t>Y</a:t>
              </a:r>
            </a:p>
          </p:txBody>
        </p:sp>
        <p:sp>
          <p:nvSpPr>
            <p:cNvPr id="858" name="Line"/>
            <p:cNvSpPr/>
            <p:nvPr/>
          </p:nvSpPr>
          <p:spPr>
            <a:xfrm flipH="1">
              <a:off x="591304" y="992632"/>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59" name="Line"/>
            <p:cNvSpPr/>
            <p:nvPr/>
          </p:nvSpPr>
          <p:spPr>
            <a:xfrm flipH="1">
              <a:off x="777496" y="2152150"/>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60" name="X2"/>
            <p:cNvSpPr/>
            <p:nvPr/>
          </p:nvSpPr>
          <p:spPr>
            <a:xfrm>
              <a:off x="789662" y="0"/>
              <a:ext cx="395901"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2</a:t>
              </a:r>
            </a:p>
          </p:txBody>
        </p:sp>
        <p:sp>
          <p:nvSpPr>
            <p:cNvPr id="861" name="Line"/>
            <p:cNvSpPr/>
            <p:nvPr/>
          </p:nvSpPr>
          <p:spPr>
            <a:xfrm>
              <a:off x="986136" y="992632"/>
              <a:ext cx="1" cy="381928"/>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62" name="X3"/>
            <p:cNvSpPr/>
            <p:nvPr/>
          </p:nvSpPr>
          <p:spPr>
            <a:xfrm>
              <a:off x="1184493" y="0"/>
              <a:ext cx="395901"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3</a:t>
              </a:r>
            </a:p>
          </p:txBody>
        </p:sp>
        <p:sp>
          <p:nvSpPr>
            <p:cNvPr id="863" name="Line"/>
            <p:cNvSpPr/>
            <p:nvPr/>
          </p:nvSpPr>
          <p:spPr>
            <a:xfrm flipH="1">
              <a:off x="1168226" y="992632"/>
              <a:ext cx="212742" cy="387423"/>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64" name="f"/>
            <p:cNvSpPr/>
            <p:nvPr/>
          </p:nvSpPr>
          <p:spPr>
            <a:xfrm>
              <a:off x="592246" y="1890073"/>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865" name="Line"/>
            <p:cNvSpPr/>
            <p:nvPr/>
          </p:nvSpPr>
          <p:spPr>
            <a:xfrm>
              <a:off x="451397" y="1469295"/>
              <a:ext cx="240236" cy="453118"/>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66" name="f"/>
            <p:cNvSpPr/>
            <p:nvPr/>
          </p:nvSpPr>
          <p:spPr>
            <a:xfrm>
              <a:off x="270680" y="1335562"/>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867" name="Line"/>
            <p:cNvSpPr/>
            <p:nvPr/>
          </p:nvSpPr>
          <p:spPr>
            <a:xfrm flipH="1">
              <a:off x="894832" y="1524447"/>
              <a:ext cx="170209" cy="385266"/>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68" name="f"/>
            <p:cNvSpPr/>
            <p:nvPr/>
          </p:nvSpPr>
          <p:spPr>
            <a:xfrm>
              <a:off x="889395" y="1351073"/>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869" name="Line"/>
            <p:cNvSpPr/>
            <p:nvPr/>
          </p:nvSpPr>
          <p:spPr>
            <a:xfrm flipH="1">
              <a:off x="764796" y="2770815"/>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70" name="f"/>
            <p:cNvSpPr/>
            <p:nvPr/>
          </p:nvSpPr>
          <p:spPr>
            <a:xfrm>
              <a:off x="579546" y="2508737"/>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917" name="Connection Line"/>
            <p:cNvSpPr/>
            <p:nvPr/>
          </p:nvSpPr>
          <p:spPr>
            <a:xfrm>
              <a:off x="270057" y="2713821"/>
              <a:ext cx="311500" cy="545311"/>
            </a:xfrm>
            <a:custGeom>
              <a:avLst/>
              <a:gdLst/>
              <a:ahLst/>
              <a:cxnLst>
                <a:cxn ang="0">
                  <a:pos x="wd2" y="hd2"/>
                </a:cxn>
                <a:cxn ang="5400000">
                  <a:pos x="wd2" y="hd2"/>
                </a:cxn>
                <a:cxn ang="10800000">
                  <a:pos x="wd2" y="hd2"/>
                </a:cxn>
                <a:cxn ang="16200000">
                  <a:pos x="wd2" y="hd2"/>
                </a:cxn>
              </a:cxnLst>
              <a:rect l="0" t="0" r="r" b="b"/>
              <a:pathLst>
                <a:path w="16208" h="21600" fill="norm" stroke="1" extrusionOk="0">
                  <a:moveTo>
                    <a:pt x="14782" y="21600"/>
                  </a:moveTo>
                  <a:cubicBezTo>
                    <a:pt x="-5392" y="14817"/>
                    <a:pt x="-4917" y="7617"/>
                    <a:pt x="16208" y="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872" name="g"/>
            <p:cNvSpPr/>
            <p:nvPr/>
          </p:nvSpPr>
          <p:spPr>
            <a:xfrm>
              <a:off x="0" y="676281"/>
              <a:ext cx="395900" cy="364880"/>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g</a:t>
              </a:r>
            </a:p>
          </p:txBody>
        </p:sp>
        <p:sp>
          <p:nvSpPr>
            <p:cNvPr id="873" name="g"/>
            <p:cNvSpPr/>
            <p:nvPr/>
          </p:nvSpPr>
          <p:spPr>
            <a:xfrm>
              <a:off x="393628" y="676281"/>
              <a:ext cx="395901" cy="364880"/>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g</a:t>
              </a:r>
            </a:p>
          </p:txBody>
        </p:sp>
        <p:sp>
          <p:nvSpPr>
            <p:cNvPr id="874" name="g"/>
            <p:cNvSpPr/>
            <p:nvPr/>
          </p:nvSpPr>
          <p:spPr>
            <a:xfrm>
              <a:off x="789662" y="677620"/>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g</a:t>
              </a:r>
            </a:p>
          </p:txBody>
        </p:sp>
        <p:sp>
          <p:nvSpPr>
            <p:cNvPr id="875" name="g"/>
            <p:cNvSpPr/>
            <p:nvPr/>
          </p:nvSpPr>
          <p:spPr>
            <a:xfrm>
              <a:off x="1184493" y="677620"/>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g</a:t>
              </a:r>
            </a:p>
          </p:txBody>
        </p:sp>
        <p:sp>
          <p:nvSpPr>
            <p:cNvPr id="876" name="Line"/>
            <p:cNvSpPr/>
            <p:nvPr/>
          </p:nvSpPr>
          <p:spPr>
            <a:xfrm flipH="1">
              <a:off x="197949" y="403016"/>
              <a:ext cx="1" cy="26614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77" name="Line"/>
            <p:cNvSpPr/>
            <p:nvPr/>
          </p:nvSpPr>
          <p:spPr>
            <a:xfrm flipH="1">
              <a:off x="592780" y="403016"/>
              <a:ext cx="1" cy="26614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78" name="Line"/>
            <p:cNvSpPr/>
            <p:nvPr/>
          </p:nvSpPr>
          <p:spPr>
            <a:xfrm>
              <a:off x="987612" y="403016"/>
              <a:ext cx="1" cy="278274"/>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79" name="Line"/>
            <p:cNvSpPr/>
            <p:nvPr/>
          </p:nvSpPr>
          <p:spPr>
            <a:xfrm>
              <a:off x="1382443" y="403016"/>
              <a:ext cx="1" cy="266149"/>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80" name="X4"/>
            <p:cNvSpPr/>
            <p:nvPr/>
          </p:nvSpPr>
          <p:spPr>
            <a:xfrm>
              <a:off x="1579325"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4</a:t>
              </a:r>
            </a:p>
          </p:txBody>
        </p:sp>
      </p:grpSp>
      <p:grpSp>
        <p:nvGrpSpPr>
          <p:cNvPr id="915" name="Group"/>
          <p:cNvGrpSpPr/>
          <p:nvPr/>
        </p:nvGrpSpPr>
        <p:grpSpPr>
          <a:xfrm>
            <a:off x="6548910" y="1912263"/>
            <a:ext cx="2049988" cy="2671452"/>
            <a:chOff x="0" y="0"/>
            <a:chExt cx="2049986" cy="2671450"/>
          </a:xfrm>
        </p:grpSpPr>
        <p:sp>
          <p:nvSpPr>
            <p:cNvPr id="882" name="X0"/>
            <p:cNvSpPr/>
            <p:nvPr/>
          </p:nvSpPr>
          <p:spPr>
            <a:xfrm>
              <a:off x="74762"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0</a:t>
              </a:r>
            </a:p>
          </p:txBody>
        </p:sp>
        <p:sp>
          <p:nvSpPr>
            <p:cNvPr id="883" name="g"/>
            <p:cNvSpPr/>
            <p:nvPr/>
          </p:nvSpPr>
          <p:spPr>
            <a:xfrm>
              <a:off x="106934" y="791011"/>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g</a:t>
              </a:r>
            </a:p>
          </p:txBody>
        </p:sp>
        <p:sp>
          <p:nvSpPr>
            <p:cNvPr id="884" name="Y0"/>
            <p:cNvSpPr/>
            <p:nvPr/>
          </p:nvSpPr>
          <p:spPr>
            <a:xfrm>
              <a:off x="94988" y="2275551"/>
              <a:ext cx="395901"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0</a:t>
              </a:r>
            </a:p>
          </p:txBody>
        </p:sp>
        <p:sp>
          <p:nvSpPr>
            <p:cNvPr id="885" name="Line"/>
            <p:cNvSpPr/>
            <p:nvPr/>
          </p:nvSpPr>
          <p:spPr>
            <a:xfrm flipH="1">
              <a:off x="292938" y="1905622"/>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86" name="X1"/>
            <p:cNvSpPr/>
            <p:nvPr/>
          </p:nvSpPr>
          <p:spPr>
            <a:xfrm>
              <a:off x="469593" y="0"/>
              <a:ext cx="395901"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1</a:t>
              </a:r>
            </a:p>
          </p:txBody>
        </p:sp>
        <p:sp>
          <p:nvSpPr>
            <p:cNvPr id="887" name="g"/>
            <p:cNvSpPr/>
            <p:nvPr/>
          </p:nvSpPr>
          <p:spPr>
            <a:xfrm>
              <a:off x="501766" y="791011"/>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g</a:t>
              </a:r>
            </a:p>
          </p:txBody>
        </p:sp>
        <p:sp>
          <p:nvSpPr>
            <p:cNvPr id="888" name="Y1"/>
            <p:cNvSpPr/>
            <p:nvPr/>
          </p:nvSpPr>
          <p:spPr>
            <a:xfrm>
              <a:off x="489820" y="2275551"/>
              <a:ext cx="395900"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1</a:t>
              </a:r>
            </a:p>
          </p:txBody>
        </p:sp>
        <p:sp>
          <p:nvSpPr>
            <p:cNvPr id="889" name="Line"/>
            <p:cNvSpPr/>
            <p:nvPr/>
          </p:nvSpPr>
          <p:spPr>
            <a:xfrm flipH="1">
              <a:off x="687770" y="1905622"/>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90" name="X2"/>
            <p:cNvSpPr/>
            <p:nvPr/>
          </p:nvSpPr>
          <p:spPr>
            <a:xfrm>
              <a:off x="864424" y="0"/>
              <a:ext cx="395901"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2</a:t>
              </a:r>
            </a:p>
          </p:txBody>
        </p:sp>
        <p:sp>
          <p:nvSpPr>
            <p:cNvPr id="891" name="g"/>
            <p:cNvSpPr/>
            <p:nvPr/>
          </p:nvSpPr>
          <p:spPr>
            <a:xfrm>
              <a:off x="896597" y="791011"/>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g</a:t>
              </a:r>
            </a:p>
          </p:txBody>
        </p:sp>
        <p:sp>
          <p:nvSpPr>
            <p:cNvPr id="892" name="Y2"/>
            <p:cNvSpPr/>
            <p:nvPr/>
          </p:nvSpPr>
          <p:spPr>
            <a:xfrm>
              <a:off x="884651" y="2275551"/>
              <a:ext cx="395900"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2</a:t>
              </a:r>
            </a:p>
          </p:txBody>
        </p:sp>
        <p:sp>
          <p:nvSpPr>
            <p:cNvPr id="893" name="Line"/>
            <p:cNvSpPr/>
            <p:nvPr/>
          </p:nvSpPr>
          <p:spPr>
            <a:xfrm>
              <a:off x="1082601" y="1905622"/>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94" name="X3"/>
            <p:cNvSpPr/>
            <p:nvPr/>
          </p:nvSpPr>
          <p:spPr>
            <a:xfrm>
              <a:off x="1259256"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3</a:t>
              </a:r>
            </a:p>
          </p:txBody>
        </p:sp>
        <p:sp>
          <p:nvSpPr>
            <p:cNvPr id="895" name="g"/>
            <p:cNvSpPr/>
            <p:nvPr/>
          </p:nvSpPr>
          <p:spPr>
            <a:xfrm>
              <a:off x="1291428" y="791011"/>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g</a:t>
              </a:r>
            </a:p>
          </p:txBody>
        </p:sp>
        <p:sp>
          <p:nvSpPr>
            <p:cNvPr id="896" name="Y3"/>
            <p:cNvSpPr/>
            <p:nvPr/>
          </p:nvSpPr>
          <p:spPr>
            <a:xfrm>
              <a:off x="1279483" y="2275551"/>
              <a:ext cx="395900" cy="395900"/>
            </a:xfrm>
            <a:prstGeom prst="rect">
              <a:avLst/>
            </a:prstGeom>
            <a:solidFill>
              <a:srgbClr val="8EFA00"/>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Y</a:t>
              </a:r>
              <a:r>
                <a:rPr baseline="-5999"/>
                <a:t>3</a:t>
              </a:r>
            </a:p>
          </p:txBody>
        </p:sp>
        <p:sp>
          <p:nvSpPr>
            <p:cNvPr id="897" name="Line"/>
            <p:cNvSpPr/>
            <p:nvPr/>
          </p:nvSpPr>
          <p:spPr>
            <a:xfrm>
              <a:off x="1477432" y="1905622"/>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98" name="Line"/>
            <p:cNvSpPr/>
            <p:nvPr/>
          </p:nvSpPr>
          <p:spPr>
            <a:xfrm flipH="1">
              <a:off x="277014" y="416385"/>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899" name="Line"/>
            <p:cNvSpPr/>
            <p:nvPr/>
          </p:nvSpPr>
          <p:spPr>
            <a:xfrm flipH="1">
              <a:off x="671846" y="416385"/>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900" name="Line"/>
            <p:cNvSpPr/>
            <p:nvPr/>
          </p:nvSpPr>
          <p:spPr>
            <a:xfrm>
              <a:off x="1066677" y="416385"/>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901" name="Line"/>
            <p:cNvSpPr/>
            <p:nvPr/>
          </p:nvSpPr>
          <p:spPr>
            <a:xfrm>
              <a:off x="1461508" y="416385"/>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902" name="f"/>
            <p:cNvSpPr/>
            <p:nvPr/>
          </p:nvSpPr>
          <p:spPr>
            <a:xfrm>
              <a:off x="112014" y="1540612"/>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903" name="f"/>
            <p:cNvSpPr/>
            <p:nvPr/>
          </p:nvSpPr>
          <p:spPr>
            <a:xfrm>
              <a:off x="506846" y="1540612"/>
              <a:ext cx="395901"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904" name="f"/>
            <p:cNvSpPr/>
            <p:nvPr/>
          </p:nvSpPr>
          <p:spPr>
            <a:xfrm>
              <a:off x="901677" y="1540612"/>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905" name="f"/>
            <p:cNvSpPr/>
            <p:nvPr/>
          </p:nvSpPr>
          <p:spPr>
            <a:xfrm>
              <a:off x="1296509" y="1540612"/>
              <a:ext cx="395900" cy="364879"/>
            </a:xfrm>
            <a:prstGeom prst="ellipse">
              <a:avLst/>
            </a:prstGeom>
            <a:solidFill>
              <a:srgbClr val="FFD479"/>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b="1" sz="1400"/>
              </a:lvl1pPr>
            </a:lstStyle>
            <a:p>
              <a:pPr/>
              <a:r>
                <a:t>f</a:t>
              </a:r>
            </a:p>
          </p:txBody>
        </p:sp>
        <p:sp>
          <p:nvSpPr>
            <p:cNvPr id="906" name="Line"/>
            <p:cNvSpPr/>
            <p:nvPr/>
          </p:nvSpPr>
          <p:spPr>
            <a:xfrm flipH="1">
              <a:off x="282094" y="1165986"/>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907" name="Line"/>
            <p:cNvSpPr/>
            <p:nvPr/>
          </p:nvSpPr>
          <p:spPr>
            <a:xfrm flipH="1">
              <a:off x="676925" y="1165986"/>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908" name="Line"/>
            <p:cNvSpPr/>
            <p:nvPr/>
          </p:nvSpPr>
          <p:spPr>
            <a:xfrm>
              <a:off x="1071757" y="1165986"/>
              <a:ext cx="1" cy="354142"/>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909" name="Line"/>
            <p:cNvSpPr/>
            <p:nvPr/>
          </p:nvSpPr>
          <p:spPr>
            <a:xfrm>
              <a:off x="1466589" y="1165986"/>
              <a:ext cx="1" cy="354141"/>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918" name="Connection Line"/>
            <p:cNvSpPr/>
            <p:nvPr/>
          </p:nvSpPr>
          <p:spPr>
            <a:xfrm>
              <a:off x="397875" y="1258624"/>
              <a:ext cx="209236" cy="1016595"/>
            </a:xfrm>
            <a:custGeom>
              <a:avLst/>
              <a:gdLst/>
              <a:ahLst/>
              <a:cxnLst>
                <a:cxn ang="0">
                  <a:pos x="wd2" y="hd2"/>
                </a:cxn>
                <a:cxn ang="5400000">
                  <a:pos x="wd2" y="hd2"/>
                </a:cxn>
                <a:cxn ang="10800000">
                  <a:pos x="wd2" y="hd2"/>
                </a:cxn>
                <a:cxn ang="16200000">
                  <a:pos x="wd2" y="hd2"/>
                </a:cxn>
              </a:cxnLst>
              <a:rect l="0" t="0" r="r" b="b"/>
              <a:pathLst>
                <a:path w="16253" h="17047" fill="norm" stroke="1" extrusionOk="0">
                  <a:moveTo>
                    <a:pt x="16253" y="17047"/>
                  </a:moveTo>
                  <a:cubicBezTo>
                    <a:pt x="-4185" y="-616"/>
                    <a:pt x="-5347" y="-4553"/>
                    <a:pt x="12768" y="5235"/>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919" name="Connection Line"/>
            <p:cNvSpPr/>
            <p:nvPr/>
          </p:nvSpPr>
          <p:spPr>
            <a:xfrm>
              <a:off x="0" y="1258624"/>
              <a:ext cx="209235" cy="1016595"/>
            </a:xfrm>
            <a:custGeom>
              <a:avLst/>
              <a:gdLst/>
              <a:ahLst/>
              <a:cxnLst>
                <a:cxn ang="0">
                  <a:pos x="wd2" y="hd2"/>
                </a:cxn>
                <a:cxn ang="5400000">
                  <a:pos x="wd2" y="hd2"/>
                </a:cxn>
                <a:cxn ang="10800000">
                  <a:pos x="wd2" y="hd2"/>
                </a:cxn>
                <a:cxn ang="16200000">
                  <a:pos x="wd2" y="hd2"/>
                </a:cxn>
              </a:cxnLst>
              <a:rect l="0" t="0" r="r" b="b"/>
              <a:pathLst>
                <a:path w="16253" h="17047" fill="norm" stroke="1" extrusionOk="0">
                  <a:moveTo>
                    <a:pt x="16253" y="17047"/>
                  </a:moveTo>
                  <a:cubicBezTo>
                    <a:pt x="-4185" y="-616"/>
                    <a:pt x="-5347" y="-4553"/>
                    <a:pt x="12768" y="5235"/>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920" name="Connection Line"/>
            <p:cNvSpPr/>
            <p:nvPr/>
          </p:nvSpPr>
          <p:spPr>
            <a:xfrm>
              <a:off x="815442" y="1258624"/>
              <a:ext cx="209236" cy="1016595"/>
            </a:xfrm>
            <a:custGeom>
              <a:avLst/>
              <a:gdLst/>
              <a:ahLst/>
              <a:cxnLst>
                <a:cxn ang="0">
                  <a:pos x="wd2" y="hd2"/>
                </a:cxn>
                <a:cxn ang="5400000">
                  <a:pos x="wd2" y="hd2"/>
                </a:cxn>
                <a:cxn ang="10800000">
                  <a:pos x="wd2" y="hd2"/>
                </a:cxn>
                <a:cxn ang="16200000">
                  <a:pos x="wd2" y="hd2"/>
                </a:cxn>
              </a:cxnLst>
              <a:rect l="0" t="0" r="r" b="b"/>
              <a:pathLst>
                <a:path w="16253" h="17047" fill="norm" stroke="1" extrusionOk="0">
                  <a:moveTo>
                    <a:pt x="16253" y="17047"/>
                  </a:moveTo>
                  <a:cubicBezTo>
                    <a:pt x="-4185" y="-616"/>
                    <a:pt x="-5347" y="-4553"/>
                    <a:pt x="12768" y="5235"/>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921" name="Connection Line"/>
            <p:cNvSpPr/>
            <p:nvPr/>
          </p:nvSpPr>
          <p:spPr>
            <a:xfrm>
              <a:off x="1207685" y="1258624"/>
              <a:ext cx="209235" cy="1016595"/>
            </a:xfrm>
            <a:custGeom>
              <a:avLst/>
              <a:gdLst/>
              <a:ahLst/>
              <a:cxnLst>
                <a:cxn ang="0">
                  <a:pos x="wd2" y="hd2"/>
                </a:cxn>
                <a:cxn ang="5400000">
                  <a:pos x="wd2" y="hd2"/>
                </a:cxn>
                <a:cxn ang="10800000">
                  <a:pos x="wd2" y="hd2"/>
                </a:cxn>
                <a:cxn ang="16200000">
                  <a:pos x="wd2" y="hd2"/>
                </a:cxn>
              </a:cxnLst>
              <a:rect l="0" t="0" r="r" b="b"/>
              <a:pathLst>
                <a:path w="16253" h="17047" fill="norm" stroke="1" extrusionOk="0">
                  <a:moveTo>
                    <a:pt x="16253" y="17047"/>
                  </a:moveTo>
                  <a:cubicBezTo>
                    <a:pt x="-4185" y="-616"/>
                    <a:pt x="-5347" y="-4553"/>
                    <a:pt x="12768" y="5235"/>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sp>
          <p:nvSpPr>
            <p:cNvPr id="914" name="X4"/>
            <p:cNvSpPr/>
            <p:nvPr/>
          </p:nvSpPr>
          <p:spPr>
            <a:xfrm>
              <a:off x="1654087" y="0"/>
              <a:ext cx="395900" cy="395900"/>
            </a:xfrm>
            <a:prstGeom prst="rect">
              <a:avLst/>
            </a:prstGeom>
            <a:solidFill>
              <a:srgbClr val="C2BAFF"/>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500"/>
              </a:pPr>
              <a:r>
                <a:t>X</a:t>
              </a:r>
              <a:r>
                <a:rPr baseline="-5999"/>
                <a:t>4</a:t>
              </a:r>
            </a:p>
          </p:txBody>
        </p:sp>
      </p:grpSp>
      <p:sp>
        <p:nvSpPr>
          <p:cNvPr id="916" name="TODO: Drop this slide?"/>
          <p:cNvSpPr txBox="1"/>
          <p:nvPr/>
        </p:nvSpPr>
        <p:spPr>
          <a:xfrm>
            <a:off x="8996938" y="2718646"/>
            <a:ext cx="273962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Drop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8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8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9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8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8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53" grpId="6"/>
      <p:bldP build="whole" bldLvl="1" animBg="1" rev="0" advAuto="0" spid="850" grpId="3"/>
      <p:bldP build="whole" bldLvl="1" animBg="1" rev="0" advAuto="0" spid="881" grpId="1"/>
      <p:bldP build="whole" bldLvl="1" animBg="1" rev="0" advAuto="0" spid="915" grpId="4"/>
      <p:bldP build="whole" bldLvl="1" animBg="1" rev="0" advAuto="0" spid="847" grpId="5"/>
      <p:bldP build="whole" bldLvl="1" animBg="1" rev="0" advAuto="0" spid="846" grpId="2"/>
    </p:bldLst>
  </p:timing>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23" name="Loops and Memories"/>
          <p:cNvSpPr txBox="1"/>
          <p:nvPr>
            <p:ph type="title"/>
          </p:nvPr>
        </p:nvSpPr>
        <p:spPr>
          <a:prstGeom prst="rect">
            <a:avLst/>
          </a:prstGeom>
        </p:spPr>
        <p:txBody>
          <a:bodyPr/>
          <a:lstStyle/>
          <a:p>
            <a:pPr/>
            <a:r>
              <a:t>Loops and Memories</a:t>
            </a:r>
          </a:p>
        </p:txBody>
      </p:sp>
      <p:sp>
        <p:nvSpPr>
          <p:cNvPr id="924" name="How the software pieces fit together to create hardware"/>
          <p:cNvSpPr txBox="1"/>
          <p:nvPr>
            <p:ph type="body" sz="quarter" idx="1"/>
          </p:nvPr>
        </p:nvSpPr>
        <p:spPr>
          <a:prstGeom prst="rect">
            <a:avLst/>
          </a:prstGeom>
        </p:spPr>
        <p:txBody>
          <a:bodyPr/>
          <a:lstStyle/>
          <a:p>
            <a:pPr/>
            <a:r>
              <a:t>How the software pieces fit together to create hardware</a:t>
            </a:r>
          </a:p>
        </p:txBody>
      </p:sp>
      <p:sp>
        <p:nvSpPr>
          <p:cNvPr id="92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26" name="Puzzle Piece"/>
          <p:cNvSpPr/>
          <p:nvPr/>
        </p:nvSpPr>
        <p:spPr>
          <a:xfrm rot="5400000">
            <a:off x="7504300" y="1761623"/>
            <a:ext cx="1267719" cy="1272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9" y="0"/>
                </a:moveTo>
                <a:cubicBezTo>
                  <a:pt x="251" y="0"/>
                  <a:pt x="0" y="250"/>
                  <a:pt x="0" y="557"/>
                </a:cubicBezTo>
                <a:lnTo>
                  <a:pt x="0" y="15411"/>
                </a:lnTo>
                <a:cubicBezTo>
                  <a:pt x="0" y="15717"/>
                  <a:pt x="251" y="15967"/>
                  <a:pt x="559" y="15967"/>
                </a:cubicBezTo>
                <a:lnTo>
                  <a:pt x="5699" y="15967"/>
                </a:lnTo>
                <a:cubicBezTo>
                  <a:pt x="6442" y="16247"/>
                  <a:pt x="6547" y="16971"/>
                  <a:pt x="6547" y="16971"/>
                </a:cubicBezTo>
                <a:cubicBezTo>
                  <a:pt x="6592" y="17343"/>
                  <a:pt x="6223" y="17890"/>
                  <a:pt x="6075" y="18092"/>
                </a:cubicBezTo>
                <a:cubicBezTo>
                  <a:pt x="5749" y="18463"/>
                  <a:pt x="5552" y="18940"/>
                  <a:pt x="5552" y="19460"/>
                </a:cubicBezTo>
                <a:cubicBezTo>
                  <a:pt x="5552" y="20642"/>
                  <a:pt x="6569" y="21600"/>
                  <a:pt x="7823" y="21600"/>
                </a:cubicBezTo>
                <a:cubicBezTo>
                  <a:pt x="9077" y="21600"/>
                  <a:pt x="10095" y="20642"/>
                  <a:pt x="10095" y="19460"/>
                </a:cubicBezTo>
                <a:cubicBezTo>
                  <a:pt x="10095" y="18976"/>
                  <a:pt x="9923" y="18530"/>
                  <a:pt x="9636" y="18172"/>
                </a:cubicBezTo>
                <a:lnTo>
                  <a:pt x="9634" y="18170"/>
                </a:lnTo>
                <a:cubicBezTo>
                  <a:pt x="9604" y="18133"/>
                  <a:pt x="9050" y="17422"/>
                  <a:pt x="9104" y="16971"/>
                </a:cubicBezTo>
                <a:cubicBezTo>
                  <a:pt x="9104" y="16971"/>
                  <a:pt x="9211" y="16247"/>
                  <a:pt x="9955" y="15967"/>
                </a:cubicBezTo>
                <a:lnTo>
                  <a:pt x="15373" y="15967"/>
                </a:lnTo>
                <a:cubicBezTo>
                  <a:pt x="15681" y="15967"/>
                  <a:pt x="15932" y="15717"/>
                  <a:pt x="15932" y="15411"/>
                </a:cubicBezTo>
                <a:lnTo>
                  <a:pt x="15932" y="9979"/>
                </a:lnTo>
                <a:cubicBezTo>
                  <a:pt x="16201" y="9201"/>
                  <a:pt x="16953" y="9092"/>
                  <a:pt x="16953" y="9092"/>
                </a:cubicBezTo>
                <a:cubicBezTo>
                  <a:pt x="17326" y="9047"/>
                  <a:pt x="17877" y="9415"/>
                  <a:pt x="18080" y="9562"/>
                </a:cubicBezTo>
                <a:cubicBezTo>
                  <a:pt x="18452" y="9888"/>
                  <a:pt x="18930" y="10084"/>
                  <a:pt x="19452" y="10084"/>
                </a:cubicBezTo>
                <a:cubicBezTo>
                  <a:pt x="20639" y="10084"/>
                  <a:pt x="21600" y="9070"/>
                  <a:pt x="21600" y="7820"/>
                </a:cubicBezTo>
                <a:cubicBezTo>
                  <a:pt x="21600" y="6571"/>
                  <a:pt x="20639" y="5559"/>
                  <a:pt x="19452" y="5559"/>
                </a:cubicBezTo>
                <a:cubicBezTo>
                  <a:pt x="18965" y="5559"/>
                  <a:pt x="18518" y="5731"/>
                  <a:pt x="18158" y="6018"/>
                </a:cubicBezTo>
                <a:lnTo>
                  <a:pt x="18158" y="6015"/>
                </a:lnTo>
                <a:cubicBezTo>
                  <a:pt x="18125" y="6041"/>
                  <a:pt x="17407" y="6598"/>
                  <a:pt x="16953" y="6544"/>
                </a:cubicBezTo>
                <a:cubicBezTo>
                  <a:pt x="16953" y="6544"/>
                  <a:pt x="16201" y="6436"/>
                  <a:pt x="15932" y="5658"/>
                </a:cubicBezTo>
                <a:lnTo>
                  <a:pt x="15932" y="5036"/>
                </a:lnTo>
                <a:lnTo>
                  <a:pt x="15932" y="557"/>
                </a:lnTo>
                <a:cubicBezTo>
                  <a:pt x="15932" y="250"/>
                  <a:pt x="15681" y="0"/>
                  <a:pt x="15373" y="0"/>
                </a:cubicBezTo>
                <a:lnTo>
                  <a:pt x="9592" y="0"/>
                </a:lnTo>
                <a:cubicBezTo>
                  <a:pt x="9174" y="329"/>
                  <a:pt x="9104" y="800"/>
                  <a:pt x="9104" y="800"/>
                </a:cubicBezTo>
                <a:cubicBezTo>
                  <a:pt x="9050" y="1253"/>
                  <a:pt x="9609" y="1969"/>
                  <a:pt x="9636" y="2001"/>
                </a:cubicBezTo>
                <a:lnTo>
                  <a:pt x="9634" y="2001"/>
                </a:lnTo>
                <a:cubicBezTo>
                  <a:pt x="9922" y="2360"/>
                  <a:pt x="10095" y="2804"/>
                  <a:pt x="10095" y="3289"/>
                </a:cubicBezTo>
                <a:cubicBezTo>
                  <a:pt x="10095" y="4471"/>
                  <a:pt x="9077" y="5431"/>
                  <a:pt x="7823" y="5431"/>
                </a:cubicBezTo>
                <a:cubicBezTo>
                  <a:pt x="6569" y="5431"/>
                  <a:pt x="5552" y="4471"/>
                  <a:pt x="5552" y="3289"/>
                </a:cubicBezTo>
                <a:cubicBezTo>
                  <a:pt x="5552" y="2769"/>
                  <a:pt x="5749" y="2294"/>
                  <a:pt x="6075" y="1924"/>
                </a:cubicBezTo>
                <a:cubicBezTo>
                  <a:pt x="6223" y="1721"/>
                  <a:pt x="6592" y="1172"/>
                  <a:pt x="6547" y="800"/>
                </a:cubicBezTo>
                <a:cubicBezTo>
                  <a:pt x="6547" y="800"/>
                  <a:pt x="6479" y="329"/>
                  <a:pt x="6061" y="0"/>
                </a:cubicBezTo>
                <a:lnTo>
                  <a:pt x="559" y="0"/>
                </a:lnTo>
                <a:close/>
              </a:path>
            </a:pathLst>
          </a:custGeom>
          <a:solidFill>
            <a:srgbClr val="0002FF"/>
          </a:solidFill>
          <a:ln w="12700">
            <a:miter lim="400000"/>
          </a:ln>
        </p:spPr>
        <p:txBody>
          <a:bodyPr lIns="45719" rIns="45719"/>
          <a:lstStyle/>
          <a:p>
            <a:pPr/>
          </a:p>
        </p:txBody>
      </p:sp>
      <p:sp>
        <p:nvSpPr>
          <p:cNvPr id="927" name="Puzzle Piece"/>
          <p:cNvSpPr/>
          <p:nvPr/>
        </p:nvSpPr>
        <p:spPr>
          <a:xfrm>
            <a:off x="8460439" y="1785469"/>
            <a:ext cx="1499202" cy="8791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1"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10"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rgbClr val="FF0000"/>
          </a:solidFill>
          <a:ln w="12700">
            <a:miter lim="400000"/>
          </a:ln>
        </p:spPr>
        <p:txBody>
          <a:bodyPr lIns="45719" rIns="45719"/>
          <a:lstStyle/>
          <a:p>
            <a:pPr/>
          </a:p>
        </p:txBody>
      </p:sp>
      <p:sp>
        <p:nvSpPr>
          <p:cNvPr id="928" name="Puzzle Piece"/>
          <p:cNvSpPr/>
          <p:nvPr/>
        </p:nvSpPr>
        <p:spPr>
          <a:xfrm>
            <a:off x="7857361" y="2701423"/>
            <a:ext cx="1267718" cy="12722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59" y="0"/>
                </a:moveTo>
                <a:cubicBezTo>
                  <a:pt x="251" y="0"/>
                  <a:pt x="0" y="250"/>
                  <a:pt x="0" y="557"/>
                </a:cubicBezTo>
                <a:lnTo>
                  <a:pt x="0" y="15411"/>
                </a:lnTo>
                <a:cubicBezTo>
                  <a:pt x="0" y="15717"/>
                  <a:pt x="251" y="15967"/>
                  <a:pt x="559" y="15967"/>
                </a:cubicBezTo>
                <a:lnTo>
                  <a:pt x="5699" y="15967"/>
                </a:lnTo>
                <a:cubicBezTo>
                  <a:pt x="6442" y="16247"/>
                  <a:pt x="6547" y="16971"/>
                  <a:pt x="6548" y="16971"/>
                </a:cubicBezTo>
                <a:cubicBezTo>
                  <a:pt x="6592" y="17343"/>
                  <a:pt x="6223" y="17890"/>
                  <a:pt x="6075" y="18092"/>
                </a:cubicBezTo>
                <a:cubicBezTo>
                  <a:pt x="5749" y="18463"/>
                  <a:pt x="5552" y="18940"/>
                  <a:pt x="5552" y="19460"/>
                </a:cubicBezTo>
                <a:cubicBezTo>
                  <a:pt x="5552" y="20642"/>
                  <a:pt x="6569" y="21600"/>
                  <a:pt x="7823" y="21600"/>
                </a:cubicBezTo>
                <a:cubicBezTo>
                  <a:pt x="9077" y="21600"/>
                  <a:pt x="10095" y="20642"/>
                  <a:pt x="10095" y="19460"/>
                </a:cubicBezTo>
                <a:cubicBezTo>
                  <a:pt x="10095" y="18976"/>
                  <a:pt x="9923" y="18530"/>
                  <a:pt x="9636" y="18172"/>
                </a:cubicBezTo>
                <a:lnTo>
                  <a:pt x="9634" y="18170"/>
                </a:lnTo>
                <a:cubicBezTo>
                  <a:pt x="9604" y="18133"/>
                  <a:pt x="9050" y="17422"/>
                  <a:pt x="9104" y="16971"/>
                </a:cubicBezTo>
                <a:cubicBezTo>
                  <a:pt x="9104" y="16971"/>
                  <a:pt x="9211" y="16247"/>
                  <a:pt x="9955" y="15967"/>
                </a:cubicBezTo>
                <a:lnTo>
                  <a:pt x="15373" y="15967"/>
                </a:lnTo>
                <a:cubicBezTo>
                  <a:pt x="15681" y="15967"/>
                  <a:pt x="15932" y="15717"/>
                  <a:pt x="15932" y="15411"/>
                </a:cubicBezTo>
                <a:lnTo>
                  <a:pt x="15932" y="9979"/>
                </a:lnTo>
                <a:cubicBezTo>
                  <a:pt x="16201" y="9201"/>
                  <a:pt x="16953" y="9092"/>
                  <a:pt x="16953" y="9092"/>
                </a:cubicBezTo>
                <a:cubicBezTo>
                  <a:pt x="17326" y="9047"/>
                  <a:pt x="17877" y="9415"/>
                  <a:pt x="18080" y="9562"/>
                </a:cubicBezTo>
                <a:cubicBezTo>
                  <a:pt x="18452" y="9888"/>
                  <a:pt x="18930" y="10084"/>
                  <a:pt x="19452" y="10084"/>
                </a:cubicBezTo>
                <a:cubicBezTo>
                  <a:pt x="20639" y="10084"/>
                  <a:pt x="21600" y="9070"/>
                  <a:pt x="21600" y="7820"/>
                </a:cubicBezTo>
                <a:cubicBezTo>
                  <a:pt x="21600" y="6571"/>
                  <a:pt x="20639" y="5559"/>
                  <a:pt x="19452" y="5559"/>
                </a:cubicBezTo>
                <a:cubicBezTo>
                  <a:pt x="18965" y="5559"/>
                  <a:pt x="18518" y="5731"/>
                  <a:pt x="18157" y="6018"/>
                </a:cubicBezTo>
                <a:lnTo>
                  <a:pt x="18157" y="6015"/>
                </a:lnTo>
                <a:cubicBezTo>
                  <a:pt x="18125" y="6041"/>
                  <a:pt x="17407" y="6598"/>
                  <a:pt x="16953" y="6544"/>
                </a:cubicBezTo>
                <a:cubicBezTo>
                  <a:pt x="16953" y="6544"/>
                  <a:pt x="16201" y="6436"/>
                  <a:pt x="15932" y="5658"/>
                </a:cubicBezTo>
                <a:lnTo>
                  <a:pt x="15932" y="5036"/>
                </a:lnTo>
                <a:lnTo>
                  <a:pt x="15932" y="557"/>
                </a:lnTo>
                <a:cubicBezTo>
                  <a:pt x="15932" y="250"/>
                  <a:pt x="15681" y="0"/>
                  <a:pt x="15373" y="0"/>
                </a:cubicBezTo>
                <a:lnTo>
                  <a:pt x="9592" y="0"/>
                </a:lnTo>
                <a:cubicBezTo>
                  <a:pt x="9174" y="329"/>
                  <a:pt x="9104" y="800"/>
                  <a:pt x="9104" y="800"/>
                </a:cubicBezTo>
                <a:cubicBezTo>
                  <a:pt x="9050" y="1253"/>
                  <a:pt x="9609" y="1969"/>
                  <a:pt x="9636" y="2001"/>
                </a:cubicBezTo>
                <a:lnTo>
                  <a:pt x="9634" y="2001"/>
                </a:lnTo>
                <a:cubicBezTo>
                  <a:pt x="9922" y="2360"/>
                  <a:pt x="10095" y="2804"/>
                  <a:pt x="10095" y="3289"/>
                </a:cubicBezTo>
                <a:cubicBezTo>
                  <a:pt x="10095" y="4471"/>
                  <a:pt x="9077" y="5431"/>
                  <a:pt x="7823" y="5431"/>
                </a:cubicBezTo>
                <a:cubicBezTo>
                  <a:pt x="6569" y="5431"/>
                  <a:pt x="5552" y="4471"/>
                  <a:pt x="5552" y="3289"/>
                </a:cubicBezTo>
                <a:cubicBezTo>
                  <a:pt x="5552" y="2769"/>
                  <a:pt x="5749" y="2294"/>
                  <a:pt x="6075" y="1924"/>
                </a:cubicBezTo>
                <a:cubicBezTo>
                  <a:pt x="6223" y="1721"/>
                  <a:pt x="6592" y="1172"/>
                  <a:pt x="6548" y="800"/>
                </a:cubicBezTo>
                <a:cubicBezTo>
                  <a:pt x="6548" y="800"/>
                  <a:pt x="6479" y="329"/>
                  <a:pt x="6062" y="0"/>
                </a:cubicBezTo>
                <a:lnTo>
                  <a:pt x="559" y="0"/>
                </a:lnTo>
                <a:close/>
              </a:path>
            </a:pathLst>
          </a:custGeom>
          <a:solidFill>
            <a:srgbClr val="00FF0B"/>
          </a:solidFill>
          <a:ln w="12700">
            <a:miter lim="400000"/>
          </a:ln>
        </p:spPr>
        <p:txBody>
          <a:bodyPr lIns="45719" rIns="45719"/>
          <a:lstStyle/>
          <a:p>
            <a:pPr/>
          </a:p>
        </p:txBody>
      </p:sp>
      <p:sp>
        <p:nvSpPr>
          <p:cNvPr id="929" name="Shape"/>
          <p:cNvSpPr/>
          <p:nvPr/>
        </p:nvSpPr>
        <p:spPr>
          <a:xfrm rot="16200000">
            <a:off x="8450044" y="2699345"/>
            <a:ext cx="1545392" cy="8797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70" y="0"/>
                </a:moveTo>
                <a:cubicBezTo>
                  <a:pt x="4727" y="0"/>
                  <a:pt x="4529" y="339"/>
                  <a:pt x="4529" y="754"/>
                </a:cubicBezTo>
                <a:lnTo>
                  <a:pt x="4529" y="7491"/>
                </a:lnTo>
                <a:cubicBezTo>
                  <a:pt x="4382" y="8825"/>
                  <a:pt x="3672" y="8999"/>
                  <a:pt x="3672" y="8999"/>
                </a:cubicBezTo>
                <a:cubicBezTo>
                  <a:pt x="3377" y="9059"/>
                  <a:pt x="2943" y="8562"/>
                  <a:pt x="2783" y="8363"/>
                </a:cubicBezTo>
                <a:cubicBezTo>
                  <a:pt x="2489" y="7923"/>
                  <a:pt x="2110" y="7658"/>
                  <a:pt x="1698" y="7658"/>
                </a:cubicBezTo>
                <a:cubicBezTo>
                  <a:pt x="760" y="7658"/>
                  <a:pt x="0" y="9026"/>
                  <a:pt x="0" y="10717"/>
                </a:cubicBezTo>
                <a:cubicBezTo>
                  <a:pt x="0" y="12407"/>
                  <a:pt x="760" y="13778"/>
                  <a:pt x="1698" y="13778"/>
                </a:cubicBezTo>
                <a:cubicBezTo>
                  <a:pt x="2082" y="13778"/>
                  <a:pt x="2436" y="13545"/>
                  <a:pt x="2720" y="13157"/>
                </a:cubicBezTo>
                <a:lnTo>
                  <a:pt x="2720" y="13160"/>
                </a:lnTo>
                <a:cubicBezTo>
                  <a:pt x="2746" y="13124"/>
                  <a:pt x="3313" y="12370"/>
                  <a:pt x="3672" y="12443"/>
                </a:cubicBezTo>
                <a:cubicBezTo>
                  <a:pt x="3672" y="12443"/>
                  <a:pt x="4382" y="12617"/>
                  <a:pt x="4529" y="13951"/>
                </a:cubicBezTo>
                <a:lnTo>
                  <a:pt x="4529" y="20846"/>
                </a:lnTo>
                <a:cubicBezTo>
                  <a:pt x="4529" y="21260"/>
                  <a:pt x="4727" y="21600"/>
                  <a:pt x="4970" y="21600"/>
                </a:cubicBezTo>
                <a:lnTo>
                  <a:pt x="9322" y="21600"/>
                </a:lnTo>
                <a:cubicBezTo>
                  <a:pt x="9749" y="21162"/>
                  <a:pt x="9815" y="20388"/>
                  <a:pt x="9815" y="20388"/>
                </a:cubicBezTo>
                <a:cubicBezTo>
                  <a:pt x="9857" y="19778"/>
                  <a:pt x="9419" y="18814"/>
                  <a:pt x="9396" y="18765"/>
                </a:cubicBezTo>
                <a:lnTo>
                  <a:pt x="9394" y="18763"/>
                </a:lnTo>
                <a:cubicBezTo>
                  <a:pt x="9168" y="18278"/>
                  <a:pt x="9032" y="17676"/>
                  <a:pt x="9032" y="17022"/>
                </a:cubicBezTo>
                <a:cubicBezTo>
                  <a:pt x="9032" y="15422"/>
                  <a:pt x="9836" y="14124"/>
                  <a:pt x="10827" y="14124"/>
                </a:cubicBezTo>
                <a:cubicBezTo>
                  <a:pt x="11818" y="14124"/>
                  <a:pt x="12621" y="15422"/>
                  <a:pt x="12621" y="17022"/>
                </a:cubicBezTo>
                <a:cubicBezTo>
                  <a:pt x="12621" y="17724"/>
                  <a:pt x="12467" y="18368"/>
                  <a:pt x="12209" y="18869"/>
                </a:cubicBezTo>
                <a:cubicBezTo>
                  <a:pt x="12092" y="19143"/>
                  <a:pt x="11799" y="19886"/>
                  <a:pt x="11834" y="20388"/>
                </a:cubicBezTo>
                <a:cubicBezTo>
                  <a:pt x="11834" y="20388"/>
                  <a:pt x="11900" y="21162"/>
                  <a:pt x="12327" y="21600"/>
                </a:cubicBezTo>
                <a:lnTo>
                  <a:pt x="16679" y="21600"/>
                </a:lnTo>
                <a:cubicBezTo>
                  <a:pt x="16922" y="21600"/>
                  <a:pt x="17120" y="21261"/>
                  <a:pt x="17120" y="20846"/>
                </a:cubicBezTo>
                <a:lnTo>
                  <a:pt x="17120" y="13499"/>
                </a:lnTo>
                <a:cubicBezTo>
                  <a:pt x="17332" y="12447"/>
                  <a:pt x="17928" y="12299"/>
                  <a:pt x="17928" y="12299"/>
                </a:cubicBezTo>
                <a:cubicBezTo>
                  <a:pt x="18223" y="12239"/>
                  <a:pt x="18657" y="12736"/>
                  <a:pt x="18817" y="12935"/>
                </a:cubicBezTo>
                <a:cubicBezTo>
                  <a:pt x="19111" y="13375"/>
                  <a:pt x="19490" y="13640"/>
                  <a:pt x="19902" y="13640"/>
                </a:cubicBezTo>
                <a:cubicBezTo>
                  <a:pt x="20840" y="13640"/>
                  <a:pt x="21600" y="12272"/>
                  <a:pt x="21600" y="10581"/>
                </a:cubicBezTo>
                <a:cubicBezTo>
                  <a:pt x="21600" y="8891"/>
                  <a:pt x="20840" y="7519"/>
                  <a:pt x="19902" y="7519"/>
                </a:cubicBezTo>
                <a:cubicBezTo>
                  <a:pt x="19518" y="7519"/>
                  <a:pt x="19164" y="7753"/>
                  <a:pt x="18880" y="8141"/>
                </a:cubicBezTo>
                <a:lnTo>
                  <a:pt x="18880" y="8138"/>
                </a:lnTo>
                <a:cubicBezTo>
                  <a:pt x="18854" y="8174"/>
                  <a:pt x="18287" y="8928"/>
                  <a:pt x="17928" y="8855"/>
                </a:cubicBezTo>
                <a:cubicBezTo>
                  <a:pt x="17928" y="8855"/>
                  <a:pt x="17332" y="8707"/>
                  <a:pt x="17120" y="7655"/>
                </a:cubicBezTo>
                <a:lnTo>
                  <a:pt x="17120" y="6814"/>
                </a:lnTo>
                <a:lnTo>
                  <a:pt x="17120" y="754"/>
                </a:lnTo>
                <a:cubicBezTo>
                  <a:pt x="17120" y="340"/>
                  <a:pt x="16921" y="0"/>
                  <a:pt x="16678" y="0"/>
                </a:cubicBezTo>
                <a:lnTo>
                  <a:pt x="12110" y="0"/>
                </a:lnTo>
                <a:cubicBezTo>
                  <a:pt x="11780" y="445"/>
                  <a:pt x="11725" y="1085"/>
                  <a:pt x="11725" y="1085"/>
                </a:cubicBezTo>
                <a:cubicBezTo>
                  <a:pt x="11682" y="1697"/>
                  <a:pt x="12124" y="2664"/>
                  <a:pt x="12145" y="2708"/>
                </a:cubicBezTo>
                <a:lnTo>
                  <a:pt x="12142" y="2708"/>
                </a:lnTo>
                <a:cubicBezTo>
                  <a:pt x="12369" y="3193"/>
                  <a:pt x="12506" y="3796"/>
                  <a:pt x="12506" y="4452"/>
                </a:cubicBezTo>
                <a:cubicBezTo>
                  <a:pt x="12506" y="6051"/>
                  <a:pt x="11704" y="7347"/>
                  <a:pt x="10712" y="7347"/>
                </a:cubicBezTo>
                <a:cubicBezTo>
                  <a:pt x="9721" y="7347"/>
                  <a:pt x="8917" y="6051"/>
                  <a:pt x="8917" y="4452"/>
                </a:cubicBezTo>
                <a:cubicBezTo>
                  <a:pt x="8917" y="3749"/>
                  <a:pt x="9072" y="3103"/>
                  <a:pt x="9330" y="2601"/>
                </a:cubicBezTo>
                <a:cubicBezTo>
                  <a:pt x="9447" y="2328"/>
                  <a:pt x="9738" y="1588"/>
                  <a:pt x="9703" y="1085"/>
                </a:cubicBezTo>
                <a:cubicBezTo>
                  <a:pt x="9703" y="1085"/>
                  <a:pt x="9648" y="445"/>
                  <a:pt x="9318" y="0"/>
                </a:cubicBezTo>
                <a:lnTo>
                  <a:pt x="4970" y="0"/>
                </a:lnTo>
                <a:close/>
              </a:path>
            </a:pathLst>
          </a:custGeom>
          <a:solidFill>
            <a:srgbClr val="FF00FB"/>
          </a:solid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1" name="How Loops Map to Hardware"/>
          <p:cNvSpPr txBox="1"/>
          <p:nvPr>
            <p:ph type="title"/>
          </p:nvPr>
        </p:nvSpPr>
        <p:spPr>
          <a:prstGeom prst="rect">
            <a:avLst/>
          </a:prstGeom>
        </p:spPr>
        <p:txBody>
          <a:bodyPr/>
          <a:lstStyle/>
          <a:p>
            <a:pPr/>
            <a:r>
              <a:t>How Loops Map to Hardware</a:t>
            </a:r>
          </a:p>
        </p:txBody>
      </p:sp>
      <p:sp>
        <p:nvSpPr>
          <p:cNvPr id="932" name="A software “loop” is counter chain + controller…"/>
          <p:cNvSpPr txBox="1"/>
          <p:nvPr>
            <p:ph type="body" idx="1"/>
          </p:nvPr>
        </p:nvSpPr>
        <p:spPr>
          <a:prstGeom prst="rect">
            <a:avLst/>
          </a:prstGeom>
        </p:spPr>
        <p:txBody>
          <a:bodyPr/>
          <a:lstStyle/>
          <a:p>
            <a:pPr/>
            <a:r>
              <a:t>A software “loop” is </a:t>
            </a:r>
            <a:r>
              <a:rPr b="1"/>
              <a:t>counter chain + controller</a:t>
            </a:r>
            <a:endParaRPr b="1"/>
          </a:p>
          <a:p>
            <a:pPr lvl="1" marL="800100" indent="-342900">
              <a:buSzPct val="75000"/>
            </a:pPr>
            <a:r>
              <a:rPr b="1"/>
              <a:t>Counter chain </a:t>
            </a:r>
            <a:r>
              <a:t>- Collection of iterators that are chained together</a:t>
            </a:r>
            <a:endParaRPr b="1"/>
          </a:p>
          <a:p>
            <a:pPr lvl="1" marL="800100" indent="-342900">
              <a:buSzPct val="75000"/>
            </a:pPr>
            <a:r>
              <a:rPr b="1"/>
              <a:t>Controller </a:t>
            </a:r>
            <a:r>
              <a:t>- A container for a data path or other controllers</a:t>
            </a:r>
          </a:p>
          <a:p>
            <a:pPr/>
            <a:endParaRPr b="1"/>
          </a:p>
          <a:p>
            <a:pPr/>
            <a:r>
              <a:t>Controllers are nested:</a:t>
            </a:r>
          </a:p>
          <a:p>
            <a:pPr lvl="1" marL="800100" indent="-342900">
              <a:buSzPct val="75000"/>
            </a:pPr>
            <a:r>
              <a:rPr b="1"/>
              <a:t>Inner - </a:t>
            </a:r>
            <a:r>
              <a:t>contains datapaths of </a:t>
            </a:r>
            <a:r>
              <a:rPr i="1"/>
              <a:t>only</a:t>
            </a:r>
            <a:r>
              <a:t> primitive nodes</a:t>
            </a:r>
          </a:p>
          <a:p>
            <a:pPr lvl="1" marL="800100" indent="-342900">
              <a:buSzPct val="75000"/>
            </a:pPr>
            <a:r>
              <a:rPr b="1"/>
              <a:t>Outer -</a:t>
            </a:r>
            <a:r>
              <a:t> contains </a:t>
            </a:r>
            <a:r>
              <a:rPr i="1"/>
              <a:t>only </a:t>
            </a:r>
            <a:r>
              <a:t>other controllers (called “children”)</a:t>
            </a:r>
          </a:p>
        </p:txBody>
      </p:sp>
      <p:grpSp>
        <p:nvGrpSpPr>
          <p:cNvPr id="935" name="CustomShape 3"/>
          <p:cNvGrpSpPr/>
          <p:nvPr/>
        </p:nvGrpSpPr>
        <p:grpSpPr>
          <a:xfrm>
            <a:off x="207839" y="5166692"/>
            <a:ext cx="11711298" cy="1616565"/>
            <a:chOff x="0" y="0"/>
            <a:chExt cx="11711296" cy="1616563"/>
          </a:xfrm>
        </p:grpSpPr>
        <p:sp>
          <p:nvSpPr>
            <p:cNvPr id="933" name="Rectangle"/>
            <p:cNvSpPr/>
            <p:nvPr/>
          </p:nvSpPr>
          <p:spPr>
            <a:xfrm>
              <a:off x="0" y="0"/>
              <a:ext cx="11711297" cy="1616564"/>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934" name="Foreach(N by 1) { i =&gt;  // Outer controller…"/>
            <p:cNvSpPr txBox="1"/>
            <p:nvPr/>
          </p:nvSpPr>
          <p:spPr>
            <a:xfrm>
              <a:off x="0" y="951"/>
              <a:ext cx="11711297" cy="14760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2000">
                  <a:solidFill>
                    <a:srgbClr val="CF6A4C"/>
                  </a:solidFill>
                  <a:latin typeface="Courier"/>
                  <a:ea typeface="Courier"/>
                  <a:cs typeface="Courier"/>
                  <a:sym typeface="Courier"/>
                </a:defRPr>
              </a:pPr>
              <a:r>
                <a:t>Foreach</a:t>
              </a:r>
              <a:r>
                <a:rPr>
                  <a:solidFill>
                    <a:srgbClr val="CDA869"/>
                  </a:solidFill>
                </a:rPr>
                <a:t>(</a:t>
              </a:r>
              <a:r>
                <a:t>N </a:t>
              </a:r>
              <a:r>
                <a:rPr>
                  <a:solidFill>
                    <a:srgbClr val="7587A6"/>
                  </a:solidFill>
                </a:rPr>
                <a:t>by </a:t>
              </a:r>
              <a:r>
                <a:rPr>
                  <a:solidFill>
                    <a:srgbClr val="CDA869"/>
                  </a:solidFill>
                </a:rPr>
                <a:t>1) { i </a:t>
              </a:r>
              <a:r>
                <a:rPr>
                  <a:solidFill>
                    <a:srgbClr val="A7A7A7"/>
                  </a:solidFill>
                </a:rPr>
                <a:t>=&gt;  </a:t>
              </a:r>
              <a:r>
                <a:rPr>
                  <a:solidFill>
                    <a:srgbClr val="747C84"/>
                  </a:solidFill>
                </a:rPr>
                <a:t>// Outer controller</a:t>
              </a:r>
            </a:p>
            <a:p>
              <a:pPr defTabSz="825500">
                <a:defRPr spc="0" sz="2000">
                  <a:solidFill>
                    <a:srgbClr val="747C84"/>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M </a:t>
              </a:r>
              <a:r>
                <a:rPr>
                  <a:solidFill>
                    <a:srgbClr val="7587A6"/>
                  </a:solidFill>
                </a:rPr>
                <a:t>by </a:t>
              </a:r>
              <a:r>
                <a:rPr>
                  <a:solidFill>
                    <a:srgbClr val="CDA869"/>
                  </a:solidFill>
                </a:rPr>
                <a:t>1) { j </a:t>
              </a:r>
              <a:r>
                <a:rPr>
                  <a:solidFill>
                    <a:srgbClr val="A7A7A7"/>
                  </a:solidFill>
                </a:rPr>
                <a:t>=&gt; </a:t>
              </a:r>
              <a:r>
                <a:rPr>
                  <a:solidFill>
                    <a:srgbClr val="7587A6"/>
                  </a:solidFill>
                </a:rPr>
                <a:t>mem</a:t>
              </a:r>
              <a:r>
                <a:rPr>
                  <a:solidFill>
                    <a:srgbClr val="CDA869"/>
                  </a:solidFill>
                </a:rPr>
                <a:t>(</a:t>
              </a:r>
              <a:r>
                <a:rPr>
                  <a:solidFill>
                    <a:srgbClr val="A7A7A7"/>
                  </a:solidFill>
                </a:rPr>
                <a:t>i,j</a:t>
              </a:r>
              <a:r>
                <a:rPr>
                  <a:solidFill>
                    <a:srgbClr val="CDA869"/>
                  </a:solidFill>
                </a:rPr>
                <a:t>)</a:t>
              </a:r>
              <a:r>
                <a:rPr>
                  <a:solidFill>
                    <a:srgbClr val="7587A6"/>
                  </a:solidFill>
                </a:rPr>
                <a:t> = </a:t>
              </a:r>
              <a:r>
                <a:rPr>
                  <a:solidFill>
                    <a:srgbClr val="A8A7A6"/>
                  </a:solidFill>
                </a:rPr>
                <a:t>i+j</a:t>
              </a:r>
              <a:r>
                <a:rPr>
                  <a:solidFill>
                    <a:srgbClr val="CDA869"/>
                  </a:solidFill>
                </a:rPr>
                <a:t> }             </a:t>
              </a:r>
              <a:r>
                <a:t>// Inner controller</a:t>
              </a:r>
            </a:p>
            <a:p>
              <a:pPr defTabSz="825500">
                <a:defRPr spc="0" sz="2000">
                  <a:solidFill>
                    <a:srgbClr val="747C84"/>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P </a:t>
              </a:r>
              <a:r>
                <a:rPr>
                  <a:solidFill>
                    <a:srgbClr val="7587A6"/>
                  </a:solidFill>
                </a:rPr>
                <a:t>by </a:t>
              </a:r>
              <a:r>
                <a:rPr>
                  <a:solidFill>
                    <a:srgbClr val="CDA869"/>
                  </a:solidFill>
                </a:rPr>
                <a:t>1) { j </a:t>
              </a:r>
              <a:r>
                <a:rPr>
                  <a:solidFill>
                    <a:srgbClr val="A7A7A7"/>
                  </a:solidFill>
                </a:rPr>
                <a:t>=&gt; </a:t>
              </a:r>
              <a:r>
                <a:rPr>
                  <a:solidFill>
                    <a:srgbClr val="C7AA72"/>
                  </a:solidFill>
                </a:rPr>
                <a:t>if</a:t>
              </a:r>
              <a:r>
                <a:rPr>
                  <a:solidFill>
                    <a:srgbClr val="A7A7A7"/>
                  </a:solidFill>
                </a:rPr>
                <a:t> </a:t>
              </a:r>
              <a:r>
                <a:rPr>
                  <a:solidFill>
                    <a:srgbClr val="C7AA73"/>
                  </a:solidFill>
                </a:rPr>
                <a:t>(</a:t>
              </a:r>
              <a:r>
                <a:rPr>
                  <a:solidFill>
                    <a:srgbClr val="A7A7A7"/>
                  </a:solidFill>
                </a:rPr>
                <a:t>j == 0</a:t>
              </a:r>
              <a:r>
                <a:rPr>
                  <a:solidFill>
                    <a:srgbClr val="C7AA73"/>
                  </a:solidFill>
                </a:rPr>
                <a:t>)</a:t>
              </a:r>
              <a:r>
                <a:rPr>
                  <a:solidFill>
                    <a:srgbClr val="A7A7A7"/>
                  </a:solidFill>
                </a:rPr>
                <a:t> … = </a:t>
              </a:r>
              <a:r>
                <a:rPr>
                  <a:solidFill>
                    <a:srgbClr val="7587A6"/>
                  </a:solidFill>
                </a:rPr>
                <a:t>mem</a:t>
              </a:r>
              <a:r>
                <a:rPr>
                  <a:solidFill>
                    <a:srgbClr val="CDA869"/>
                  </a:solidFill>
                </a:rPr>
                <a:t>(</a:t>
              </a:r>
              <a:r>
                <a:rPr>
                  <a:solidFill>
                    <a:srgbClr val="A7A7A7"/>
                  </a:solidFill>
                </a:rPr>
                <a:t>i,j</a:t>
              </a:r>
              <a:r>
                <a:rPr>
                  <a:solidFill>
                    <a:srgbClr val="CDA869"/>
                  </a:solidFill>
                </a:rPr>
                <a:t>) }   </a:t>
              </a:r>
              <a:r>
                <a:t>// Inner controller</a:t>
              </a:r>
            </a:p>
            <a:p>
              <a:pPr defTabSz="825500">
                <a:defRPr spc="0" sz="2000">
                  <a:solidFill>
                    <a:srgbClr val="747C84"/>
                  </a:solidFill>
                  <a:latin typeface="Courier"/>
                  <a:ea typeface="Courier"/>
                  <a:cs typeface="Courier"/>
                  <a:sym typeface="Courier"/>
                </a:defRPr>
              </a:pPr>
              <a:r>
                <a:rPr>
                  <a:solidFill>
                    <a:srgbClr val="CDA869"/>
                  </a:solidFill>
                </a:rPr>
                <a:t>}</a:t>
              </a:r>
            </a:p>
            <a:p>
              <a:pPr defTabSz="825500">
                <a:defRPr spc="0" sz="2000">
                  <a:solidFill>
                    <a:srgbClr val="CDA869"/>
                  </a:solidFill>
                  <a:latin typeface="Courier"/>
                  <a:ea typeface="Courier"/>
                  <a:cs typeface="Courier"/>
                  <a:sym typeface="Courier"/>
                </a:defRPr>
              </a:pPr>
              <a:r>
                <a:t>}</a:t>
              </a:r>
            </a:p>
            <a:p>
              <a:pPr defTabSz="825500">
                <a:defRPr spc="0" sz="2000">
                  <a:solidFill>
                    <a:srgbClr val="CDA869"/>
                  </a:solidFill>
                  <a:latin typeface="Courier"/>
                  <a:ea typeface="Courier"/>
                  <a:cs typeface="Courier"/>
                  <a:sym typeface="Courier"/>
                </a:defRPr>
              </a:pPr>
              <a:r>
                <a:t>     </a:t>
              </a:r>
            </a:p>
          </p:txBody>
        </p:sp>
      </p:grpSp>
      <p:sp>
        <p:nvSpPr>
          <p:cNvPr id="93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32">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3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93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93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932">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932">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0" presetID="1" grpId="1" fill="hold">
                                  <p:stCondLst>
                                    <p:cond delay="0"/>
                                  </p:stCondLst>
                                  <p:iterate type="el" backwards="0">
                                    <p:tmAbs val="0"/>
                                  </p:iterate>
                                  <p:childTnLst>
                                    <p:set>
                                      <p:cBhvr>
                                        <p:cTn id="28" fill="hold"/>
                                        <p:tgtEl>
                                          <p:spTgt spid="932">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Class="entr" nodeType="clickEffect" presetSubtype="0" presetID="1" grpId="1" fill="hold">
                                  <p:stCondLst>
                                    <p:cond delay="0"/>
                                  </p:stCondLst>
                                  <p:iterate type="el" backwards="0">
                                    <p:tmAbs val="0"/>
                                  </p:iterate>
                                  <p:childTnLst>
                                    <p:set>
                                      <p:cBhvr>
                                        <p:cTn id="32" fill="hold"/>
                                        <p:tgtEl>
                                          <p:spTgt spid="93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2" fill="hold">
                                  <p:stCondLst>
                                    <p:cond delay="0"/>
                                  </p:stCondLst>
                                  <p:iterate type="el" backwards="0">
                                    <p:tmAbs val="0"/>
                                  </p:iterate>
                                  <p:childTnLst>
                                    <p:set>
                                      <p:cBhvr>
                                        <p:cTn id="36" fill="hold"/>
                                        <p:tgtEl>
                                          <p:spTgt spid="9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32" grpId="1"/>
      <p:bldP build="whole" bldLvl="1" animBg="1" rev="0" advAuto="0" spid="935" grpId="2"/>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38" name="How Loops Map to Hardware"/>
          <p:cNvSpPr txBox="1"/>
          <p:nvPr>
            <p:ph type="title"/>
          </p:nvPr>
        </p:nvSpPr>
        <p:spPr>
          <a:prstGeom prst="rect">
            <a:avLst/>
          </a:prstGeom>
        </p:spPr>
        <p:txBody>
          <a:bodyPr/>
          <a:lstStyle/>
          <a:p>
            <a:pPr/>
            <a:r>
              <a:t>How Loops Map to Hardware</a:t>
            </a:r>
          </a:p>
        </p:txBody>
      </p:sp>
      <p:sp>
        <p:nvSpPr>
          <p:cNvPr id="939" name="Language Notes"/>
          <p:cNvSpPr txBox="1"/>
          <p:nvPr>
            <p:ph type="body" idx="1"/>
          </p:nvPr>
        </p:nvSpPr>
        <p:spPr>
          <a:prstGeom prst="rect">
            <a:avLst/>
          </a:prstGeom>
        </p:spPr>
        <p:txBody>
          <a:bodyPr/>
          <a:lstStyle/>
          <a:p>
            <a:pPr/>
            <a:r>
              <a:t>Language Notes</a:t>
            </a:r>
          </a:p>
        </p:txBody>
      </p:sp>
      <p:grpSp>
        <p:nvGrpSpPr>
          <p:cNvPr id="942" name="CustomShape 3"/>
          <p:cNvGrpSpPr/>
          <p:nvPr/>
        </p:nvGrpSpPr>
        <p:grpSpPr>
          <a:xfrm>
            <a:off x="207839" y="5166692"/>
            <a:ext cx="11711298" cy="1616565"/>
            <a:chOff x="0" y="0"/>
            <a:chExt cx="11711296" cy="1616563"/>
          </a:xfrm>
        </p:grpSpPr>
        <p:sp>
          <p:nvSpPr>
            <p:cNvPr id="940" name="Rectangle"/>
            <p:cNvSpPr/>
            <p:nvPr/>
          </p:nvSpPr>
          <p:spPr>
            <a:xfrm>
              <a:off x="0" y="0"/>
              <a:ext cx="11711297" cy="1616564"/>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941" name="Foreach(N by 1) { i =&gt;  // Outer controller…"/>
            <p:cNvSpPr txBox="1"/>
            <p:nvPr/>
          </p:nvSpPr>
          <p:spPr>
            <a:xfrm>
              <a:off x="0" y="951"/>
              <a:ext cx="11711297" cy="147601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2000">
                  <a:solidFill>
                    <a:srgbClr val="CF6A4C"/>
                  </a:solidFill>
                  <a:latin typeface="Courier"/>
                  <a:ea typeface="Courier"/>
                  <a:cs typeface="Courier"/>
                  <a:sym typeface="Courier"/>
                </a:defRPr>
              </a:pPr>
              <a:r>
                <a:t>Foreach</a:t>
              </a:r>
              <a:r>
                <a:rPr>
                  <a:solidFill>
                    <a:srgbClr val="CDA869"/>
                  </a:solidFill>
                </a:rPr>
                <a:t>(</a:t>
              </a:r>
              <a:r>
                <a:t>N </a:t>
              </a:r>
              <a:r>
                <a:rPr>
                  <a:solidFill>
                    <a:srgbClr val="7587A6"/>
                  </a:solidFill>
                </a:rPr>
                <a:t>by </a:t>
              </a:r>
              <a:r>
                <a:rPr>
                  <a:solidFill>
                    <a:srgbClr val="CDA869"/>
                  </a:solidFill>
                </a:rPr>
                <a:t>1) { i </a:t>
              </a:r>
              <a:r>
                <a:rPr>
                  <a:solidFill>
                    <a:srgbClr val="A7A7A7"/>
                  </a:solidFill>
                </a:rPr>
                <a:t>=&gt;  </a:t>
              </a:r>
              <a:r>
                <a:rPr>
                  <a:solidFill>
                    <a:srgbClr val="747C84"/>
                  </a:solidFill>
                </a:rPr>
                <a:t>// Outer controller</a:t>
              </a:r>
            </a:p>
            <a:p>
              <a:pPr defTabSz="825500">
                <a:defRPr spc="0" sz="2000">
                  <a:solidFill>
                    <a:srgbClr val="747C84"/>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M </a:t>
              </a:r>
              <a:r>
                <a:rPr>
                  <a:solidFill>
                    <a:srgbClr val="7587A6"/>
                  </a:solidFill>
                </a:rPr>
                <a:t>by </a:t>
              </a:r>
              <a:r>
                <a:rPr>
                  <a:solidFill>
                    <a:srgbClr val="CDA869"/>
                  </a:solidFill>
                </a:rPr>
                <a:t>1) { j </a:t>
              </a:r>
              <a:r>
                <a:rPr>
                  <a:solidFill>
                    <a:srgbClr val="A7A7A7"/>
                  </a:solidFill>
                </a:rPr>
                <a:t>=&gt; </a:t>
              </a:r>
              <a:r>
                <a:rPr>
                  <a:solidFill>
                    <a:srgbClr val="7587A6"/>
                  </a:solidFill>
                </a:rPr>
                <a:t>mem</a:t>
              </a:r>
              <a:r>
                <a:rPr>
                  <a:solidFill>
                    <a:srgbClr val="CDA869"/>
                  </a:solidFill>
                </a:rPr>
                <a:t>(</a:t>
              </a:r>
              <a:r>
                <a:rPr>
                  <a:solidFill>
                    <a:srgbClr val="A7A7A7"/>
                  </a:solidFill>
                </a:rPr>
                <a:t>i,j</a:t>
              </a:r>
              <a:r>
                <a:rPr>
                  <a:solidFill>
                    <a:srgbClr val="CDA869"/>
                  </a:solidFill>
                </a:rPr>
                <a:t>)</a:t>
              </a:r>
              <a:r>
                <a:rPr>
                  <a:solidFill>
                    <a:srgbClr val="7587A6"/>
                  </a:solidFill>
                </a:rPr>
                <a:t> = i+j</a:t>
              </a:r>
              <a:r>
                <a:rPr>
                  <a:solidFill>
                    <a:srgbClr val="CDA869"/>
                  </a:solidFill>
                </a:rPr>
                <a:t> }             </a:t>
              </a:r>
              <a:r>
                <a:t>// Inner controller</a:t>
              </a:r>
            </a:p>
            <a:p>
              <a:pPr defTabSz="825500">
                <a:defRPr spc="0" sz="2000">
                  <a:solidFill>
                    <a:srgbClr val="747C84"/>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P </a:t>
              </a:r>
              <a:r>
                <a:rPr>
                  <a:solidFill>
                    <a:srgbClr val="7587A6"/>
                  </a:solidFill>
                </a:rPr>
                <a:t>by </a:t>
              </a:r>
              <a:r>
                <a:rPr>
                  <a:solidFill>
                    <a:srgbClr val="CDA869"/>
                  </a:solidFill>
                </a:rPr>
                <a:t>1) { j </a:t>
              </a:r>
              <a:r>
                <a:rPr>
                  <a:solidFill>
                    <a:srgbClr val="A7A7A7"/>
                  </a:solidFill>
                </a:rPr>
                <a:t>=&gt; if (j == 0) … = </a:t>
              </a:r>
              <a:r>
                <a:rPr>
                  <a:solidFill>
                    <a:srgbClr val="7587A6"/>
                  </a:solidFill>
                </a:rPr>
                <a:t>mem</a:t>
              </a:r>
              <a:r>
                <a:rPr>
                  <a:solidFill>
                    <a:srgbClr val="CDA869"/>
                  </a:solidFill>
                </a:rPr>
                <a:t>(</a:t>
              </a:r>
              <a:r>
                <a:rPr>
                  <a:solidFill>
                    <a:srgbClr val="A7A7A7"/>
                  </a:solidFill>
                </a:rPr>
                <a:t>i,j</a:t>
              </a:r>
              <a:r>
                <a:rPr>
                  <a:solidFill>
                    <a:srgbClr val="CDA869"/>
                  </a:solidFill>
                </a:rPr>
                <a:t>) }   </a:t>
              </a:r>
              <a:r>
                <a:t>// Inner controller</a:t>
              </a:r>
            </a:p>
            <a:p>
              <a:pPr defTabSz="825500">
                <a:defRPr spc="0" sz="2000">
                  <a:solidFill>
                    <a:srgbClr val="747C84"/>
                  </a:solidFill>
                  <a:latin typeface="Courier"/>
                  <a:ea typeface="Courier"/>
                  <a:cs typeface="Courier"/>
                  <a:sym typeface="Courier"/>
                </a:defRPr>
              </a:pPr>
              <a:r>
                <a:rPr>
                  <a:solidFill>
                    <a:srgbClr val="CDA869"/>
                  </a:solidFill>
                </a:rPr>
                <a:t>}</a:t>
              </a:r>
            </a:p>
            <a:p>
              <a:pPr defTabSz="825500">
                <a:defRPr spc="0" sz="2000">
                  <a:solidFill>
                    <a:srgbClr val="CDA869"/>
                  </a:solidFill>
                  <a:latin typeface="Courier"/>
                  <a:ea typeface="Courier"/>
                  <a:cs typeface="Courier"/>
                  <a:sym typeface="Courier"/>
                </a:defRPr>
              </a:pPr>
              <a:r>
                <a:t>}</a:t>
              </a:r>
            </a:p>
            <a:p>
              <a:pPr defTabSz="825500">
                <a:defRPr spc="0" sz="2000">
                  <a:solidFill>
                    <a:srgbClr val="CDA869"/>
                  </a:solidFill>
                  <a:latin typeface="Courier"/>
                  <a:ea typeface="Courier"/>
                  <a:cs typeface="Courier"/>
                  <a:sym typeface="Courier"/>
                </a:defRPr>
              </a:pPr>
              <a:r>
                <a:t>     </a:t>
              </a:r>
            </a:p>
          </p:txBody>
        </p:sp>
      </p:grpSp>
      <p:sp>
        <p:nvSpPr>
          <p:cNvPr id="943" name="Shorthand for “0 until N by 1”"/>
          <p:cNvSpPr txBox="1"/>
          <p:nvPr/>
        </p:nvSpPr>
        <p:spPr>
          <a:xfrm>
            <a:off x="712305" y="3861646"/>
            <a:ext cx="35528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Shorthand for “0 until N by 1”</a:t>
            </a:r>
          </a:p>
        </p:txBody>
      </p:sp>
      <p:sp>
        <p:nvSpPr>
          <p:cNvPr id="944" name="Line"/>
          <p:cNvSpPr/>
          <p:nvPr/>
        </p:nvSpPr>
        <p:spPr>
          <a:xfrm flipH="1">
            <a:off x="1967573" y="4223742"/>
            <a:ext cx="1" cy="1039756"/>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945" name="Iterator for loop is labelled “i”"/>
          <p:cNvSpPr txBox="1"/>
          <p:nvPr/>
        </p:nvSpPr>
        <p:spPr>
          <a:xfrm>
            <a:off x="4463038" y="4301913"/>
            <a:ext cx="352209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Iterator for loop is labelled “i”</a:t>
            </a:r>
          </a:p>
        </p:txBody>
      </p:sp>
      <p:sp>
        <p:nvSpPr>
          <p:cNvPr id="946" name="Line"/>
          <p:cNvSpPr/>
          <p:nvPr/>
        </p:nvSpPr>
        <p:spPr>
          <a:xfrm flipH="1">
            <a:off x="3235689" y="4664008"/>
            <a:ext cx="2482619" cy="70231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94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48" name="TODO: Drop this slide?"/>
          <p:cNvSpPr txBox="1"/>
          <p:nvPr/>
        </p:nvSpPr>
        <p:spPr>
          <a:xfrm>
            <a:off x="6821005" y="2286846"/>
            <a:ext cx="273962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Drop this slide?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0" name="How Arrays Map to Hardware"/>
          <p:cNvSpPr txBox="1"/>
          <p:nvPr>
            <p:ph type="title"/>
          </p:nvPr>
        </p:nvSpPr>
        <p:spPr>
          <a:prstGeom prst="rect">
            <a:avLst/>
          </a:prstGeom>
        </p:spPr>
        <p:txBody>
          <a:bodyPr/>
          <a:lstStyle/>
          <a:p>
            <a:pPr/>
            <a:r>
              <a:t>How Arrays Map to Hardware</a:t>
            </a:r>
          </a:p>
        </p:txBody>
      </p:sp>
      <p:sp>
        <p:nvSpPr>
          <p:cNvPr id="951" name="Each “array” is manually placed on a resource:…"/>
          <p:cNvSpPr txBox="1"/>
          <p:nvPr>
            <p:ph type="body" idx="1"/>
          </p:nvPr>
        </p:nvSpPr>
        <p:spPr>
          <a:prstGeom prst="rect">
            <a:avLst/>
          </a:prstGeom>
        </p:spPr>
        <p:txBody>
          <a:bodyPr/>
          <a:lstStyle/>
          <a:p>
            <a:pPr/>
            <a:r>
              <a:t>Each “array” is manually placed on a resource:</a:t>
            </a:r>
          </a:p>
          <a:p>
            <a:pPr lvl="1" marL="800100" indent="-342900">
              <a:buSzPct val="75000"/>
            </a:pPr>
            <a:r>
              <a:t>DRAM - off-chip, burst-addressable</a:t>
            </a:r>
          </a:p>
          <a:p>
            <a:pPr lvl="1" marL="800100" indent="-342900">
              <a:buSzPct val="75000"/>
            </a:pPr>
            <a:r>
              <a:t>SRAM - on-chip, word-addressable</a:t>
            </a:r>
          </a:p>
          <a:p>
            <a:pPr lvl="1" marL="800100" indent="-342900">
              <a:buSzPct val="75000"/>
            </a:pPr>
            <a:r>
              <a:t>Register - on-chip, single word</a:t>
            </a:r>
          </a:p>
        </p:txBody>
      </p:sp>
      <p:grpSp>
        <p:nvGrpSpPr>
          <p:cNvPr id="954" name="Rectangle 21"/>
          <p:cNvGrpSpPr/>
          <p:nvPr/>
        </p:nvGrpSpPr>
        <p:grpSpPr>
          <a:xfrm>
            <a:off x="666509" y="5437463"/>
            <a:ext cx="3886201" cy="1143001"/>
            <a:chOff x="0" y="0"/>
            <a:chExt cx="3886200" cy="1143000"/>
          </a:xfrm>
        </p:grpSpPr>
        <p:sp>
          <p:nvSpPr>
            <p:cNvPr id="952" name="Rectangle"/>
            <p:cNvSpPr/>
            <p:nvPr/>
          </p:nvSpPr>
          <p:spPr>
            <a:xfrm>
              <a:off x="0" y="0"/>
              <a:ext cx="3886200" cy="1143000"/>
            </a:xfrm>
            <a:prstGeom prst="rect">
              <a:avLst/>
            </a:prstGeom>
            <a:solidFill>
              <a:srgbClr val="057759"/>
            </a:solidFill>
            <a:ln w="12700" cap="flat">
              <a:noFill/>
              <a:miter lim="400000"/>
            </a:ln>
            <a:effectLst/>
          </p:spPr>
          <p:txBody>
            <a:bodyPr wrap="square" lIns="45719" tIns="45719" rIns="45719" bIns="45719" numCol="1" anchor="ctr">
              <a:noAutofit/>
            </a:bodyPr>
            <a:lstStyle/>
            <a:p>
              <a:pPr algn="ctr"/>
            </a:p>
          </p:txBody>
        </p:sp>
        <p:sp>
          <p:nvSpPr>
            <p:cNvPr id="953" name="DDR DRAM"/>
            <p:cNvSpPr txBox="1"/>
            <p:nvPr/>
          </p:nvSpPr>
          <p:spPr>
            <a:xfrm>
              <a:off x="45719" y="352965"/>
              <a:ext cx="3794761" cy="437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FFFFFF"/>
                  </a:solidFill>
                  <a:latin typeface="Arial"/>
                  <a:ea typeface="Arial"/>
                  <a:cs typeface="Arial"/>
                  <a:sym typeface="Arial"/>
                </a:defRPr>
              </a:lvl1pPr>
            </a:lstStyle>
            <a:p>
              <a:pPr/>
              <a:r>
                <a:t>DDR DRAM</a:t>
              </a:r>
            </a:p>
          </p:txBody>
        </p:sp>
      </p:grpSp>
      <p:grpSp>
        <p:nvGrpSpPr>
          <p:cNvPr id="957" name="Rectangle 23"/>
          <p:cNvGrpSpPr/>
          <p:nvPr/>
        </p:nvGrpSpPr>
        <p:grpSpPr>
          <a:xfrm>
            <a:off x="5622885" y="5437463"/>
            <a:ext cx="2667001" cy="1143001"/>
            <a:chOff x="0" y="0"/>
            <a:chExt cx="2667000" cy="1143000"/>
          </a:xfrm>
        </p:grpSpPr>
        <p:sp>
          <p:nvSpPr>
            <p:cNvPr id="955" name="Rectangle"/>
            <p:cNvSpPr/>
            <p:nvPr/>
          </p:nvSpPr>
          <p:spPr>
            <a:xfrm>
              <a:off x="0" y="0"/>
              <a:ext cx="2667000" cy="1143000"/>
            </a:xfrm>
            <a:prstGeom prst="rect">
              <a:avLst/>
            </a:prstGeom>
            <a:solidFill>
              <a:srgbClr val="0070C0"/>
            </a:solidFill>
            <a:ln w="12700" cap="flat">
              <a:noFill/>
              <a:miter lim="400000"/>
            </a:ln>
            <a:effectLst/>
          </p:spPr>
          <p:txBody>
            <a:bodyPr wrap="square" lIns="45719" tIns="45719" rIns="45719" bIns="45719" numCol="1" anchor="ctr">
              <a:noAutofit/>
            </a:bodyPr>
            <a:lstStyle/>
            <a:p>
              <a:pPr algn="ctr"/>
            </a:p>
          </p:txBody>
        </p:sp>
        <p:sp>
          <p:nvSpPr>
            <p:cNvPr id="956" name="On-Chip SRAM"/>
            <p:cNvSpPr txBox="1"/>
            <p:nvPr/>
          </p:nvSpPr>
          <p:spPr>
            <a:xfrm>
              <a:off x="45719" y="352965"/>
              <a:ext cx="2575562" cy="4370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FFFFFF"/>
                  </a:solidFill>
                  <a:latin typeface="Arial"/>
                  <a:ea typeface="Arial"/>
                  <a:cs typeface="Arial"/>
                  <a:sym typeface="Arial"/>
                </a:defRPr>
              </a:lvl1pPr>
            </a:lstStyle>
            <a:p>
              <a:pPr/>
              <a:r>
                <a:t>On-Chip SRAM</a:t>
              </a:r>
            </a:p>
          </p:txBody>
        </p:sp>
      </p:grpSp>
      <p:grpSp>
        <p:nvGrpSpPr>
          <p:cNvPr id="960" name="Rectangle 24"/>
          <p:cNvGrpSpPr/>
          <p:nvPr/>
        </p:nvGrpSpPr>
        <p:grpSpPr>
          <a:xfrm>
            <a:off x="9360062" y="5535435"/>
            <a:ext cx="2209801" cy="947058"/>
            <a:chOff x="0" y="0"/>
            <a:chExt cx="2209800" cy="947057"/>
          </a:xfrm>
        </p:grpSpPr>
        <p:sp>
          <p:nvSpPr>
            <p:cNvPr id="958" name="Rectangle"/>
            <p:cNvSpPr/>
            <p:nvPr/>
          </p:nvSpPr>
          <p:spPr>
            <a:xfrm>
              <a:off x="0" y="-1"/>
              <a:ext cx="2209800" cy="947059"/>
            </a:xfrm>
            <a:prstGeom prst="rect">
              <a:avLst/>
            </a:prstGeom>
            <a:solidFill>
              <a:srgbClr val="7030A0"/>
            </a:solidFill>
            <a:ln w="12700" cap="flat">
              <a:noFill/>
              <a:miter lim="400000"/>
            </a:ln>
            <a:effectLst/>
          </p:spPr>
          <p:txBody>
            <a:bodyPr wrap="square" lIns="45719" tIns="45719" rIns="45719" bIns="45719" numCol="1" anchor="ctr">
              <a:noAutofit/>
            </a:bodyPr>
            <a:lstStyle/>
            <a:p>
              <a:pPr algn="ctr"/>
            </a:p>
          </p:txBody>
        </p:sp>
        <p:sp>
          <p:nvSpPr>
            <p:cNvPr id="959" name="Local Regs"/>
            <p:cNvSpPr txBox="1"/>
            <p:nvPr/>
          </p:nvSpPr>
          <p:spPr>
            <a:xfrm>
              <a:off x="45719" y="254994"/>
              <a:ext cx="2118362" cy="43706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b="1" sz="2400">
                  <a:solidFill>
                    <a:srgbClr val="FFFFFF"/>
                  </a:solidFill>
                  <a:latin typeface="Arial"/>
                  <a:ea typeface="Arial"/>
                  <a:cs typeface="Arial"/>
                  <a:sym typeface="Arial"/>
                </a:defRPr>
              </a:lvl1pPr>
            </a:lstStyle>
            <a:p>
              <a:pPr/>
              <a:r>
                <a:t>Local Regs</a:t>
              </a:r>
            </a:p>
          </p:txBody>
        </p:sp>
      </p:grpSp>
      <p:sp>
        <p:nvSpPr>
          <p:cNvPr id="961" name="Down Arrow 6"/>
          <p:cNvSpPr/>
          <p:nvPr/>
        </p:nvSpPr>
        <p:spPr>
          <a:xfrm rot="16200000">
            <a:off x="4810613" y="5473197"/>
            <a:ext cx="533401" cy="1071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859"/>
                </a:moveTo>
                <a:lnTo>
                  <a:pt x="5400" y="14859"/>
                </a:lnTo>
                <a:lnTo>
                  <a:pt x="5400" y="0"/>
                </a:lnTo>
                <a:lnTo>
                  <a:pt x="16200" y="0"/>
                </a:lnTo>
                <a:lnTo>
                  <a:pt x="16200" y="14859"/>
                </a:lnTo>
                <a:lnTo>
                  <a:pt x="21600" y="14859"/>
                </a:lnTo>
                <a:lnTo>
                  <a:pt x="10800" y="21600"/>
                </a:lnTo>
                <a:close/>
              </a:path>
            </a:pathLst>
          </a:custGeom>
          <a:solidFill>
            <a:srgbClr val="00B050"/>
          </a:solidFill>
          <a:ln w="12700">
            <a:miter lim="400000"/>
          </a:ln>
        </p:spPr>
        <p:txBody>
          <a:bodyPr lIns="45719" rIns="45719"/>
          <a:lstStyle/>
          <a:p>
            <a:pPr>
              <a:defRPr>
                <a:latin typeface="Arial"/>
                <a:ea typeface="Arial"/>
                <a:cs typeface="Arial"/>
                <a:sym typeface="Arial"/>
              </a:defRPr>
            </a:pPr>
          </a:p>
        </p:txBody>
      </p:sp>
      <p:sp>
        <p:nvSpPr>
          <p:cNvPr id="962" name="Down Arrow 7"/>
          <p:cNvSpPr/>
          <p:nvPr/>
        </p:nvSpPr>
        <p:spPr>
          <a:xfrm rot="16200000">
            <a:off x="8552749" y="5473197"/>
            <a:ext cx="533401" cy="10715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4859"/>
                </a:moveTo>
                <a:lnTo>
                  <a:pt x="5400" y="14859"/>
                </a:lnTo>
                <a:lnTo>
                  <a:pt x="5400" y="0"/>
                </a:lnTo>
                <a:lnTo>
                  <a:pt x="16200" y="0"/>
                </a:lnTo>
                <a:lnTo>
                  <a:pt x="16200" y="14859"/>
                </a:lnTo>
                <a:lnTo>
                  <a:pt x="21600" y="14859"/>
                </a:lnTo>
                <a:lnTo>
                  <a:pt x="10800" y="21600"/>
                </a:lnTo>
                <a:close/>
              </a:path>
            </a:pathLst>
          </a:custGeom>
          <a:solidFill>
            <a:srgbClr val="002060"/>
          </a:solidFill>
          <a:ln w="12700">
            <a:miter lim="400000"/>
          </a:ln>
        </p:spPr>
        <p:txBody>
          <a:bodyPr lIns="45719" rIns="45719"/>
          <a:lstStyle/>
          <a:p>
            <a:pPr>
              <a:defRPr>
                <a:latin typeface="Arial"/>
                <a:ea typeface="Arial"/>
                <a:cs typeface="Arial"/>
                <a:sym typeface="Arial"/>
              </a:defRPr>
            </a:pPr>
          </a:p>
        </p:txBody>
      </p:sp>
      <p:sp>
        <p:nvSpPr>
          <p:cNvPr id="963" name="Slower"/>
          <p:cNvSpPr txBox="1"/>
          <p:nvPr/>
        </p:nvSpPr>
        <p:spPr>
          <a:xfrm>
            <a:off x="2031850" y="4899766"/>
            <a:ext cx="99097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defRPr b="0"/>
            </a:pPr>
            <a:r>
              <a:rPr b="1"/>
              <a:t>Slower</a:t>
            </a:r>
          </a:p>
        </p:txBody>
      </p:sp>
      <p:sp>
        <p:nvSpPr>
          <p:cNvPr id="964" name="Faster"/>
          <p:cNvSpPr txBox="1"/>
          <p:nvPr/>
        </p:nvSpPr>
        <p:spPr>
          <a:xfrm>
            <a:off x="10061854" y="4899766"/>
            <a:ext cx="91071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Faster</a:t>
            </a:r>
          </a:p>
        </p:txBody>
      </p:sp>
      <p:sp>
        <p:nvSpPr>
          <p:cNvPr id="965" name="Line"/>
          <p:cNvSpPr/>
          <p:nvPr/>
        </p:nvSpPr>
        <p:spPr>
          <a:xfrm>
            <a:off x="3077284" y="5095575"/>
            <a:ext cx="6930108"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966" name="Line"/>
          <p:cNvSpPr/>
          <p:nvPr/>
        </p:nvSpPr>
        <p:spPr>
          <a:xfrm flipH="1" flipV="1">
            <a:off x="2995591" y="4623899"/>
            <a:ext cx="6941093" cy="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967" name="Larger (GB)"/>
          <p:cNvSpPr txBox="1"/>
          <p:nvPr/>
        </p:nvSpPr>
        <p:spPr>
          <a:xfrm>
            <a:off x="1317538" y="4438479"/>
            <a:ext cx="162754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defRPr b="0"/>
            </a:pPr>
            <a:r>
              <a:rPr b="1"/>
              <a:t>Larger (GB)</a:t>
            </a:r>
          </a:p>
        </p:txBody>
      </p:sp>
      <p:sp>
        <p:nvSpPr>
          <p:cNvPr id="968" name="Smaller (KB)"/>
          <p:cNvSpPr txBox="1"/>
          <p:nvPr/>
        </p:nvSpPr>
        <p:spPr>
          <a:xfrm>
            <a:off x="10088602" y="4438479"/>
            <a:ext cx="175981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defRPr b="0"/>
            </a:pPr>
            <a:r>
              <a:rPr b="1"/>
              <a:t>Smaller (KB)</a:t>
            </a:r>
          </a:p>
        </p:txBody>
      </p:sp>
      <p:sp>
        <p:nvSpPr>
          <p:cNvPr id="969"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51">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951">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951">
                                            <p:txEl>
                                              <p:pRg st="1" end="1"/>
                                            </p:txEl>
                                          </p:spTgt>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2" fill="hold">
                                  <p:stCondLst>
                                    <p:cond delay="0"/>
                                  </p:stCondLst>
                                  <p:iterate type="el" backwards="0">
                                    <p:tmAbs val="0"/>
                                  </p:iterate>
                                  <p:childTnLst>
                                    <p:set>
                                      <p:cBhvr>
                                        <p:cTn id="15" fill="hold"/>
                                        <p:tgtEl>
                                          <p:spTgt spid="95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1" fill="hold">
                                  <p:stCondLst>
                                    <p:cond delay="0"/>
                                  </p:stCondLst>
                                  <p:iterate type="el" backwards="0">
                                    <p:tmAbs val="0"/>
                                  </p:iterate>
                                  <p:childTnLst>
                                    <p:set>
                                      <p:cBhvr>
                                        <p:cTn id="19" fill="hold"/>
                                        <p:tgtEl>
                                          <p:spTgt spid="951">
                                            <p:txEl>
                                              <p:pRg st="2" end="2"/>
                                            </p:txEl>
                                          </p:spTgt>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3" fill="hold">
                                  <p:stCondLst>
                                    <p:cond delay="0"/>
                                  </p:stCondLst>
                                  <p:iterate type="el" backwards="0">
                                    <p:tmAbs val="0"/>
                                  </p:iterate>
                                  <p:childTnLst>
                                    <p:set>
                                      <p:cBhvr>
                                        <p:cTn id="22" fill="hold"/>
                                        <p:tgtEl>
                                          <p:spTgt spid="957"/>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4" fill="hold">
                                  <p:stCondLst>
                                    <p:cond delay="0"/>
                                  </p:stCondLst>
                                  <p:iterate type="el" backwards="0">
                                    <p:tmAbs val="0"/>
                                  </p:iterate>
                                  <p:childTnLst>
                                    <p:set>
                                      <p:cBhvr>
                                        <p:cTn id="25" fill="hold"/>
                                        <p:tgtEl>
                                          <p:spTgt spid="96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1" fill="hold">
                                  <p:stCondLst>
                                    <p:cond delay="0"/>
                                  </p:stCondLst>
                                  <p:iterate type="el" backwards="0">
                                    <p:tmAbs val="0"/>
                                  </p:iterate>
                                  <p:childTnLst>
                                    <p:set>
                                      <p:cBhvr>
                                        <p:cTn id="29" fill="hold"/>
                                        <p:tgtEl>
                                          <p:spTgt spid="951">
                                            <p:txEl>
                                              <p:pRg st="3" end="3"/>
                                            </p:txEl>
                                          </p:spTgt>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5" fill="hold">
                                  <p:stCondLst>
                                    <p:cond delay="0"/>
                                  </p:stCondLst>
                                  <p:iterate type="el" backwards="0">
                                    <p:tmAbs val="0"/>
                                  </p:iterate>
                                  <p:childTnLst>
                                    <p:set>
                                      <p:cBhvr>
                                        <p:cTn id="32" fill="hold"/>
                                        <p:tgtEl>
                                          <p:spTgt spid="962"/>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6" fill="hold">
                                  <p:stCondLst>
                                    <p:cond delay="0"/>
                                  </p:stCondLst>
                                  <p:iterate type="el" backwards="0">
                                    <p:tmAbs val="0"/>
                                  </p:iterate>
                                  <p:childTnLst>
                                    <p:set>
                                      <p:cBhvr>
                                        <p:cTn id="35" fill="hold"/>
                                        <p:tgtEl>
                                          <p:spTgt spid="96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7" fill="hold">
                                  <p:stCondLst>
                                    <p:cond delay="0"/>
                                  </p:stCondLst>
                                  <p:iterate type="el" backwards="0">
                                    <p:tmAbs val="0"/>
                                  </p:iterate>
                                  <p:childTnLst>
                                    <p:set>
                                      <p:cBhvr>
                                        <p:cTn id="39" fill="hold"/>
                                        <p:tgtEl>
                                          <p:spTgt spid="967"/>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8" fill="hold">
                                  <p:stCondLst>
                                    <p:cond delay="0"/>
                                  </p:stCondLst>
                                  <p:iterate type="el" backwards="0">
                                    <p:tmAbs val="0"/>
                                  </p:iterate>
                                  <p:childTnLst>
                                    <p:set>
                                      <p:cBhvr>
                                        <p:cTn id="42" fill="hold"/>
                                        <p:tgtEl>
                                          <p:spTgt spid="968"/>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9" fill="hold">
                                  <p:stCondLst>
                                    <p:cond delay="0"/>
                                  </p:stCondLst>
                                  <p:iterate type="el" backwards="0">
                                    <p:tmAbs val="0"/>
                                  </p:iterate>
                                  <p:childTnLst>
                                    <p:set>
                                      <p:cBhvr>
                                        <p:cTn id="45" fill="hold"/>
                                        <p:tgtEl>
                                          <p:spTgt spid="96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Class="entr" nodeType="clickEffect" presetSubtype="0" presetID="1" grpId="10" fill="hold">
                                  <p:stCondLst>
                                    <p:cond delay="0"/>
                                  </p:stCondLst>
                                  <p:iterate type="el" backwards="0">
                                    <p:tmAbs val="0"/>
                                  </p:iterate>
                                  <p:childTnLst>
                                    <p:set>
                                      <p:cBhvr>
                                        <p:cTn id="49" fill="hold"/>
                                        <p:tgtEl>
                                          <p:spTgt spid="963"/>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1" fill="hold">
                                  <p:stCondLst>
                                    <p:cond delay="0"/>
                                  </p:stCondLst>
                                  <p:iterate type="el" backwards="0">
                                    <p:tmAbs val="0"/>
                                  </p:iterate>
                                  <p:childTnLst>
                                    <p:set>
                                      <p:cBhvr>
                                        <p:cTn id="52" fill="hold"/>
                                        <p:tgtEl>
                                          <p:spTgt spid="964"/>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2" fill="hold">
                                  <p:stCondLst>
                                    <p:cond delay="0"/>
                                  </p:stCondLst>
                                  <p:iterate type="el" backwards="0">
                                    <p:tmAbs val="0"/>
                                  </p:iterate>
                                  <p:childTnLst>
                                    <p:set>
                                      <p:cBhvr>
                                        <p:cTn id="55" fill="hold"/>
                                        <p:tgtEl>
                                          <p:spTgt spid="9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951" grpId="1"/>
      <p:bldP build="whole" bldLvl="1" animBg="1" rev="0" advAuto="0" spid="966" grpId="9"/>
      <p:bldP build="whole" bldLvl="1" animBg="1" rev="0" advAuto="0" spid="960" grpId="6"/>
      <p:bldP build="whole" bldLvl="1" animBg="1" rev="0" advAuto="0" spid="967" grpId="7"/>
      <p:bldP build="whole" bldLvl="1" animBg="1" rev="0" advAuto="0" spid="963" grpId="10"/>
      <p:bldP build="whole" bldLvl="1" animBg="1" rev="0" advAuto="0" spid="964" grpId="11"/>
      <p:bldP build="whole" bldLvl="1" animBg="1" rev="0" advAuto="0" spid="965" grpId="12"/>
      <p:bldP build="whole" bldLvl="1" animBg="1" rev="0" advAuto="0" spid="954" grpId="2"/>
      <p:bldP build="whole" bldLvl="1" animBg="1" rev="0" advAuto="0" spid="968" grpId="8"/>
      <p:bldP build="whole" bldLvl="1" animBg="1" rev="0" advAuto="0" spid="962" grpId="5"/>
      <p:bldP build="whole" bldLvl="1" animBg="1" rev="0" advAuto="0" spid="961" grpId="4"/>
      <p:bldP build="whole" bldLvl="1" animBg="1" rev="0" advAuto="0" spid="957" grpId="3"/>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71" name="How Arrays Map to Hardware"/>
          <p:cNvSpPr txBox="1"/>
          <p:nvPr>
            <p:ph type="title"/>
          </p:nvPr>
        </p:nvSpPr>
        <p:spPr>
          <a:prstGeom prst="rect">
            <a:avLst/>
          </a:prstGeom>
        </p:spPr>
        <p:txBody>
          <a:bodyPr/>
          <a:lstStyle/>
          <a:p>
            <a:pPr/>
            <a:r>
              <a:t>How Arrays Map to Hardware</a:t>
            </a:r>
          </a:p>
        </p:txBody>
      </p:sp>
      <p:sp>
        <p:nvSpPr>
          <p:cNvPr id="972" name="Language Notes"/>
          <p:cNvSpPr txBox="1"/>
          <p:nvPr>
            <p:ph type="body" sz="quarter" idx="1"/>
          </p:nvPr>
        </p:nvSpPr>
        <p:spPr>
          <a:xfrm>
            <a:off x="475487" y="1142999"/>
            <a:ext cx="11176001" cy="793646"/>
          </a:xfrm>
          <a:prstGeom prst="rect">
            <a:avLst/>
          </a:prstGeom>
        </p:spPr>
        <p:txBody>
          <a:bodyPr/>
          <a:lstStyle/>
          <a:p>
            <a:pPr/>
            <a:r>
              <a:t>Language Notes</a:t>
            </a:r>
          </a:p>
        </p:txBody>
      </p:sp>
      <p:grpSp>
        <p:nvGrpSpPr>
          <p:cNvPr id="975" name="CustomShape 3"/>
          <p:cNvGrpSpPr/>
          <p:nvPr/>
        </p:nvGrpSpPr>
        <p:grpSpPr>
          <a:xfrm>
            <a:off x="230191" y="3713812"/>
            <a:ext cx="11489008" cy="2432620"/>
            <a:chOff x="0" y="0"/>
            <a:chExt cx="11489007" cy="2432618"/>
          </a:xfrm>
        </p:grpSpPr>
        <p:sp>
          <p:nvSpPr>
            <p:cNvPr id="973" name="Rectangle"/>
            <p:cNvSpPr/>
            <p:nvPr/>
          </p:nvSpPr>
          <p:spPr>
            <a:xfrm>
              <a:off x="0" y="0"/>
              <a:ext cx="11489008" cy="243261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974" name="Def main(args: Seq[Int]): Void = {…"/>
            <p:cNvSpPr txBox="1"/>
            <p:nvPr/>
          </p:nvSpPr>
          <p:spPr>
            <a:xfrm>
              <a:off x="0" y="1432"/>
              <a:ext cx="11489008" cy="24024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2000">
                  <a:solidFill>
                    <a:srgbClr val="CDA869"/>
                  </a:solidFill>
                  <a:latin typeface="Courier"/>
                  <a:ea typeface="Courier"/>
                  <a:cs typeface="Courier"/>
                  <a:sym typeface="Courier"/>
                </a:defRPr>
              </a:pPr>
              <a:r>
                <a:t>Def main(args: Seq[Int]): Void = {</a:t>
              </a:r>
            </a:p>
            <a:p>
              <a:pPr defTabSz="825500">
                <a:defRPr spc="0" sz="2000">
                  <a:solidFill>
                    <a:srgbClr val="CDA869"/>
                  </a:solidFill>
                  <a:latin typeface="Courier"/>
                  <a:ea typeface="Courier"/>
                  <a:cs typeface="Courier"/>
                  <a:sym typeface="Courier"/>
                </a:defRPr>
              </a:pPr>
              <a:r>
                <a:t>  Val d = DRAM[T](args(0))</a:t>
              </a:r>
            </a:p>
            <a:p>
              <a:pPr defTabSz="825500">
                <a:defRPr spc="0" sz="2000">
                  <a:solidFill>
                    <a:srgbClr val="CDA869"/>
                  </a:solidFill>
                  <a:latin typeface="Courier"/>
                  <a:ea typeface="Courier"/>
                  <a:cs typeface="Courier"/>
                  <a:sym typeface="Courier"/>
                </a:defRPr>
              </a:pPr>
              <a:r>
                <a:t>  Accel {</a:t>
              </a:r>
            </a:p>
            <a:p>
              <a:pPr defTabSz="825500">
                <a:defRPr spc="0" sz="2000">
                  <a:solidFill>
                    <a:srgbClr val="CDA869"/>
                  </a:solidFill>
                  <a:latin typeface="Courier"/>
                  <a:ea typeface="Courier"/>
                  <a:cs typeface="Courier"/>
                  <a:sym typeface="Courier"/>
                </a:defRPr>
              </a:pPr>
              <a:r>
                <a:t>    Val s = SRAM[T](32)</a:t>
              </a:r>
            </a:p>
            <a:p>
              <a:pPr defTabSz="825500">
                <a:defRPr spc="0" sz="2000">
                  <a:solidFill>
                    <a:srgbClr val="CDA869"/>
                  </a:solidFill>
                  <a:latin typeface="Courier"/>
                  <a:ea typeface="Courier"/>
                  <a:cs typeface="Courier"/>
                  <a:sym typeface="Courier"/>
                </a:defRPr>
              </a:pPr>
              <a:r>
                <a:t>    Val r = Reg[Int](2)  </a:t>
              </a:r>
            </a:p>
            <a:p>
              <a:pPr defTabSz="825500">
                <a:defRPr spc="0" sz="2000">
                  <a:solidFill>
                    <a:srgbClr val="CDA869"/>
                  </a:solidFill>
                  <a:latin typeface="Courier"/>
                  <a:ea typeface="Courier"/>
                  <a:cs typeface="Courier"/>
                  <a:sym typeface="Courier"/>
                </a:defRPr>
              </a:pPr>
              <a:r>
                <a:t>  }</a:t>
              </a:r>
            </a:p>
            <a:p>
              <a:pPr defTabSz="825500">
                <a:defRPr spc="0" sz="2000">
                  <a:solidFill>
                    <a:srgbClr val="CDA869"/>
                  </a:solidFill>
                  <a:latin typeface="Courier"/>
                  <a:ea typeface="Courier"/>
                  <a:cs typeface="Courier"/>
                  <a:sym typeface="Courier"/>
                </a:defRPr>
              </a:pPr>
              <a:r>
                <a:t>}</a:t>
              </a:r>
            </a:p>
            <a:p>
              <a:pPr defTabSz="825500">
                <a:defRPr spc="0" sz="2000">
                  <a:solidFill>
                    <a:srgbClr val="CDA869"/>
                  </a:solidFill>
                  <a:latin typeface="Courier"/>
                  <a:ea typeface="Courier"/>
                  <a:cs typeface="Courier"/>
                  <a:sym typeface="Courier"/>
                </a:defRPr>
              </a:pPr>
            </a:p>
          </p:txBody>
        </p:sp>
      </p:grpSp>
      <p:sp>
        <p:nvSpPr>
          <p:cNvPr id="976" name="DRAM malloc of type T.  Size resolved at runtime (args(0))"/>
          <p:cNvSpPr txBox="1"/>
          <p:nvPr/>
        </p:nvSpPr>
        <p:spPr>
          <a:xfrm>
            <a:off x="803745" y="2043006"/>
            <a:ext cx="687105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DRAM malloc of type T.  Size resolved at runtime (args(0))</a:t>
            </a:r>
          </a:p>
        </p:txBody>
      </p:sp>
      <p:sp>
        <p:nvSpPr>
          <p:cNvPr id="977" name="Line"/>
          <p:cNvSpPr/>
          <p:nvPr/>
        </p:nvSpPr>
        <p:spPr>
          <a:xfrm>
            <a:off x="2059013" y="2405102"/>
            <a:ext cx="1227139" cy="1687060"/>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978" name="SRAM of size 32 elements of type T"/>
          <p:cNvSpPr txBox="1"/>
          <p:nvPr/>
        </p:nvSpPr>
        <p:spPr>
          <a:xfrm>
            <a:off x="4554478" y="2483273"/>
            <a:ext cx="418768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SRAM of size 32 elements of type T</a:t>
            </a:r>
          </a:p>
        </p:txBody>
      </p:sp>
      <p:sp>
        <p:nvSpPr>
          <p:cNvPr id="979" name="Line"/>
          <p:cNvSpPr/>
          <p:nvPr/>
        </p:nvSpPr>
        <p:spPr>
          <a:xfrm flipH="1">
            <a:off x="3642009" y="2845368"/>
            <a:ext cx="2167739" cy="1921395"/>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980"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1" name="Line"/>
          <p:cNvSpPr/>
          <p:nvPr/>
        </p:nvSpPr>
        <p:spPr>
          <a:xfrm flipH="1">
            <a:off x="3662686" y="3318563"/>
            <a:ext cx="2865961" cy="179054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982" name="Register of Int type, initialized to 2"/>
          <p:cNvSpPr txBox="1"/>
          <p:nvPr/>
        </p:nvSpPr>
        <p:spPr>
          <a:xfrm>
            <a:off x="5931158" y="2973911"/>
            <a:ext cx="411725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Register of Int type, initialized to 2</a:t>
            </a:r>
          </a:p>
        </p:txBody>
      </p:sp>
      <p:sp>
        <p:nvSpPr>
          <p:cNvPr id="983" name="TODO: Drop this slide?"/>
          <p:cNvSpPr txBox="1"/>
          <p:nvPr/>
        </p:nvSpPr>
        <p:spPr>
          <a:xfrm>
            <a:off x="7489872" y="1557295"/>
            <a:ext cx="273962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Drop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7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7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97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97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982"/>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9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79" grpId="4"/>
      <p:bldP build="whole" bldLvl="1" animBg="1" rev="0" advAuto="0" spid="978" grpId="3"/>
      <p:bldP build="whole" bldLvl="1" animBg="1" rev="0" advAuto="0" spid="977" grpId="2"/>
      <p:bldP build="whole" bldLvl="1" animBg="1" rev="0" advAuto="0" spid="982" grpId="5"/>
      <p:bldP build="whole" bldLvl="1" animBg="1" rev="0" advAuto="0" spid="981" grpId="6"/>
      <p:bldP build="whole" bldLvl="1" animBg="1" rev="0" advAuto="0" spid="976" grpId="1"/>
    </p:bldLst>
  </p:timing>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5" name="Problem: Expressing hardware at a high level results in sub-optimal designs…"/>
          <p:cNvSpPr txBox="1"/>
          <p:nvPr>
            <p:ph type="body" idx="1"/>
          </p:nvPr>
        </p:nvSpPr>
        <p:spPr>
          <a:xfrm>
            <a:off x="475487" y="1143000"/>
            <a:ext cx="11176001" cy="4572000"/>
          </a:xfrm>
          <a:prstGeom prst="rect">
            <a:avLst/>
          </a:prstGeom>
        </p:spPr>
        <p:txBody>
          <a:bodyPr/>
          <a:lstStyle/>
          <a:p>
            <a:pPr/>
            <a:r>
              <a:rPr b="1"/>
              <a:t>Problem</a:t>
            </a:r>
            <a:r>
              <a:t>: Expressing hardware at a high level results in sub-optimal designs</a:t>
            </a:r>
          </a:p>
          <a:p>
            <a:pPr/>
            <a:r>
              <a:rPr b="1"/>
              <a:t>Solution</a:t>
            </a:r>
            <a:r>
              <a:t>: Design a language and compiler that provides</a:t>
            </a:r>
          </a:p>
          <a:p>
            <a:pPr lvl="1" marL="800100" indent="-342900">
              <a:buSzPct val="75000"/>
            </a:pPr>
            <a:r>
              <a:t>the </a:t>
            </a:r>
            <a:r>
              <a:rPr b="1"/>
              <a:t>right software abstractions</a:t>
            </a:r>
            <a:endParaRPr b="1"/>
          </a:p>
          <a:p>
            <a:pPr lvl="1" marL="800100" indent="-342900">
              <a:buSzPct val="75000"/>
            </a:pPr>
            <a:r>
              <a:t>A </a:t>
            </a:r>
            <a:r>
              <a:rPr b="1"/>
              <a:t>performance</a:t>
            </a:r>
            <a:r>
              <a:t> </a:t>
            </a:r>
            <a:r>
              <a:rPr b="1"/>
              <a:t>debugging environment </a:t>
            </a:r>
            <a:r>
              <a:t>that lends itself to a </a:t>
            </a:r>
            <a:r>
              <a:rPr b="1"/>
              <a:t>set of optimization principles</a:t>
            </a:r>
          </a:p>
          <a:p>
            <a:pPr lvl="1" marL="800100" indent="-342900">
              <a:buSzPct val="75000"/>
            </a:pPr>
            <a:r>
              <a:t>Hardware-oriented </a:t>
            </a:r>
            <a:r>
              <a:rPr b="1"/>
              <a:t>optimizations for memory partitioning</a:t>
            </a:r>
            <a:endParaRPr b="1"/>
          </a:p>
          <a:p>
            <a:pPr/>
            <a:r>
              <a:rPr b="1"/>
              <a:t>Validation</a:t>
            </a:r>
            <a:r>
              <a:t>: Demonstrate effectiveness on a real-world problem</a:t>
            </a:r>
          </a:p>
        </p:txBody>
      </p:sp>
      <p:sp>
        <p:nvSpPr>
          <p:cNvPr id="986" name="Key Contributions in This Talk"/>
          <p:cNvSpPr txBox="1"/>
          <p:nvPr>
            <p:ph type="title"/>
          </p:nvPr>
        </p:nvSpPr>
        <p:spPr>
          <a:prstGeom prst="rect">
            <a:avLst/>
          </a:prstGeom>
        </p:spPr>
        <p:txBody>
          <a:bodyPr/>
          <a:lstStyle/>
          <a:p>
            <a:pPr/>
            <a:r>
              <a:t>Key Contributions in This Talk</a:t>
            </a:r>
          </a:p>
        </p:txBody>
      </p:sp>
      <p:sp>
        <p:nvSpPr>
          <p:cNvPr id="987"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88" name="Rectangle"/>
          <p:cNvSpPr/>
          <p:nvPr/>
        </p:nvSpPr>
        <p:spPr>
          <a:xfrm>
            <a:off x="406400" y="1168400"/>
            <a:ext cx="11314177" cy="2120338"/>
          </a:xfrm>
          <a:prstGeom prst="rect">
            <a:avLst/>
          </a:prstGeom>
          <a:solidFill>
            <a:srgbClr val="FFFFFF">
              <a:alpha val="89851"/>
            </a:srgbClr>
          </a:solidFill>
          <a:ln w="12700">
            <a:miter lim="400000"/>
          </a:ln>
        </p:spPr>
        <p:txBody>
          <a:bodyPr lIns="45719" rIns="45719"/>
          <a:lstStyle/>
          <a:p>
            <a:pPr/>
          </a:p>
        </p:txBody>
      </p:sp>
      <p:sp>
        <p:nvSpPr>
          <p:cNvPr id="989" name="Rectangle"/>
          <p:cNvSpPr/>
          <p:nvPr/>
        </p:nvSpPr>
        <p:spPr>
          <a:xfrm>
            <a:off x="281648" y="4382194"/>
            <a:ext cx="12035829" cy="1417043"/>
          </a:xfrm>
          <a:prstGeom prst="rect">
            <a:avLst/>
          </a:prstGeom>
          <a:solidFill>
            <a:srgbClr val="FFFFFF">
              <a:alpha val="89851"/>
            </a:srgbClr>
          </a:solidFill>
          <a:ln w="12700">
            <a:miter lim="400000"/>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8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9" grpId="2"/>
      <p:bldP build="whole" bldLvl="1" animBg="1" rev="0" advAuto="0" spid="988"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3" name="Where Does All The Energy Go?"/>
          <p:cNvSpPr txBox="1"/>
          <p:nvPr>
            <p:ph type="title"/>
          </p:nvPr>
        </p:nvSpPr>
        <p:spPr>
          <a:prstGeom prst="rect">
            <a:avLst/>
          </a:prstGeom>
        </p:spPr>
        <p:txBody>
          <a:bodyPr/>
          <a:lstStyle/>
          <a:p>
            <a:pPr/>
            <a:r>
              <a:t>Where Does All The Energy Go?</a:t>
            </a:r>
          </a:p>
        </p:txBody>
      </p:sp>
      <p:grpSp>
        <p:nvGrpSpPr>
          <p:cNvPr id="111" name="Group 3"/>
          <p:cNvGrpSpPr/>
          <p:nvPr/>
        </p:nvGrpSpPr>
        <p:grpSpPr>
          <a:xfrm>
            <a:off x="475487" y="2494789"/>
            <a:ext cx="7481207" cy="1783207"/>
            <a:chOff x="0" y="0"/>
            <a:chExt cx="7481205" cy="1783206"/>
          </a:xfrm>
        </p:grpSpPr>
        <p:sp>
          <p:nvSpPr>
            <p:cNvPr id="94" name="Straight Arrow Connector 4"/>
            <p:cNvSpPr/>
            <p:nvPr/>
          </p:nvSpPr>
          <p:spPr>
            <a:xfrm flipV="1">
              <a:off x="6612526" y="1228613"/>
              <a:ext cx="1" cy="250948"/>
            </a:xfrm>
            <a:prstGeom prst="line">
              <a:avLst/>
            </a:prstGeom>
            <a:noFill/>
            <a:ln w="1905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95" name="TextBox 5"/>
            <p:cNvSpPr txBox="1"/>
            <p:nvPr/>
          </p:nvSpPr>
          <p:spPr>
            <a:xfrm>
              <a:off x="2103120" y="1228612"/>
              <a:ext cx="1127758" cy="5545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defTabSz="822499">
                <a:defRPr sz="1600">
                  <a:solidFill>
                    <a:srgbClr val="000000"/>
                  </a:solidFill>
                  <a:latin typeface="+mn-lt"/>
                  <a:ea typeface="+mn-ea"/>
                  <a:cs typeface="+mn-cs"/>
                  <a:sym typeface="Calibri"/>
                </a:defRPr>
              </a:pPr>
              <a:r>
                <a:t>Register File</a:t>
              </a:r>
            </a:p>
            <a:p>
              <a:pPr algn="ctr" defTabSz="822499">
                <a:defRPr sz="1600">
                  <a:solidFill>
                    <a:srgbClr val="000000"/>
                  </a:solidFill>
                  <a:latin typeface="+mn-lt"/>
                  <a:ea typeface="+mn-ea"/>
                  <a:cs typeface="+mn-cs"/>
                  <a:sym typeface="Calibri"/>
                </a:defRPr>
              </a:pPr>
              <a:r>
                <a:t>Access</a:t>
              </a:r>
            </a:p>
          </p:txBody>
        </p:sp>
        <p:sp>
          <p:nvSpPr>
            <p:cNvPr id="96" name="TextBox 6"/>
            <p:cNvSpPr txBox="1"/>
            <p:nvPr/>
          </p:nvSpPr>
          <p:spPr>
            <a:xfrm>
              <a:off x="3112056" y="1165950"/>
              <a:ext cx="3358187"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822499">
                <a:defRPr sz="1600">
                  <a:solidFill>
                    <a:srgbClr val="000000"/>
                  </a:solidFill>
                  <a:latin typeface="+mn-lt"/>
                  <a:ea typeface="+mn-ea"/>
                  <a:cs typeface="+mn-cs"/>
                  <a:sym typeface="Calibri"/>
                </a:defRPr>
              </a:lvl1pPr>
            </a:lstStyle>
            <a:p>
              <a:pPr/>
              <a:r>
                <a:t>Control Overheads</a:t>
              </a:r>
            </a:p>
          </p:txBody>
        </p:sp>
        <p:sp>
          <p:nvSpPr>
            <p:cNvPr id="97" name="TextBox 7"/>
            <p:cNvSpPr txBox="1"/>
            <p:nvPr/>
          </p:nvSpPr>
          <p:spPr>
            <a:xfrm>
              <a:off x="5760720" y="1411492"/>
              <a:ext cx="1720486" cy="3005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lgn="ctr" defTabSz="822499">
                <a:defRPr sz="1600">
                  <a:solidFill>
                    <a:srgbClr val="000000"/>
                  </a:solidFill>
                  <a:latin typeface="+mn-lt"/>
                  <a:ea typeface="+mn-ea"/>
                  <a:cs typeface="+mn-cs"/>
                  <a:sym typeface="Calibri"/>
                </a:defRPr>
              </a:pPr>
              <a:r>
                <a:t>32-bit ADD: </a:t>
              </a:r>
              <a:r>
                <a:rPr b="1"/>
                <a:t>~0.5 pJ</a:t>
              </a:r>
            </a:p>
          </p:txBody>
        </p:sp>
        <p:grpSp>
          <p:nvGrpSpPr>
            <p:cNvPr id="100" name="Rectangle 8"/>
            <p:cNvGrpSpPr/>
            <p:nvPr/>
          </p:nvGrpSpPr>
          <p:grpSpPr>
            <a:xfrm>
              <a:off x="5" y="686998"/>
              <a:ext cx="2247485" cy="505249"/>
              <a:chOff x="0" y="0"/>
              <a:chExt cx="2247483" cy="505247"/>
            </a:xfrm>
          </p:grpSpPr>
          <p:sp>
            <p:nvSpPr>
              <p:cNvPr id="98" name="Rectangle"/>
              <p:cNvSpPr/>
              <p:nvPr/>
            </p:nvSpPr>
            <p:spPr>
              <a:xfrm>
                <a:off x="0" y="0"/>
                <a:ext cx="2247484" cy="505248"/>
              </a:xfrm>
              <a:prstGeom prst="rect">
                <a:avLst/>
              </a:prstGeom>
              <a:solidFill>
                <a:srgbClr val="0070C0"/>
              </a:solidFill>
              <a:ln w="12700" cap="flat">
                <a:noFill/>
                <a:miter lim="400000"/>
              </a:ln>
              <a:effectLst/>
            </p:spPr>
            <p:txBody>
              <a:bodyPr wrap="square" lIns="45719" tIns="45719" rIns="45719" bIns="45719" numCol="1" anchor="ctr">
                <a:noAutofit/>
              </a:bodyPr>
              <a:lstStyle/>
              <a:p>
                <a:pPr algn="ctr" defTabSz="822499"/>
              </a:p>
            </p:txBody>
          </p:sp>
          <p:sp>
            <p:nvSpPr>
              <p:cNvPr id="99" name="25pJ"/>
              <p:cNvSpPr txBox="1"/>
              <p:nvPr/>
            </p:nvSpPr>
            <p:spPr>
              <a:xfrm>
                <a:off x="45720" y="56389"/>
                <a:ext cx="2156044"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822499">
                  <a:defRPr sz="2400">
                    <a:solidFill>
                      <a:srgbClr val="FFFFFF"/>
                    </a:solidFill>
                    <a:latin typeface="+mn-lt"/>
                    <a:ea typeface="+mn-ea"/>
                    <a:cs typeface="+mn-cs"/>
                    <a:sym typeface="Calibri"/>
                  </a:defRPr>
                </a:lvl1pPr>
              </a:lstStyle>
              <a:p>
                <a:pPr/>
                <a:r>
                  <a:t>25pJ</a:t>
                </a:r>
              </a:p>
            </p:txBody>
          </p:sp>
        </p:grpSp>
        <p:grpSp>
          <p:nvGrpSpPr>
            <p:cNvPr id="103" name="Rectangle 9"/>
            <p:cNvGrpSpPr/>
            <p:nvPr/>
          </p:nvGrpSpPr>
          <p:grpSpPr>
            <a:xfrm>
              <a:off x="2282334" y="698607"/>
              <a:ext cx="749162" cy="505249"/>
              <a:chOff x="0" y="0"/>
              <a:chExt cx="749160" cy="505247"/>
            </a:xfrm>
          </p:grpSpPr>
          <p:sp>
            <p:nvSpPr>
              <p:cNvPr id="101" name="Rectangle"/>
              <p:cNvSpPr/>
              <p:nvPr/>
            </p:nvSpPr>
            <p:spPr>
              <a:xfrm>
                <a:off x="0" y="0"/>
                <a:ext cx="749161" cy="505248"/>
              </a:xfrm>
              <a:prstGeom prst="rect">
                <a:avLst/>
              </a:prstGeom>
              <a:solidFill>
                <a:srgbClr val="7030A0"/>
              </a:solidFill>
              <a:ln w="12700" cap="flat">
                <a:noFill/>
                <a:miter lim="400000"/>
              </a:ln>
              <a:effectLst/>
            </p:spPr>
            <p:txBody>
              <a:bodyPr wrap="square" lIns="45719" tIns="45719" rIns="45719" bIns="45719" numCol="1" anchor="ctr">
                <a:noAutofit/>
              </a:bodyPr>
              <a:lstStyle/>
              <a:p>
                <a:pPr algn="ctr" defTabSz="822499"/>
              </a:p>
            </p:txBody>
          </p:sp>
          <p:sp>
            <p:nvSpPr>
              <p:cNvPr id="102" name="6pJ"/>
              <p:cNvSpPr txBox="1"/>
              <p:nvPr/>
            </p:nvSpPr>
            <p:spPr>
              <a:xfrm>
                <a:off x="0" y="102109"/>
                <a:ext cx="749161" cy="3010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822499">
                  <a:defRPr sz="2400">
                    <a:solidFill>
                      <a:srgbClr val="FFFFFF"/>
                    </a:solidFill>
                    <a:latin typeface="+mn-lt"/>
                    <a:ea typeface="+mn-ea"/>
                    <a:cs typeface="+mn-cs"/>
                    <a:sym typeface="Calibri"/>
                  </a:defRPr>
                </a:lvl1pPr>
              </a:lstStyle>
              <a:p>
                <a:pPr/>
                <a:r>
                  <a:t>6pJ</a:t>
                </a:r>
              </a:p>
            </p:txBody>
          </p:sp>
        </p:grpSp>
        <p:grpSp>
          <p:nvGrpSpPr>
            <p:cNvPr id="106" name="Rectangle 10"/>
            <p:cNvGrpSpPr/>
            <p:nvPr/>
          </p:nvGrpSpPr>
          <p:grpSpPr>
            <a:xfrm>
              <a:off x="3066336" y="686998"/>
              <a:ext cx="3386907" cy="505249"/>
              <a:chOff x="0" y="0"/>
              <a:chExt cx="3386906" cy="505247"/>
            </a:xfrm>
          </p:grpSpPr>
          <p:sp>
            <p:nvSpPr>
              <p:cNvPr id="104" name="Rectangle"/>
              <p:cNvSpPr/>
              <p:nvPr/>
            </p:nvSpPr>
            <p:spPr>
              <a:xfrm>
                <a:off x="-1" y="0"/>
                <a:ext cx="3386908" cy="505248"/>
              </a:xfrm>
              <a:prstGeom prst="rect">
                <a:avLst/>
              </a:prstGeom>
              <a:solidFill>
                <a:srgbClr val="FFD1C2"/>
              </a:solidFill>
              <a:ln w="12700" cap="flat">
                <a:noFill/>
                <a:miter lim="400000"/>
              </a:ln>
              <a:effectLst/>
            </p:spPr>
            <p:txBody>
              <a:bodyPr wrap="square" lIns="45719" tIns="45719" rIns="45719" bIns="45719" numCol="1" anchor="ctr">
                <a:noAutofit/>
              </a:bodyPr>
              <a:lstStyle/>
              <a:p>
                <a:pPr algn="ctr" defTabSz="822499"/>
              </a:p>
            </p:txBody>
          </p:sp>
          <p:sp>
            <p:nvSpPr>
              <p:cNvPr id="105" name="38pJ"/>
              <p:cNvSpPr txBox="1"/>
              <p:nvPr/>
            </p:nvSpPr>
            <p:spPr>
              <a:xfrm>
                <a:off x="45719" y="56389"/>
                <a:ext cx="3295467" cy="39247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822499">
                  <a:defRPr sz="2400">
                    <a:solidFill>
                      <a:srgbClr val="272727"/>
                    </a:solidFill>
                    <a:latin typeface="+mn-lt"/>
                    <a:ea typeface="+mn-ea"/>
                    <a:cs typeface="+mn-cs"/>
                    <a:sym typeface="Calibri"/>
                  </a:defRPr>
                </a:lvl1pPr>
              </a:lstStyle>
              <a:p>
                <a:pPr/>
                <a:r>
                  <a:t>38pJ</a:t>
                </a:r>
              </a:p>
            </p:txBody>
          </p:sp>
        </p:grpSp>
        <p:sp>
          <p:nvSpPr>
            <p:cNvPr id="107" name="Rectangle 11"/>
            <p:cNvSpPr/>
            <p:nvPr/>
          </p:nvSpPr>
          <p:spPr>
            <a:xfrm>
              <a:off x="1" y="686998"/>
              <a:ext cx="6655341" cy="505249"/>
            </a:xfrm>
            <a:prstGeom prst="rect">
              <a:avLst/>
            </a:prstGeom>
            <a:noFill/>
            <a:ln w="9525" cap="flat">
              <a:solidFill>
                <a:srgbClr val="77933C"/>
              </a:solidFill>
              <a:prstDash val="solid"/>
              <a:round/>
            </a:ln>
            <a:effectLst/>
          </p:spPr>
          <p:txBody>
            <a:bodyPr wrap="square" lIns="45719" tIns="45719" rIns="45719" bIns="45719" numCol="1" anchor="ctr">
              <a:noAutofit/>
            </a:bodyPr>
            <a:lstStyle/>
            <a:p>
              <a:pPr algn="ctr" defTabSz="822499">
                <a:defRPr sz="1400">
                  <a:solidFill>
                    <a:srgbClr val="FFFFFF"/>
                  </a:solidFill>
                  <a:latin typeface="+mn-lt"/>
                  <a:ea typeface="+mn-ea"/>
                  <a:cs typeface="+mn-cs"/>
                  <a:sym typeface="Calibri"/>
                </a:defRPr>
              </a:pPr>
            </a:p>
          </p:txBody>
        </p:sp>
        <p:sp>
          <p:nvSpPr>
            <p:cNvPr id="108" name="Rectangle 12"/>
            <p:cNvSpPr/>
            <p:nvPr/>
          </p:nvSpPr>
          <p:spPr>
            <a:xfrm>
              <a:off x="6481116" y="698607"/>
              <a:ext cx="209063" cy="493640"/>
            </a:xfrm>
            <a:prstGeom prst="rect">
              <a:avLst/>
            </a:prstGeom>
            <a:solidFill>
              <a:srgbClr val="FFFF00"/>
            </a:solidFill>
            <a:ln w="9525" cap="flat">
              <a:solidFill>
                <a:srgbClr val="FFC000"/>
              </a:solidFill>
              <a:prstDash val="solid"/>
              <a:round/>
            </a:ln>
            <a:effectLst/>
          </p:spPr>
          <p:txBody>
            <a:bodyPr wrap="square" lIns="45719" tIns="45719" rIns="45719" bIns="45719" numCol="1" anchor="ctr">
              <a:noAutofit/>
            </a:bodyPr>
            <a:lstStyle/>
            <a:p>
              <a:pPr algn="ctr" defTabSz="822499">
                <a:defRPr sz="1400">
                  <a:solidFill>
                    <a:srgbClr val="FFFFFF"/>
                  </a:solidFill>
                  <a:latin typeface="+mn-lt"/>
                  <a:ea typeface="+mn-ea"/>
                  <a:cs typeface="+mn-cs"/>
                  <a:sym typeface="Calibri"/>
                </a:defRPr>
              </a:pPr>
            </a:p>
          </p:txBody>
        </p:sp>
        <p:sp>
          <p:nvSpPr>
            <p:cNvPr id="109" name="Rectangle 13"/>
            <p:cNvSpPr txBox="1"/>
            <p:nvPr/>
          </p:nvSpPr>
          <p:spPr>
            <a:xfrm>
              <a:off x="2798452" y="-1"/>
              <a:ext cx="1058436" cy="39247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defTabSz="822499">
                <a:defRPr sz="2400">
                  <a:solidFill>
                    <a:srgbClr val="000000"/>
                  </a:solidFill>
                  <a:latin typeface="+mn-lt"/>
                  <a:ea typeface="+mn-ea"/>
                  <a:cs typeface="+mn-cs"/>
                  <a:sym typeface="Calibri"/>
                </a:defRPr>
              </a:lvl1pPr>
            </a:lstStyle>
            <a:p>
              <a:pPr/>
              <a:r>
                <a:t>70 pJ</a:t>
              </a:r>
            </a:p>
          </p:txBody>
        </p:sp>
        <p:sp>
          <p:nvSpPr>
            <p:cNvPr id="110" name="Left Brace 14"/>
            <p:cNvSpPr/>
            <p:nvPr/>
          </p:nvSpPr>
          <p:spPr>
            <a:xfrm rot="5400000">
              <a:off x="3179773" y="-2828590"/>
              <a:ext cx="295793" cy="6655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5635" y="21600"/>
                    <a:pt x="10800" y="21564"/>
                    <a:pt x="10800" y="21520"/>
                  </a:cubicBezTo>
                  <a:lnTo>
                    <a:pt x="10800" y="10880"/>
                  </a:lnTo>
                  <a:cubicBezTo>
                    <a:pt x="10800" y="10836"/>
                    <a:pt x="5965" y="10800"/>
                    <a:pt x="0" y="10800"/>
                  </a:cubicBezTo>
                  <a:cubicBezTo>
                    <a:pt x="5965" y="10800"/>
                    <a:pt x="10800" y="10764"/>
                    <a:pt x="10800" y="10720"/>
                  </a:cubicBezTo>
                  <a:lnTo>
                    <a:pt x="10800" y="80"/>
                  </a:lnTo>
                  <a:cubicBezTo>
                    <a:pt x="10800" y="36"/>
                    <a:pt x="15635" y="0"/>
                    <a:pt x="21600" y="0"/>
                  </a:cubicBezTo>
                </a:path>
              </a:pathLst>
            </a:custGeom>
            <a:noFill/>
            <a:ln w="28575" cap="flat">
              <a:solidFill>
                <a:srgbClr val="CC9900"/>
              </a:solidFill>
              <a:prstDash val="solid"/>
              <a:round/>
            </a:ln>
            <a:effectLst/>
          </p:spPr>
          <p:txBody>
            <a:bodyPr wrap="square" lIns="45719" tIns="45719" rIns="45719" bIns="45719" numCol="1" anchor="t">
              <a:noAutofit/>
            </a:bodyPr>
            <a:lstStyle/>
            <a:p>
              <a:pPr>
                <a:defRPr>
                  <a:solidFill>
                    <a:srgbClr val="000000"/>
                  </a:solidFill>
                  <a:latin typeface="Arial"/>
                  <a:ea typeface="Arial"/>
                  <a:cs typeface="Arial"/>
                  <a:sym typeface="Arial"/>
                </a:defRPr>
              </a:pPr>
            </a:p>
          </p:txBody>
        </p:sp>
      </p:grpSp>
      <p:sp>
        <p:nvSpPr>
          <p:cNvPr id="112" name="TextBox 15"/>
          <p:cNvSpPr txBox="1"/>
          <p:nvPr/>
        </p:nvSpPr>
        <p:spPr>
          <a:xfrm>
            <a:off x="961498" y="3733281"/>
            <a:ext cx="1275474" cy="30059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defTabSz="822499">
              <a:defRPr sz="1600">
                <a:solidFill>
                  <a:srgbClr val="000000"/>
                </a:solidFill>
                <a:latin typeface="+mn-lt"/>
                <a:ea typeface="+mn-ea"/>
                <a:cs typeface="+mn-cs"/>
                <a:sym typeface="Calibri"/>
              </a:defRPr>
            </a:lvl1pPr>
          </a:lstStyle>
          <a:p>
            <a:pPr/>
            <a:r>
              <a:t>I-cache access</a:t>
            </a:r>
          </a:p>
        </p:txBody>
      </p:sp>
      <p:grpSp>
        <p:nvGrpSpPr>
          <p:cNvPr id="115" name="Rectangle 16"/>
          <p:cNvGrpSpPr/>
          <p:nvPr/>
        </p:nvGrpSpPr>
        <p:grpSpPr>
          <a:xfrm>
            <a:off x="7973486" y="1828799"/>
            <a:ext cx="3321159" cy="2763627"/>
            <a:chOff x="0" y="0"/>
            <a:chExt cx="3321157" cy="2763625"/>
          </a:xfrm>
        </p:grpSpPr>
        <p:sp>
          <p:nvSpPr>
            <p:cNvPr id="113" name="Rectangle"/>
            <p:cNvSpPr/>
            <p:nvPr/>
          </p:nvSpPr>
          <p:spPr>
            <a:xfrm>
              <a:off x="0" y="-1"/>
              <a:ext cx="3321158" cy="2763627"/>
            </a:xfrm>
            <a:prstGeom prst="rect">
              <a:avLst/>
            </a:prstGeom>
            <a:solidFill>
              <a:srgbClr val="D9D9D9"/>
            </a:solidFill>
            <a:ln w="9525" cap="flat">
              <a:solidFill>
                <a:srgbClr val="4D4D4D"/>
              </a:solidFill>
              <a:prstDash val="solid"/>
              <a:round/>
            </a:ln>
            <a:effectLst/>
          </p:spPr>
          <p:txBody>
            <a:bodyPr wrap="square" lIns="45719" tIns="45719" rIns="45719" bIns="45719" numCol="1" anchor="t">
              <a:noAutofit/>
            </a:bodyPr>
            <a:lstStyle/>
            <a:p>
              <a:pPr algn="ctr"/>
            </a:p>
          </p:txBody>
        </p:sp>
        <p:sp>
          <p:nvSpPr>
            <p:cNvPr id="114" name="CPU"/>
            <p:cNvSpPr txBox="1"/>
            <p:nvPr/>
          </p:nvSpPr>
          <p:spPr>
            <a:xfrm>
              <a:off x="45720" y="-1"/>
              <a:ext cx="3229718"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a:latin typeface="Arial"/>
                  <a:ea typeface="Arial"/>
                  <a:cs typeface="Arial"/>
                  <a:sym typeface="Arial"/>
                </a:defRPr>
              </a:lvl1pPr>
            </a:lstStyle>
            <a:p>
              <a:pPr/>
              <a:r>
                <a:t>CPU</a:t>
              </a:r>
            </a:p>
          </p:txBody>
        </p:sp>
      </p:grpSp>
      <p:grpSp>
        <p:nvGrpSpPr>
          <p:cNvPr id="118" name="Rectangle 17"/>
          <p:cNvGrpSpPr/>
          <p:nvPr/>
        </p:nvGrpSpPr>
        <p:grpSpPr>
          <a:xfrm>
            <a:off x="8058150" y="3449425"/>
            <a:ext cx="1542046" cy="533401"/>
            <a:chOff x="0" y="0"/>
            <a:chExt cx="1542045" cy="533400"/>
          </a:xfrm>
        </p:grpSpPr>
        <p:sp>
          <p:nvSpPr>
            <p:cNvPr id="116" name="Rectangle"/>
            <p:cNvSpPr/>
            <p:nvPr/>
          </p:nvSpPr>
          <p:spPr>
            <a:xfrm>
              <a:off x="0" y="0"/>
              <a:ext cx="1542046" cy="533400"/>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p>
          </p:txBody>
        </p:sp>
        <p:sp>
          <p:nvSpPr>
            <p:cNvPr id="117" name="L1 Cache (Instructions)"/>
            <p:cNvSpPr txBox="1"/>
            <p:nvPr/>
          </p:nvSpPr>
          <p:spPr>
            <a:xfrm>
              <a:off x="45720" y="20688"/>
              <a:ext cx="1450607" cy="492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L1 Cache (Instructions)</a:t>
              </a:r>
            </a:p>
          </p:txBody>
        </p:sp>
      </p:grpSp>
      <p:grpSp>
        <p:nvGrpSpPr>
          <p:cNvPr id="121" name="Rectangle 18"/>
          <p:cNvGrpSpPr/>
          <p:nvPr/>
        </p:nvGrpSpPr>
        <p:grpSpPr>
          <a:xfrm>
            <a:off x="9676396" y="3449425"/>
            <a:ext cx="1542049" cy="533401"/>
            <a:chOff x="0" y="0"/>
            <a:chExt cx="1542048" cy="533400"/>
          </a:xfrm>
        </p:grpSpPr>
        <p:sp>
          <p:nvSpPr>
            <p:cNvPr id="119" name="Rectangle"/>
            <p:cNvSpPr/>
            <p:nvPr/>
          </p:nvSpPr>
          <p:spPr>
            <a:xfrm>
              <a:off x="-1" y="0"/>
              <a:ext cx="1542050" cy="533400"/>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120" name="L1 Cache…"/>
            <p:cNvSpPr txBox="1"/>
            <p:nvPr/>
          </p:nvSpPr>
          <p:spPr>
            <a:xfrm>
              <a:off x="45719" y="20688"/>
              <a:ext cx="1450610" cy="492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400">
                  <a:solidFill>
                    <a:srgbClr val="FFFFFF"/>
                  </a:solidFill>
                  <a:latin typeface="Arial"/>
                  <a:ea typeface="Arial"/>
                  <a:cs typeface="Arial"/>
                  <a:sym typeface="Arial"/>
                </a:defRPr>
              </a:pPr>
              <a:r>
                <a:t>L1 Cache</a:t>
              </a:r>
            </a:p>
            <a:p>
              <a:pPr algn="ctr">
                <a:defRPr sz="1400">
                  <a:solidFill>
                    <a:srgbClr val="FFFFFF"/>
                  </a:solidFill>
                  <a:latin typeface="Arial"/>
                  <a:ea typeface="Arial"/>
                  <a:cs typeface="Arial"/>
                  <a:sym typeface="Arial"/>
                </a:defRPr>
              </a:pPr>
              <a:r>
                <a:t>(Data)</a:t>
              </a:r>
            </a:p>
          </p:txBody>
        </p:sp>
      </p:grpSp>
      <p:grpSp>
        <p:nvGrpSpPr>
          <p:cNvPr id="124" name="Rectangle 19"/>
          <p:cNvGrpSpPr/>
          <p:nvPr/>
        </p:nvGrpSpPr>
        <p:grpSpPr>
          <a:xfrm>
            <a:off x="8060370" y="4105373"/>
            <a:ext cx="3158074" cy="410853"/>
            <a:chOff x="0" y="0"/>
            <a:chExt cx="3158073" cy="410852"/>
          </a:xfrm>
        </p:grpSpPr>
        <p:sp>
          <p:nvSpPr>
            <p:cNvPr id="122" name="Rectangle"/>
            <p:cNvSpPr/>
            <p:nvPr/>
          </p:nvSpPr>
          <p:spPr>
            <a:xfrm>
              <a:off x="-1" y="-1"/>
              <a:ext cx="3158075" cy="410854"/>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123" name="L2 Cache"/>
            <p:cNvSpPr txBox="1"/>
            <p:nvPr/>
          </p:nvSpPr>
          <p:spPr>
            <a:xfrm>
              <a:off x="45719" y="61014"/>
              <a:ext cx="3066635"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L2 Cache</a:t>
              </a:r>
            </a:p>
          </p:txBody>
        </p:sp>
      </p:grpSp>
      <p:grpSp>
        <p:nvGrpSpPr>
          <p:cNvPr id="127" name="Rectangle 20"/>
          <p:cNvGrpSpPr/>
          <p:nvPr/>
        </p:nvGrpSpPr>
        <p:grpSpPr>
          <a:xfrm>
            <a:off x="8058149" y="4724399"/>
            <a:ext cx="3160296" cy="810149"/>
            <a:chOff x="0" y="0"/>
            <a:chExt cx="3160294" cy="810147"/>
          </a:xfrm>
        </p:grpSpPr>
        <p:sp>
          <p:nvSpPr>
            <p:cNvPr id="125" name="Rectangle"/>
            <p:cNvSpPr/>
            <p:nvPr/>
          </p:nvSpPr>
          <p:spPr>
            <a:xfrm>
              <a:off x="-1" y="-1"/>
              <a:ext cx="3160296" cy="810149"/>
            </a:xfrm>
            <a:prstGeom prst="rect">
              <a:avLst/>
            </a:prstGeom>
            <a:solidFill>
              <a:srgbClr val="008000"/>
            </a:solidFill>
            <a:ln w="28575" cap="flat">
              <a:solidFill>
                <a:srgbClr val="272727"/>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126" name="DRAM"/>
            <p:cNvSpPr txBox="1"/>
            <p:nvPr/>
          </p:nvSpPr>
          <p:spPr>
            <a:xfrm>
              <a:off x="45719" y="260661"/>
              <a:ext cx="3068856"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DRAM</a:t>
              </a:r>
            </a:p>
          </p:txBody>
        </p:sp>
      </p:grpSp>
      <p:sp>
        <p:nvSpPr>
          <p:cNvPr id="128" name="Arrow: Up-Down 21"/>
          <p:cNvSpPr/>
          <p:nvPr/>
        </p:nvSpPr>
        <p:spPr>
          <a:xfrm>
            <a:off x="10359714" y="3906625"/>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sp>
        <p:nvSpPr>
          <p:cNvPr id="129" name="Arrow: Up-Down 22"/>
          <p:cNvSpPr/>
          <p:nvPr/>
        </p:nvSpPr>
        <p:spPr>
          <a:xfrm>
            <a:off x="8742708" y="3902557"/>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sp>
        <p:nvSpPr>
          <p:cNvPr id="130" name="Arrow: Up-Down 23"/>
          <p:cNvSpPr/>
          <p:nvPr/>
        </p:nvSpPr>
        <p:spPr>
          <a:xfrm>
            <a:off x="9534325" y="4425098"/>
            <a:ext cx="199478" cy="410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4"/>
                </a:moveTo>
                <a:lnTo>
                  <a:pt x="10800" y="0"/>
                </a:lnTo>
                <a:lnTo>
                  <a:pt x="21600" y="5244"/>
                </a:lnTo>
                <a:lnTo>
                  <a:pt x="16200" y="5244"/>
                </a:lnTo>
                <a:lnTo>
                  <a:pt x="16200" y="16356"/>
                </a:lnTo>
                <a:lnTo>
                  <a:pt x="21600" y="16356"/>
                </a:lnTo>
                <a:lnTo>
                  <a:pt x="10800" y="21600"/>
                </a:lnTo>
                <a:lnTo>
                  <a:pt x="0" y="16356"/>
                </a:lnTo>
                <a:lnTo>
                  <a:pt x="5400" y="16356"/>
                </a:lnTo>
                <a:lnTo>
                  <a:pt x="5400" y="5244"/>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grpSp>
        <p:nvGrpSpPr>
          <p:cNvPr id="133" name="Rectangle 24"/>
          <p:cNvGrpSpPr/>
          <p:nvPr/>
        </p:nvGrpSpPr>
        <p:grpSpPr>
          <a:xfrm>
            <a:off x="9676396" y="2994204"/>
            <a:ext cx="1542049" cy="349006"/>
            <a:chOff x="0" y="0"/>
            <a:chExt cx="1542048" cy="349005"/>
          </a:xfrm>
        </p:grpSpPr>
        <p:sp>
          <p:nvSpPr>
            <p:cNvPr id="131" name="Rectangle"/>
            <p:cNvSpPr/>
            <p:nvPr/>
          </p:nvSpPr>
          <p:spPr>
            <a:xfrm>
              <a:off x="-1" y="-1"/>
              <a:ext cx="1542050" cy="349007"/>
            </a:xfrm>
            <a:prstGeom prst="rect">
              <a:avLst/>
            </a:prstGeom>
            <a:solidFill>
              <a:srgbClr val="7030A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132" name="Register File"/>
            <p:cNvSpPr txBox="1"/>
            <p:nvPr/>
          </p:nvSpPr>
          <p:spPr>
            <a:xfrm>
              <a:off x="45719" y="30090"/>
              <a:ext cx="1450610"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Register File</a:t>
              </a:r>
            </a:p>
          </p:txBody>
        </p:sp>
      </p:grpSp>
      <p:grpSp>
        <p:nvGrpSpPr>
          <p:cNvPr id="136" name="Rectangle 25"/>
          <p:cNvGrpSpPr/>
          <p:nvPr/>
        </p:nvGrpSpPr>
        <p:grpSpPr>
          <a:xfrm>
            <a:off x="8060370" y="2994204"/>
            <a:ext cx="1542047" cy="349006"/>
            <a:chOff x="0" y="0"/>
            <a:chExt cx="1542045" cy="349005"/>
          </a:xfrm>
        </p:grpSpPr>
        <p:sp>
          <p:nvSpPr>
            <p:cNvPr id="134" name="Rectangle"/>
            <p:cNvSpPr/>
            <p:nvPr/>
          </p:nvSpPr>
          <p:spPr>
            <a:xfrm>
              <a:off x="0" y="-1"/>
              <a:ext cx="1542046" cy="349007"/>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135" name="Inst. Queue"/>
            <p:cNvSpPr txBox="1"/>
            <p:nvPr/>
          </p:nvSpPr>
          <p:spPr>
            <a:xfrm>
              <a:off x="45720" y="30090"/>
              <a:ext cx="1450607"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Inst. Queue</a:t>
              </a:r>
            </a:p>
          </p:txBody>
        </p:sp>
      </p:grpSp>
      <p:sp>
        <p:nvSpPr>
          <p:cNvPr id="137" name="Arrow: Up-Down 26"/>
          <p:cNvSpPr/>
          <p:nvPr/>
        </p:nvSpPr>
        <p:spPr>
          <a:xfrm>
            <a:off x="8738475" y="3244520"/>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sp>
        <p:nvSpPr>
          <p:cNvPr id="138" name="Arrow: Up-Down 27"/>
          <p:cNvSpPr/>
          <p:nvPr/>
        </p:nvSpPr>
        <p:spPr>
          <a:xfrm>
            <a:off x="10359714" y="3253401"/>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grpSp>
        <p:nvGrpSpPr>
          <p:cNvPr id="141" name="Rectangle 28"/>
          <p:cNvGrpSpPr/>
          <p:nvPr/>
        </p:nvGrpSpPr>
        <p:grpSpPr>
          <a:xfrm>
            <a:off x="9676396" y="2524648"/>
            <a:ext cx="1542050" cy="358612"/>
            <a:chOff x="0" y="0"/>
            <a:chExt cx="1542048" cy="358610"/>
          </a:xfrm>
        </p:grpSpPr>
        <p:sp>
          <p:nvSpPr>
            <p:cNvPr id="139" name="Rectangle"/>
            <p:cNvSpPr/>
            <p:nvPr/>
          </p:nvSpPr>
          <p:spPr>
            <a:xfrm>
              <a:off x="0" y="-1"/>
              <a:ext cx="1542049" cy="358612"/>
            </a:xfrm>
            <a:prstGeom prst="rect">
              <a:avLst/>
            </a:prstGeom>
            <a:solidFill>
              <a:srgbClr val="FFFF00"/>
            </a:solidFill>
            <a:ln w="28575" cap="flat">
              <a:solidFill>
                <a:srgbClr val="FFC000"/>
              </a:solidFill>
              <a:prstDash val="solid"/>
              <a:round/>
            </a:ln>
            <a:effectLst/>
          </p:spPr>
          <p:txBody>
            <a:bodyPr wrap="square" lIns="45719" tIns="45719" rIns="45719" bIns="45719" numCol="1" anchor="ctr">
              <a:noAutofit/>
            </a:bodyPr>
            <a:lstStyle/>
            <a:p>
              <a:pPr algn="ctr"/>
            </a:p>
          </p:txBody>
        </p:sp>
        <p:sp>
          <p:nvSpPr>
            <p:cNvPr id="140" name="Arithmetic/Logic"/>
            <p:cNvSpPr txBox="1"/>
            <p:nvPr/>
          </p:nvSpPr>
          <p:spPr>
            <a:xfrm>
              <a:off x="45720" y="34893"/>
              <a:ext cx="1450610"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atin typeface="Arial"/>
                  <a:ea typeface="Arial"/>
                  <a:cs typeface="Arial"/>
                  <a:sym typeface="Arial"/>
                </a:defRPr>
              </a:lvl1pPr>
            </a:lstStyle>
            <a:p>
              <a:pPr/>
              <a:r>
                <a:t>Arithmetic/Logic</a:t>
              </a:r>
            </a:p>
          </p:txBody>
        </p:sp>
      </p:grpSp>
      <p:grpSp>
        <p:nvGrpSpPr>
          <p:cNvPr id="144" name="Rectangle 29"/>
          <p:cNvGrpSpPr/>
          <p:nvPr/>
        </p:nvGrpSpPr>
        <p:grpSpPr>
          <a:xfrm>
            <a:off x="8056664" y="2190431"/>
            <a:ext cx="1542050" cy="693729"/>
            <a:chOff x="0" y="0"/>
            <a:chExt cx="1542048" cy="693728"/>
          </a:xfrm>
        </p:grpSpPr>
        <p:sp>
          <p:nvSpPr>
            <p:cNvPr id="142" name="Rectangle"/>
            <p:cNvSpPr/>
            <p:nvPr/>
          </p:nvSpPr>
          <p:spPr>
            <a:xfrm>
              <a:off x="0" y="-1"/>
              <a:ext cx="1542049" cy="693730"/>
            </a:xfrm>
            <a:prstGeom prst="rect">
              <a:avLst/>
            </a:prstGeom>
            <a:solidFill>
              <a:srgbClr val="FFD1C2"/>
            </a:solidFill>
            <a:ln w="28575" cap="flat">
              <a:solidFill>
                <a:srgbClr val="992600"/>
              </a:solidFill>
              <a:prstDash val="solid"/>
              <a:round/>
            </a:ln>
            <a:effectLst/>
          </p:spPr>
          <p:txBody>
            <a:bodyPr wrap="square" lIns="45719" tIns="45719" rIns="45719" bIns="45719" numCol="1" anchor="ctr">
              <a:noAutofit/>
            </a:bodyPr>
            <a:lstStyle/>
            <a:p>
              <a:pPr algn="ctr"/>
            </a:p>
          </p:txBody>
        </p:sp>
        <p:sp>
          <p:nvSpPr>
            <p:cNvPr id="143" name="Control"/>
            <p:cNvSpPr txBox="1"/>
            <p:nvPr/>
          </p:nvSpPr>
          <p:spPr>
            <a:xfrm>
              <a:off x="45720" y="202452"/>
              <a:ext cx="1450610"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atin typeface="Arial"/>
                  <a:ea typeface="Arial"/>
                  <a:cs typeface="Arial"/>
                  <a:sym typeface="Arial"/>
                </a:defRPr>
              </a:lvl1pPr>
            </a:lstStyle>
            <a:p>
              <a:pPr/>
              <a:r>
                <a:t>Control</a:t>
              </a:r>
            </a:p>
          </p:txBody>
        </p:sp>
      </p:grpSp>
      <p:sp>
        <p:nvSpPr>
          <p:cNvPr id="145" name="Arrow: Up-Down 30"/>
          <p:cNvSpPr/>
          <p:nvPr/>
        </p:nvSpPr>
        <p:spPr>
          <a:xfrm>
            <a:off x="8738475" y="2785043"/>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sp>
        <p:nvSpPr>
          <p:cNvPr id="146" name="Arrow: Up-Down 31"/>
          <p:cNvSpPr/>
          <p:nvPr/>
        </p:nvSpPr>
        <p:spPr>
          <a:xfrm>
            <a:off x="10359714" y="2784382"/>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grpSp>
        <p:nvGrpSpPr>
          <p:cNvPr id="149" name="Rectangle 32"/>
          <p:cNvGrpSpPr/>
          <p:nvPr/>
        </p:nvGrpSpPr>
        <p:grpSpPr>
          <a:xfrm>
            <a:off x="9676394" y="2184454"/>
            <a:ext cx="1542050" cy="288824"/>
            <a:chOff x="0" y="0"/>
            <a:chExt cx="1542048" cy="288823"/>
          </a:xfrm>
        </p:grpSpPr>
        <p:sp>
          <p:nvSpPr>
            <p:cNvPr id="147" name="Rectangle"/>
            <p:cNvSpPr/>
            <p:nvPr/>
          </p:nvSpPr>
          <p:spPr>
            <a:xfrm>
              <a:off x="0" y="5975"/>
              <a:ext cx="1542049" cy="276873"/>
            </a:xfrm>
            <a:prstGeom prst="rect">
              <a:avLst/>
            </a:prstGeom>
            <a:solidFill>
              <a:srgbClr val="FFFF00"/>
            </a:solidFill>
            <a:ln w="28575" cap="flat">
              <a:solidFill>
                <a:srgbClr val="FFC000"/>
              </a:solidFill>
              <a:prstDash val="solid"/>
              <a:round/>
            </a:ln>
            <a:effectLst/>
          </p:spPr>
          <p:txBody>
            <a:bodyPr wrap="square" lIns="45719" tIns="45719" rIns="45719" bIns="45719" numCol="1" anchor="ctr">
              <a:noAutofit/>
            </a:bodyPr>
            <a:lstStyle/>
            <a:p>
              <a:pPr algn="ctr"/>
            </a:p>
          </p:txBody>
        </p:sp>
        <p:sp>
          <p:nvSpPr>
            <p:cNvPr id="148" name="Floating Point"/>
            <p:cNvSpPr txBox="1"/>
            <p:nvPr/>
          </p:nvSpPr>
          <p:spPr>
            <a:xfrm>
              <a:off x="45719" y="0"/>
              <a:ext cx="1450611"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atin typeface="Arial"/>
                  <a:ea typeface="Arial"/>
                  <a:cs typeface="Arial"/>
                  <a:sym typeface="Arial"/>
                </a:defRPr>
              </a:lvl1pPr>
            </a:lstStyle>
            <a:p>
              <a:pPr/>
              <a:r>
                <a:t>Floating Point</a:t>
              </a:r>
            </a:p>
          </p:txBody>
        </p:sp>
      </p:grpSp>
      <p:sp>
        <p:nvSpPr>
          <p:cNvPr id="150" name="TextBox 34"/>
          <p:cNvSpPr txBox="1"/>
          <p:nvPr/>
        </p:nvSpPr>
        <p:spPr>
          <a:xfrm>
            <a:off x="521205" y="4425098"/>
            <a:ext cx="5376674" cy="447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1200">
                <a:latin typeface="Gill Sans MT"/>
                <a:ea typeface="Gill Sans MT"/>
                <a:cs typeface="Gill Sans MT"/>
                <a:sym typeface="Gill Sans MT"/>
              </a:defRPr>
            </a:pPr>
            <a:r>
              <a:t>Mark Horowitz, </a:t>
            </a:r>
            <a:r>
              <a:rPr i="1"/>
              <a:t>Computing’s Energy Problem (and what we can do about it)</a:t>
            </a:r>
            <a:r>
              <a:t> ISSCC 2014</a:t>
            </a:r>
          </a:p>
        </p:txBody>
      </p:sp>
      <p:grpSp>
        <p:nvGrpSpPr>
          <p:cNvPr id="153" name="Rectangle 35"/>
          <p:cNvGrpSpPr/>
          <p:nvPr/>
        </p:nvGrpSpPr>
        <p:grpSpPr>
          <a:xfrm>
            <a:off x="152819" y="5379573"/>
            <a:ext cx="2336801" cy="1290118"/>
            <a:chOff x="0" y="0"/>
            <a:chExt cx="2336800" cy="1290116"/>
          </a:xfrm>
        </p:grpSpPr>
        <p:sp>
          <p:nvSpPr>
            <p:cNvPr id="151" name="Rectangle"/>
            <p:cNvSpPr/>
            <p:nvPr/>
          </p:nvSpPr>
          <p:spPr>
            <a:xfrm>
              <a:off x="0" y="0"/>
              <a:ext cx="2336800" cy="1290117"/>
            </a:xfrm>
            <a:prstGeom prst="rect">
              <a:avLst/>
            </a:prstGeom>
            <a:solidFill>
              <a:srgbClr val="FFFFFF"/>
            </a:solidFill>
            <a:ln w="25400" cap="flat">
              <a:solidFill>
                <a:srgbClr val="4D4D4D"/>
              </a:solidFill>
              <a:prstDash val="solid"/>
              <a:round/>
            </a:ln>
            <a:effectLst/>
          </p:spPr>
          <p:txBody>
            <a:bodyPr wrap="square" lIns="45719" tIns="45719" rIns="45719" bIns="45719" numCol="1" anchor="t">
              <a:noAutofit/>
            </a:bodyPr>
            <a:lstStyle/>
            <a:p>
              <a:pPr algn="ctr" defTabSz="609559">
                <a:lnSpc>
                  <a:spcPct val="93000"/>
                </a:lnSpc>
                <a:defRPr>
                  <a:solidFill>
                    <a:srgbClr val="FFFFFF"/>
                  </a:solidFill>
                </a:defRPr>
              </a:pPr>
            </a:p>
          </p:txBody>
        </p:sp>
        <p:sp>
          <p:nvSpPr>
            <p:cNvPr id="152" name="Legend"/>
            <p:cNvSpPr txBox="1"/>
            <p:nvPr/>
          </p:nvSpPr>
          <p:spPr>
            <a:xfrm>
              <a:off x="57597" y="0"/>
              <a:ext cx="2221605" cy="3467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2397" tIns="62397" rIns="62397" bIns="62397" numCol="1" anchor="t">
              <a:spAutoFit/>
            </a:bodyPr>
            <a:lstStyle>
              <a:lvl1pPr algn="ctr" defTabSz="609559">
                <a:lnSpc>
                  <a:spcPct val="93000"/>
                </a:lnSpc>
                <a:defRPr i="1" sz="1600">
                  <a:latin typeface="Arial"/>
                  <a:ea typeface="Arial"/>
                  <a:cs typeface="Arial"/>
                  <a:sym typeface="Arial"/>
                </a:defRPr>
              </a:lvl1pPr>
            </a:lstStyle>
            <a:p>
              <a:pPr/>
              <a:r>
                <a:t>Legend</a:t>
              </a:r>
            </a:p>
          </p:txBody>
        </p:sp>
      </p:grpSp>
      <p:grpSp>
        <p:nvGrpSpPr>
          <p:cNvPr id="156" name="Rectangle 36"/>
          <p:cNvGrpSpPr/>
          <p:nvPr/>
        </p:nvGrpSpPr>
        <p:grpSpPr>
          <a:xfrm>
            <a:off x="440375" y="5693295"/>
            <a:ext cx="812381" cy="321144"/>
            <a:chOff x="0" y="0"/>
            <a:chExt cx="812380" cy="321142"/>
          </a:xfrm>
        </p:grpSpPr>
        <p:sp>
          <p:nvSpPr>
            <p:cNvPr id="154" name="Rectangle"/>
            <p:cNvSpPr/>
            <p:nvPr/>
          </p:nvSpPr>
          <p:spPr>
            <a:xfrm>
              <a:off x="-1" y="0"/>
              <a:ext cx="812382" cy="321143"/>
            </a:xfrm>
            <a:prstGeom prst="rect">
              <a:avLst/>
            </a:prstGeom>
            <a:solidFill>
              <a:srgbClr val="FFD1C2"/>
            </a:solidFill>
            <a:ln w="28575" cap="flat">
              <a:solidFill>
                <a:srgbClr val="992600"/>
              </a:solidFill>
              <a:prstDash val="solid"/>
              <a:round/>
            </a:ln>
            <a:effectLst/>
          </p:spPr>
          <p:txBody>
            <a:bodyPr wrap="square" lIns="45719" tIns="45719" rIns="45719" bIns="45719" numCol="1" anchor="ctr">
              <a:noAutofit/>
            </a:bodyPr>
            <a:lstStyle/>
            <a:p>
              <a:pPr algn="ctr"/>
            </a:p>
          </p:txBody>
        </p:sp>
        <p:sp>
          <p:nvSpPr>
            <p:cNvPr id="155" name="Control"/>
            <p:cNvSpPr txBox="1"/>
            <p:nvPr/>
          </p:nvSpPr>
          <p:spPr>
            <a:xfrm>
              <a:off x="45719" y="28444"/>
              <a:ext cx="720941" cy="2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latin typeface="Arial"/>
                  <a:ea typeface="Arial"/>
                  <a:cs typeface="Arial"/>
                  <a:sym typeface="Arial"/>
                </a:defRPr>
              </a:lvl1pPr>
            </a:lstStyle>
            <a:p>
              <a:pPr/>
              <a:r>
                <a:t>Control</a:t>
              </a:r>
            </a:p>
          </p:txBody>
        </p:sp>
      </p:grpSp>
      <p:grpSp>
        <p:nvGrpSpPr>
          <p:cNvPr id="159" name="Rectangle 37"/>
          <p:cNvGrpSpPr/>
          <p:nvPr/>
        </p:nvGrpSpPr>
        <p:grpSpPr>
          <a:xfrm>
            <a:off x="1397420" y="5715000"/>
            <a:ext cx="812381" cy="321143"/>
            <a:chOff x="0" y="0"/>
            <a:chExt cx="812380" cy="321142"/>
          </a:xfrm>
        </p:grpSpPr>
        <p:sp>
          <p:nvSpPr>
            <p:cNvPr id="157" name="Rectangle"/>
            <p:cNvSpPr/>
            <p:nvPr/>
          </p:nvSpPr>
          <p:spPr>
            <a:xfrm>
              <a:off x="-1" y="0"/>
              <a:ext cx="812382" cy="321143"/>
            </a:xfrm>
            <a:prstGeom prst="rect">
              <a:avLst/>
            </a:prstGeom>
            <a:solidFill>
              <a:srgbClr val="FFFF00"/>
            </a:solidFill>
            <a:ln w="28575" cap="flat">
              <a:solidFill>
                <a:srgbClr val="FFC000"/>
              </a:solidFill>
              <a:prstDash val="solid"/>
              <a:round/>
            </a:ln>
            <a:effectLst/>
          </p:spPr>
          <p:txBody>
            <a:bodyPr wrap="square" lIns="45719" tIns="45719" rIns="45719" bIns="45719" numCol="1" anchor="ctr">
              <a:noAutofit/>
            </a:bodyPr>
            <a:lstStyle/>
            <a:p>
              <a:pPr algn="ctr"/>
            </a:p>
          </p:txBody>
        </p:sp>
        <p:sp>
          <p:nvSpPr>
            <p:cNvPr id="158" name="Compute"/>
            <p:cNvSpPr txBox="1"/>
            <p:nvPr/>
          </p:nvSpPr>
          <p:spPr>
            <a:xfrm>
              <a:off x="45719" y="28444"/>
              <a:ext cx="720941" cy="2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latin typeface="Arial"/>
                  <a:ea typeface="Arial"/>
                  <a:cs typeface="Arial"/>
                  <a:sym typeface="Arial"/>
                </a:defRPr>
              </a:lvl1pPr>
            </a:lstStyle>
            <a:p>
              <a:pPr/>
              <a:r>
                <a:t>Compute</a:t>
              </a:r>
            </a:p>
          </p:txBody>
        </p:sp>
      </p:grpSp>
      <p:grpSp>
        <p:nvGrpSpPr>
          <p:cNvPr id="162" name="Rectangle 38"/>
          <p:cNvGrpSpPr/>
          <p:nvPr/>
        </p:nvGrpSpPr>
        <p:grpSpPr>
          <a:xfrm>
            <a:off x="1397421" y="6125795"/>
            <a:ext cx="812380" cy="321145"/>
            <a:chOff x="0" y="0"/>
            <a:chExt cx="812378" cy="321144"/>
          </a:xfrm>
        </p:grpSpPr>
        <p:sp>
          <p:nvSpPr>
            <p:cNvPr id="160" name="Rectangle"/>
            <p:cNvSpPr/>
            <p:nvPr/>
          </p:nvSpPr>
          <p:spPr>
            <a:xfrm>
              <a:off x="0" y="-1"/>
              <a:ext cx="812379" cy="321146"/>
            </a:xfrm>
            <a:prstGeom prst="rect">
              <a:avLst/>
            </a:prstGeom>
            <a:solidFill>
              <a:srgbClr val="7030A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161" name="Regs"/>
            <p:cNvSpPr txBox="1"/>
            <p:nvPr/>
          </p:nvSpPr>
          <p:spPr>
            <a:xfrm>
              <a:off x="45719" y="16160"/>
              <a:ext cx="720940"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Regs</a:t>
              </a:r>
            </a:p>
          </p:txBody>
        </p:sp>
      </p:grpSp>
      <p:grpSp>
        <p:nvGrpSpPr>
          <p:cNvPr id="165" name="Rectangle 39"/>
          <p:cNvGrpSpPr/>
          <p:nvPr/>
        </p:nvGrpSpPr>
        <p:grpSpPr>
          <a:xfrm>
            <a:off x="439687" y="6125795"/>
            <a:ext cx="812380" cy="321145"/>
            <a:chOff x="0" y="0"/>
            <a:chExt cx="812378" cy="321144"/>
          </a:xfrm>
        </p:grpSpPr>
        <p:sp>
          <p:nvSpPr>
            <p:cNvPr id="163" name="Rectangle"/>
            <p:cNvSpPr/>
            <p:nvPr/>
          </p:nvSpPr>
          <p:spPr>
            <a:xfrm>
              <a:off x="0" y="-1"/>
              <a:ext cx="812379" cy="321146"/>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p>
          </p:txBody>
        </p:sp>
        <p:sp>
          <p:nvSpPr>
            <p:cNvPr id="164" name="SRAM"/>
            <p:cNvSpPr txBox="1"/>
            <p:nvPr/>
          </p:nvSpPr>
          <p:spPr>
            <a:xfrm>
              <a:off x="45719" y="16160"/>
              <a:ext cx="720940"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SRAM</a:t>
              </a:r>
            </a:p>
          </p:txBody>
        </p:sp>
      </p:grpSp>
      <p:sp>
        <p:nvSpPr>
          <p:cNvPr id="166" name="TextBox 40"/>
          <p:cNvSpPr txBox="1"/>
          <p:nvPr/>
        </p:nvSpPr>
        <p:spPr>
          <a:xfrm>
            <a:off x="7048774" y="1142170"/>
            <a:ext cx="508798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008000"/>
                </a:solidFill>
                <a:latin typeface="+mj-lt"/>
                <a:ea typeface="+mj-ea"/>
                <a:cs typeface="+mj-cs"/>
                <a:sym typeface="Helvetica"/>
              </a:defRPr>
            </a:lvl1pPr>
          </a:lstStyle>
          <a:p>
            <a:pPr/>
            <a:r>
              <a:t>Instruction-Based</a:t>
            </a:r>
          </a:p>
        </p:txBody>
      </p:sp>
      <p:sp>
        <p:nvSpPr>
          <p:cNvPr id="1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 name="TextBox 53"/>
          <p:cNvSpPr txBox="1"/>
          <p:nvPr/>
        </p:nvSpPr>
        <p:spPr>
          <a:xfrm>
            <a:off x="8201568" y="5657094"/>
            <a:ext cx="1774078"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atin typeface="Gill Sans MT"/>
                <a:ea typeface="Gill Sans MT"/>
                <a:cs typeface="Gill Sans MT"/>
                <a:sym typeface="Gill Sans MT"/>
              </a:defRPr>
            </a:lvl1pPr>
          </a:lstStyle>
          <a:p>
            <a:pPr/>
            <a:r>
              <a:t>*Not to scale</a:t>
            </a:r>
          </a:p>
        </p:txBody>
      </p:sp>
      <p:sp>
        <p:nvSpPr>
          <p:cNvPr id="169" name="TODO: Redo slides or can I credit David or whoever made them?"/>
          <p:cNvSpPr txBox="1"/>
          <p:nvPr/>
        </p:nvSpPr>
        <p:spPr>
          <a:xfrm>
            <a:off x="2934805" y="6148320"/>
            <a:ext cx="757616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Redo slides or can I credit David or whoever made them?</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1" name="A Deep Dive Into Performance"/>
          <p:cNvSpPr txBox="1"/>
          <p:nvPr>
            <p:ph type="title"/>
          </p:nvPr>
        </p:nvSpPr>
        <p:spPr>
          <a:prstGeom prst="rect">
            <a:avLst/>
          </a:prstGeom>
        </p:spPr>
        <p:txBody>
          <a:bodyPr/>
          <a:lstStyle/>
          <a:p>
            <a:pPr/>
            <a:r>
              <a:t>A Deep Dive Into Performance</a:t>
            </a:r>
          </a:p>
        </p:txBody>
      </p:sp>
      <p:sp>
        <p:nvSpPr>
          <p:cNvPr id="992" name="Click to edit Master text styles"/>
          <p:cNvSpPr txBox="1"/>
          <p:nvPr>
            <p:ph type="body" sz="quarter" idx="1"/>
          </p:nvPr>
        </p:nvSpPr>
        <p:spPr>
          <a:prstGeom prst="rect">
            <a:avLst/>
          </a:prstGeom>
        </p:spPr>
        <p:txBody>
          <a:bodyPr/>
          <a:lstStyle/>
          <a:p>
            <a:pPr/>
          </a:p>
        </p:txBody>
      </p:sp>
      <p:sp>
        <p:nvSpPr>
          <p:cNvPr id="99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000" name="Group"/>
          <p:cNvGrpSpPr/>
          <p:nvPr/>
        </p:nvGrpSpPr>
        <p:grpSpPr>
          <a:xfrm>
            <a:off x="5217159" y="3301253"/>
            <a:ext cx="4731347" cy="2005335"/>
            <a:chOff x="0" y="0"/>
            <a:chExt cx="4731345" cy="2005333"/>
          </a:xfrm>
        </p:grpSpPr>
        <p:sp>
          <p:nvSpPr>
            <p:cNvPr id="995" name="i = 0"/>
            <p:cNvSpPr/>
            <p:nvPr/>
          </p:nvSpPr>
          <p:spPr>
            <a:xfrm>
              <a:off x="0" y="0"/>
              <a:ext cx="2719666" cy="342900"/>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sp>
          <p:nvSpPr>
            <p:cNvPr id="996" name="i = 1"/>
            <p:cNvSpPr/>
            <p:nvPr/>
          </p:nvSpPr>
          <p:spPr>
            <a:xfrm>
              <a:off x="441960" y="415608"/>
              <a:ext cx="2719666" cy="342901"/>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1</a:t>
              </a:r>
            </a:p>
          </p:txBody>
        </p:sp>
        <p:sp>
          <p:nvSpPr>
            <p:cNvPr id="997" name="i = 2"/>
            <p:cNvSpPr/>
            <p:nvPr/>
          </p:nvSpPr>
          <p:spPr>
            <a:xfrm>
              <a:off x="995679" y="831216"/>
              <a:ext cx="2719667" cy="342901"/>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2</a:t>
              </a:r>
            </a:p>
          </p:txBody>
        </p:sp>
        <p:sp>
          <p:nvSpPr>
            <p:cNvPr id="998" name="i = 3"/>
            <p:cNvSpPr/>
            <p:nvPr/>
          </p:nvSpPr>
          <p:spPr>
            <a:xfrm>
              <a:off x="1518920" y="1246825"/>
              <a:ext cx="2719666" cy="342901"/>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3</a:t>
              </a:r>
            </a:p>
          </p:txBody>
        </p:sp>
        <p:sp>
          <p:nvSpPr>
            <p:cNvPr id="999" name="i = 4"/>
            <p:cNvSpPr/>
            <p:nvPr/>
          </p:nvSpPr>
          <p:spPr>
            <a:xfrm>
              <a:off x="2011680" y="1662433"/>
              <a:ext cx="2719666" cy="342901"/>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4</a:t>
              </a:r>
            </a:p>
          </p:txBody>
        </p:sp>
      </p:grpSp>
      <p:sp>
        <p:nvSpPr>
          <p:cNvPr id="1001" name="Rectangle"/>
          <p:cNvSpPr/>
          <p:nvPr/>
        </p:nvSpPr>
        <p:spPr>
          <a:xfrm>
            <a:off x="5176519" y="3281485"/>
            <a:ext cx="4787440" cy="2130406"/>
          </a:xfrm>
          <a:prstGeom prst="rect">
            <a:avLst/>
          </a:prstGeom>
          <a:solidFill>
            <a:srgbClr val="FFFFFF"/>
          </a:solidFill>
          <a:ln w="12700">
            <a:miter lim="400000"/>
          </a:ln>
        </p:spPr>
        <p:txBody>
          <a:bodyPr lIns="45719" rIns="45719"/>
          <a:lstStyle/>
          <a:p>
            <a:pPr/>
          </a:p>
        </p:txBody>
      </p:sp>
      <p:sp>
        <p:nvSpPr>
          <p:cNvPr id="1002" name="Performance Analysis"/>
          <p:cNvSpPr txBox="1"/>
          <p:nvPr>
            <p:ph type="title"/>
          </p:nvPr>
        </p:nvSpPr>
        <p:spPr>
          <a:prstGeom prst="rect">
            <a:avLst/>
          </a:prstGeom>
        </p:spPr>
        <p:txBody>
          <a:bodyPr/>
          <a:lstStyle/>
          <a:p>
            <a:pPr/>
            <a:r>
              <a:t>Performance Analysis</a:t>
            </a:r>
          </a:p>
        </p:txBody>
      </p:sp>
      <p:sp>
        <p:nvSpPr>
          <p:cNvPr id="1003" name="The runtime of a controller (T) depends on its latency (L), initiation interval (II), and number of iterations (iters)"/>
          <p:cNvSpPr txBox="1"/>
          <p:nvPr>
            <p:ph type="body" sz="half" idx="1"/>
          </p:nvPr>
        </p:nvSpPr>
        <p:spPr>
          <a:xfrm>
            <a:off x="475487" y="1143000"/>
            <a:ext cx="11382525" cy="1793703"/>
          </a:xfrm>
          <a:prstGeom prst="rect">
            <a:avLst/>
          </a:prstGeom>
        </p:spPr>
        <p:txBody>
          <a:bodyPr/>
          <a:lstStyle/>
          <a:p>
            <a:pPr/>
            <a:r>
              <a:t>The runtime of a controller (</a:t>
            </a:r>
            <a:r>
              <a:rPr b="1"/>
              <a:t>T</a:t>
            </a:r>
            <a:r>
              <a:t>) depends on its latency (</a:t>
            </a:r>
            <a:r>
              <a:rPr b="1"/>
              <a:t>L</a:t>
            </a:r>
            <a:r>
              <a:t>), initiation interval (</a:t>
            </a:r>
            <a:r>
              <a:rPr b="1"/>
              <a:t>II</a:t>
            </a:r>
            <a:r>
              <a:t>), and number of iterations (</a:t>
            </a:r>
            <a:r>
              <a:rPr b="1"/>
              <a:t>iters</a:t>
            </a:r>
            <a:r>
              <a:t>)</a:t>
            </a:r>
          </a:p>
        </p:txBody>
      </p:sp>
      <p:sp>
        <p:nvSpPr>
          <p:cNvPr id="1004"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07" name="CustomShape 3"/>
          <p:cNvGrpSpPr/>
          <p:nvPr/>
        </p:nvGrpSpPr>
        <p:grpSpPr>
          <a:xfrm>
            <a:off x="301311" y="2931492"/>
            <a:ext cx="3578178" cy="1140434"/>
            <a:chOff x="0" y="0"/>
            <a:chExt cx="3578177" cy="1140433"/>
          </a:xfrm>
        </p:grpSpPr>
        <p:sp>
          <p:nvSpPr>
            <p:cNvPr id="1005" name="Rectangle"/>
            <p:cNvSpPr/>
            <p:nvPr/>
          </p:nvSpPr>
          <p:spPr>
            <a:xfrm>
              <a:off x="0" y="0"/>
              <a:ext cx="3578178" cy="1140434"/>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006" name="Foreach(5 by 1) {i =&gt;…"/>
            <p:cNvSpPr txBox="1"/>
            <p:nvPr/>
          </p:nvSpPr>
          <p:spPr>
            <a:xfrm>
              <a:off x="0" y="671"/>
              <a:ext cx="3578178" cy="1126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2000">
                  <a:solidFill>
                    <a:srgbClr val="CDA869"/>
                  </a:solidFill>
                  <a:latin typeface="Courier"/>
                  <a:ea typeface="Courier"/>
                  <a:cs typeface="Courier"/>
                  <a:sym typeface="Courier"/>
                </a:defRPr>
              </a:pPr>
              <a:r>
                <a:rPr>
                  <a:solidFill>
                    <a:srgbClr val="C26E53"/>
                  </a:solidFill>
                </a:rPr>
                <a:t>Foreach</a:t>
              </a:r>
              <a:r>
                <a:t>(5 </a:t>
              </a:r>
              <a:r>
                <a:rPr>
                  <a:solidFill>
                    <a:srgbClr val="7887A2"/>
                  </a:solidFill>
                </a:rPr>
                <a:t>by</a:t>
              </a:r>
              <a:r>
                <a:t> 1) {i =&gt; </a:t>
              </a:r>
            </a:p>
            <a:p>
              <a:pPr defTabSz="825500">
                <a:defRPr spc="0" sz="2000">
                  <a:solidFill>
                    <a:srgbClr val="CDA869"/>
                  </a:solidFill>
                  <a:latin typeface="Courier"/>
                  <a:ea typeface="Courier"/>
                  <a:cs typeface="Courier"/>
                  <a:sym typeface="Courier"/>
                </a:defRPr>
              </a:pPr>
              <a:r>
                <a:t>  </a:t>
              </a:r>
              <a:r>
                <a:rPr>
                  <a:solidFill>
                    <a:srgbClr val="A8A7A6"/>
                  </a:solidFill>
                </a:rPr>
                <a:t>…</a:t>
              </a:r>
              <a:r>
                <a:t> </a:t>
              </a:r>
              <a:r>
                <a:rPr>
                  <a:solidFill>
                    <a:srgbClr val="757C83"/>
                  </a:solidFill>
                </a:rPr>
                <a:t>// L = 7, II = 2</a:t>
              </a:r>
            </a:p>
            <a:p>
              <a:pPr defTabSz="825500">
                <a:defRPr spc="0" sz="2000">
                  <a:solidFill>
                    <a:srgbClr val="CDA869"/>
                  </a:solidFill>
                  <a:latin typeface="Courier"/>
                  <a:ea typeface="Courier"/>
                  <a:cs typeface="Courier"/>
                  <a:sym typeface="Courier"/>
                </a:defRPr>
              </a:pPr>
              <a:r>
                <a:t>} </a:t>
              </a:r>
            </a:p>
            <a:p>
              <a:pPr defTabSz="825500">
                <a:defRPr spc="0" sz="2000">
                  <a:solidFill>
                    <a:srgbClr val="CDA869"/>
                  </a:solidFill>
                  <a:latin typeface="Courier"/>
                  <a:ea typeface="Courier"/>
                  <a:cs typeface="Courier"/>
                  <a:sym typeface="Courier"/>
                </a:defRPr>
              </a:pPr>
            </a:p>
          </p:txBody>
        </p:sp>
      </p:grpSp>
      <p:grpSp>
        <p:nvGrpSpPr>
          <p:cNvPr id="1012" name="Group"/>
          <p:cNvGrpSpPr/>
          <p:nvPr/>
        </p:nvGrpSpPr>
        <p:grpSpPr>
          <a:xfrm>
            <a:off x="4468965" y="2824479"/>
            <a:ext cx="6625105" cy="3445757"/>
            <a:chOff x="0" y="0"/>
            <a:chExt cx="6625103" cy="3445755"/>
          </a:xfrm>
        </p:grpSpPr>
        <p:sp>
          <p:nvSpPr>
            <p:cNvPr id="1008" name="Line"/>
            <p:cNvSpPr/>
            <p:nvPr/>
          </p:nvSpPr>
          <p:spPr>
            <a:xfrm flipH="1">
              <a:off x="565314" y="350538"/>
              <a:ext cx="1" cy="2697070"/>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009" name="Line"/>
            <p:cNvSpPr/>
            <p:nvPr/>
          </p:nvSpPr>
          <p:spPr>
            <a:xfrm>
              <a:off x="561187" y="355805"/>
              <a:ext cx="5371902"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010" name="Time"/>
            <p:cNvSpPr txBox="1"/>
            <p:nvPr/>
          </p:nvSpPr>
          <p:spPr>
            <a:xfrm>
              <a:off x="5958840" y="0"/>
              <a:ext cx="666264" cy="370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Time</a:t>
              </a:r>
            </a:p>
          </p:txBody>
        </p:sp>
        <p:sp>
          <p:nvSpPr>
            <p:cNvPr id="1011" name="Iteration"/>
            <p:cNvSpPr txBox="1"/>
            <p:nvPr/>
          </p:nvSpPr>
          <p:spPr>
            <a:xfrm>
              <a:off x="0" y="3074915"/>
              <a:ext cx="1093661" cy="370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Iteration</a:t>
              </a:r>
            </a:p>
          </p:txBody>
        </p:sp>
      </p:grpSp>
      <p:grpSp>
        <p:nvGrpSpPr>
          <p:cNvPr id="1018" name="Group"/>
          <p:cNvGrpSpPr/>
          <p:nvPr/>
        </p:nvGrpSpPr>
        <p:grpSpPr>
          <a:xfrm>
            <a:off x="5210192" y="2607002"/>
            <a:ext cx="2733601" cy="465016"/>
            <a:chOff x="0" y="0"/>
            <a:chExt cx="2733599" cy="465015"/>
          </a:xfrm>
        </p:grpSpPr>
        <p:grpSp>
          <p:nvGrpSpPr>
            <p:cNvPr id="1016" name="Group"/>
            <p:cNvGrpSpPr/>
            <p:nvPr/>
          </p:nvGrpSpPr>
          <p:grpSpPr>
            <a:xfrm rot="16200000">
              <a:off x="1328952" y="-939632"/>
              <a:ext cx="75695" cy="2733600"/>
              <a:chOff x="0" y="0"/>
              <a:chExt cx="75693" cy="2733599"/>
            </a:xfrm>
          </p:grpSpPr>
          <p:sp>
            <p:nvSpPr>
              <p:cNvPr id="1013" name="Line"/>
              <p:cNvSpPr/>
              <p:nvPr/>
            </p:nvSpPr>
            <p:spPr>
              <a:xfrm flipV="1">
                <a:off x="37846" y="-1"/>
                <a:ext cx="1" cy="2728682"/>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014" name="Line"/>
              <p:cNvSpPr/>
              <p:nvPr/>
            </p:nvSpPr>
            <p:spPr>
              <a:xfrm>
                <a:off x="0" y="10745"/>
                <a:ext cx="75694"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015" name="Line"/>
              <p:cNvSpPr/>
              <p:nvPr/>
            </p:nvSpPr>
            <p:spPr>
              <a:xfrm>
                <a:off x="0" y="2733599"/>
                <a:ext cx="75694"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1017" name="L = 7 cycs"/>
            <p:cNvSpPr txBox="1"/>
            <p:nvPr/>
          </p:nvSpPr>
          <p:spPr>
            <a:xfrm>
              <a:off x="980892" y="0"/>
              <a:ext cx="968311"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latin typeface="+mn-lt"/>
                  <a:ea typeface="+mn-ea"/>
                  <a:cs typeface="+mn-cs"/>
                  <a:sym typeface="Calibri"/>
                </a:defRPr>
              </a:lvl1pPr>
            </a:lstStyle>
            <a:p>
              <a:pPr/>
              <a:r>
                <a:t>L = 7 cycs</a:t>
              </a:r>
            </a:p>
          </p:txBody>
        </p:sp>
      </p:grpSp>
      <p:grpSp>
        <p:nvGrpSpPr>
          <p:cNvPr id="1021" name="Group"/>
          <p:cNvGrpSpPr/>
          <p:nvPr/>
        </p:nvGrpSpPr>
        <p:grpSpPr>
          <a:xfrm>
            <a:off x="3531683" y="2133071"/>
            <a:ext cx="3321619" cy="1201314"/>
            <a:chOff x="0" y="0"/>
            <a:chExt cx="3321618" cy="1201312"/>
          </a:xfrm>
        </p:grpSpPr>
        <p:sp>
          <p:nvSpPr>
            <p:cNvPr id="1019" name="Line"/>
            <p:cNvSpPr/>
            <p:nvPr/>
          </p:nvSpPr>
          <p:spPr>
            <a:xfrm flipH="1">
              <a:off x="1597309" y="302787"/>
              <a:ext cx="1" cy="898526"/>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020" name="Enable signal received from parent"/>
            <p:cNvSpPr txBox="1"/>
            <p:nvPr/>
          </p:nvSpPr>
          <p:spPr>
            <a:xfrm>
              <a:off x="0" y="0"/>
              <a:ext cx="3321619"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chemeClr val="accent1">
                      <a:lumOff val="-8000"/>
                    </a:schemeClr>
                  </a:solidFill>
                  <a:latin typeface="+mn-lt"/>
                  <a:ea typeface="+mn-ea"/>
                  <a:cs typeface="+mn-cs"/>
                  <a:sym typeface="Calibri"/>
                </a:defRPr>
              </a:lvl1pPr>
            </a:lstStyle>
            <a:p>
              <a:pPr/>
              <a:r>
                <a:t>Enable signal received from parent</a:t>
              </a:r>
            </a:p>
          </p:txBody>
        </p:sp>
      </p:grpSp>
      <p:grpSp>
        <p:nvGrpSpPr>
          <p:cNvPr id="1027" name="Group"/>
          <p:cNvGrpSpPr/>
          <p:nvPr/>
        </p:nvGrpSpPr>
        <p:grpSpPr>
          <a:xfrm>
            <a:off x="5420949" y="4266073"/>
            <a:ext cx="987399" cy="552721"/>
            <a:chOff x="0" y="0"/>
            <a:chExt cx="987397" cy="552719"/>
          </a:xfrm>
        </p:grpSpPr>
        <p:sp>
          <p:nvSpPr>
            <p:cNvPr id="1022" name="II = 2 cycs"/>
            <p:cNvSpPr txBox="1"/>
            <p:nvPr/>
          </p:nvSpPr>
          <p:spPr>
            <a:xfrm>
              <a:off x="0" y="219632"/>
              <a:ext cx="987398"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latin typeface="+mn-lt"/>
                  <a:ea typeface="+mn-ea"/>
                  <a:cs typeface="+mn-cs"/>
                  <a:sym typeface="Calibri"/>
                </a:defRPr>
              </a:lvl1pPr>
            </a:lstStyle>
            <a:p>
              <a:pPr/>
              <a:r>
                <a:t>II = 2 cycs</a:t>
              </a:r>
            </a:p>
          </p:txBody>
        </p:sp>
        <p:grpSp>
          <p:nvGrpSpPr>
            <p:cNvPr id="1026" name="Group"/>
            <p:cNvGrpSpPr/>
            <p:nvPr/>
          </p:nvGrpSpPr>
          <p:grpSpPr>
            <a:xfrm rot="16200000">
              <a:off x="407373" y="-176170"/>
              <a:ext cx="172651" cy="524991"/>
              <a:chOff x="0" y="0"/>
              <a:chExt cx="172650" cy="524990"/>
            </a:xfrm>
          </p:grpSpPr>
          <p:sp>
            <p:nvSpPr>
              <p:cNvPr id="1023" name="Line"/>
              <p:cNvSpPr/>
              <p:nvPr/>
            </p:nvSpPr>
            <p:spPr>
              <a:xfrm flipV="1">
                <a:off x="86325" y="-1"/>
                <a:ext cx="1" cy="52404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024" name="Line"/>
              <p:cNvSpPr/>
              <p:nvPr/>
            </p:nvSpPr>
            <p:spPr>
              <a:xfrm>
                <a:off x="0" y="2063"/>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025" name="Line"/>
              <p:cNvSpPr/>
              <p:nvPr/>
            </p:nvSpPr>
            <p:spPr>
              <a:xfrm>
                <a:off x="0" y="524989"/>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grpSp>
        <p:nvGrpSpPr>
          <p:cNvPr id="1030" name="Group"/>
          <p:cNvGrpSpPr/>
          <p:nvPr/>
        </p:nvGrpSpPr>
        <p:grpSpPr>
          <a:xfrm>
            <a:off x="8505003" y="2133071"/>
            <a:ext cx="2544624" cy="2817389"/>
            <a:chOff x="0" y="0"/>
            <a:chExt cx="2544623" cy="2817388"/>
          </a:xfrm>
        </p:grpSpPr>
        <p:sp>
          <p:nvSpPr>
            <p:cNvPr id="1028" name="Line"/>
            <p:cNvSpPr/>
            <p:nvPr/>
          </p:nvSpPr>
          <p:spPr>
            <a:xfrm flipV="1">
              <a:off x="1569369" y="324286"/>
              <a:ext cx="1" cy="2493103"/>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029" name="Done signal sent to parent"/>
            <p:cNvSpPr txBox="1"/>
            <p:nvPr/>
          </p:nvSpPr>
          <p:spPr>
            <a:xfrm>
              <a:off x="0" y="0"/>
              <a:ext cx="254462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chemeClr val="accent1">
                      <a:lumOff val="-8000"/>
                    </a:schemeClr>
                  </a:solidFill>
                  <a:latin typeface="+mn-lt"/>
                  <a:ea typeface="+mn-ea"/>
                  <a:cs typeface="+mn-cs"/>
                  <a:sym typeface="Calibri"/>
                </a:defRPr>
              </a:lvl1pPr>
            </a:lstStyle>
            <a:p>
              <a:pPr/>
              <a:r>
                <a:t>Done signal sent to parent</a:t>
              </a:r>
            </a:p>
          </p:txBody>
        </p:sp>
      </p:grpSp>
      <p:grpSp>
        <p:nvGrpSpPr>
          <p:cNvPr id="1034" name="Group"/>
          <p:cNvGrpSpPr/>
          <p:nvPr/>
        </p:nvGrpSpPr>
        <p:grpSpPr>
          <a:xfrm rot="16200000">
            <a:off x="7566065" y="3265486"/>
            <a:ext cx="75694" cy="4787439"/>
            <a:chOff x="0" y="0"/>
            <a:chExt cx="75693" cy="4787438"/>
          </a:xfrm>
        </p:grpSpPr>
        <p:sp>
          <p:nvSpPr>
            <p:cNvPr id="1031" name="Line"/>
            <p:cNvSpPr/>
            <p:nvPr/>
          </p:nvSpPr>
          <p:spPr>
            <a:xfrm flipV="1">
              <a:off x="37846" y="-1"/>
              <a:ext cx="1" cy="4778825"/>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032" name="Line"/>
            <p:cNvSpPr/>
            <p:nvPr/>
          </p:nvSpPr>
          <p:spPr>
            <a:xfrm>
              <a:off x="0" y="18818"/>
              <a:ext cx="75694"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033" name="Line"/>
            <p:cNvSpPr/>
            <p:nvPr/>
          </p:nvSpPr>
          <p:spPr>
            <a:xfrm>
              <a:off x="0" y="4787437"/>
              <a:ext cx="75694"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1035" name="cycs"/>
          <p:cNvSpPr txBox="1"/>
          <p:nvPr/>
        </p:nvSpPr>
        <p:spPr>
          <a:xfrm>
            <a:off x="5629764" y="5621358"/>
            <a:ext cx="4520188" cy="51069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800">
                <a:latin typeface="+mn-lt"/>
                <a:ea typeface="+mn-ea"/>
                <a:cs typeface="+mn-cs"/>
                <a:sym typeface="Calibri"/>
              </a:defRPr>
            </a:pPr>
            <a14:m>
              <m:oMath>
                <m:r>
                  <a:rPr xmlns:a="http://schemas.openxmlformats.org/drawingml/2006/main" sz="3050" i="1">
                    <a:solidFill>
                      <a:srgbClr val="4D4D4D"/>
                    </a:solidFill>
                    <a:latin typeface="Cambria Math" panose="02040503050406030204" pitchFamily="18" charset="0"/>
                  </a:rPr>
                  <m:t>T</m:t>
                </m:r>
                <m:r>
                  <a:rPr xmlns:a="http://schemas.openxmlformats.org/drawingml/2006/main" sz="3050" i="1">
                    <a:solidFill>
                      <a:srgbClr val="4D4D4D"/>
                    </a:solidFill>
                    <a:latin typeface="Cambria Math" panose="02040503050406030204" pitchFamily="18" charset="0"/>
                  </a:rPr>
                  <m:t>=</m:t>
                </m:r>
                <m:r>
                  <a:rPr xmlns:a="http://schemas.openxmlformats.org/drawingml/2006/main" sz="3050" i="1">
                    <a:solidFill>
                      <a:srgbClr val="4D4D4D"/>
                    </a:solidFill>
                    <a:latin typeface="Cambria Math" panose="02040503050406030204" pitchFamily="18" charset="0"/>
                  </a:rPr>
                  <m:t>2</m:t>
                </m:r>
                <m:r>
                  <a:rPr xmlns:a="http://schemas.openxmlformats.org/drawingml/2006/main" sz="3050" i="1">
                    <a:solidFill>
                      <a:srgbClr val="4D4D4D"/>
                    </a:solidFill>
                    <a:latin typeface="Cambria Math" panose="02040503050406030204" pitchFamily="18" charset="0"/>
                  </a:rPr>
                  <m:t>⋅</m:t>
                </m:r>
                <m:r>
                  <a:rPr xmlns:a="http://schemas.openxmlformats.org/drawingml/2006/main" sz="3050" i="1">
                    <a:solidFill>
                      <a:srgbClr val="4D4D4D"/>
                    </a:solidFill>
                    <a:latin typeface="Cambria Math" panose="02040503050406030204" pitchFamily="18" charset="0"/>
                  </a:rPr>
                  <m:t>(</m:t>
                </m:r>
                <m:r>
                  <a:rPr xmlns:a="http://schemas.openxmlformats.org/drawingml/2006/main" sz="3050" i="1">
                    <a:solidFill>
                      <a:srgbClr val="4D4D4D"/>
                    </a:solidFill>
                    <a:latin typeface="Cambria Math" panose="02040503050406030204" pitchFamily="18" charset="0"/>
                  </a:rPr>
                  <m:t>5</m:t>
                </m:r>
                <m:r>
                  <a:rPr xmlns:a="http://schemas.openxmlformats.org/drawingml/2006/main" sz="3050" i="1">
                    <a:solidFill>
                      <a:srgbClr val="4D4D4D"/>
                    </a:solidFill>
                    <a:latin typeface="Cambria Math" panose="02040503050406030204" pitchFamily="18" charset="0"/>
                  </a:rPr>
                  <m:t>-</m:t>
                </m:r>
                <m:r>
                  <a:rPr xmlns:a="http://schemas.openxmlformats.org/drawingml/2006/main" sz="3050" i="1">
                    <a:solidFill>
                      <a:srgbClr val="4D4D4D"/>
                    </a:solidFill>
                    <a:latin typeface="Cambria Math" panose="02040503050406030204" pitchFamily="18" charset="0"/>
                  </a:rPr>
                  <m:t>1</m:t>
                </m:r>
                <m:r>
                  <a:rPr xmlns:a="http://schemas.openxmlformats.org/drawingml/2006/main" sz="3050" i="1">
                    <a:solidFill>
                      <a:srgbClr val="4D4D4D"/>
                    </a:solidFill>
                    <a:latin typeface="Cambria Math" panose="02040503050406030204" pitchFamily="18" charset="0"/>
                  </a:rPr>
                  <m:t>)</m:t>
                </m:r>
                <m:r>
                  <a:rPr xmlns:a="http://schemas.openxmlformats.org/drawingml/2006/main" sz="3050" i="1">
                    <a:solidFill>
                      <a:srgbClr val="4D4D4D"/>
                    </a:solidFill>
                    <a:latin typeface="Cambria Math" panose="02040503050406030204" pitchFamily="18" charset="0"/>
                  </a:rPr>
                  <m:t>+</m:t>
                </m:r>
                <m:r>
                  <a:rPr xmlns:a="http://schemas.openxmlformats.org/drawingml/2006/main" sz="3050" i="1">
                    <a:solidFill>
                      <a:srgbClr val="4D4D4D"/>
                    </a:solidFill>
                    <a:latin typeface="Cambria Math" panose="02040503050406030204" pitchFamily="18" charset="0"/>
                  </a:rPr>
                  <m:t>7</m:t>
                </m:r>
                <m:r>
                  <a:rPr xmlns:a="http://schemas.openxmlformats.org/drawingml/2006/main" sz="3050" i="1">
                    <a:solidFill>
                      <a:srgbClr val="4D4D4D"/>
                    </a:solidFill>
                    <a:latin typeface="Cambria Math" panose="02040503050406030204" pitchFamily="18" charset="0"/>
                  </a:rPr>
                  <m:t>=</m:t>
                </m:r>
                <m:r>
                  <a:rPr xmlns:a="http://schemas.openxmlformats.org/drawingml/2006/main" sz="3050" i="1">
                    <a:solidFill>
                      <a:srgbClr val="4D4D4D"/>
                    </a:solidFill>
                    <a:latin typeface="Cambria Math" panose="02040503050406030204" pitchFamily="18" charset="0"/>
                  </a:rPr>
                  <m:t>15</m:t>
                </m:r>
              </m:oMath>
            </a14:m>
            <a:r>
              <a:t> cycs</a:t>
            </a:r>
          </a:p>
        </p:txBody>
      </p:sp>
      <p:sp>
        <p:nvSpPr>
          <p:cNvPr id="1036" name="(  for communication overhead)"/>
          <p:cNvSpPr txBox="1"/>
          <p:nvPr/>
        </p:nvSpPr>
        <p:spPr>
          <a:xfrm>
            <a:off x="8574344" y="6011823"/>
            <a:ext cx="2938867" cy="3199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solidFill>
                  <a:schemeClr val="accent1">
                    <a:lumOff val="-8000"/>
                  </a:schemeClr>
                </a:solidFill>
                <a:latin typeface="+mn-lt"/>
                <a:ea typeface="+mn-ea"/>
                <a:cs typeface="+mn-cs"/>
                <a:sym typeface="Calibri"/>
              </a:defRPr>
            </a:pPr>
            <a:r>
              <a:t>(</a:t>
            </a:r>
            <a14:m>
              <m:oMath>
                <m:r>
                  <a:rPr xmlns:a="http://schemas.openxmlformats.org/drawingml/2006/main" sz="1900" i="1">
                    <a:solidFill>
                      <a:srgbClr val="A32800"/>
                    </a:solidFill>
                    <a:latin typeface="Cambria Math" panose="02040503050406030204" pitchFamily="18" charset="0"/>
                  </a:rPr>
                  <m:t>±</m:t>
                </m:r>
                <m:r>
                  <a:rPr xmlns:a="http://schemas.openxmlformats.org/drawingml/2006/main" sz="1900" i="1">
                    <a:solidFill>
                      <a:srgbClr val="A32800"/>
                    </a:solidFill>
                    <a:latin typeface="Cambria Math" panose="02040503050406030204" pitchFamily="18" charset="0"/>
                  </a:rPr>
                  <m:t>3</m:t>
                </m:r>
              </m:oMath>
            </a14:m>
            <a:r>
              <a:t> for communication overhead)</a:t>
            </a:r>
            <a:endParaRPr>
              <a:solidFill>
                <a:srgbClr val="A32900"/>
              </a:solidFill>
            </a:endParaRPr>
          </a:p>
        </p:txBody>
      </p:sp>
      <p:sp>
        <p:nvSpPr>
          <p:cNvPr id="1037" name="Abstract Example"/>
          <p:cNvSpPr txBox="1"/>
          <p:nvPr/>
        </p:nvSpPr>
        <p:spPr>
          <a:xfrm>
            <a:off x="999325" y="4178287"/>
            <a:ext cx="2428278" cy="4376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600">
                <a:latin typeface="+mn-lt"/>
                <a:ea typeface="+mn-ea"/>
                <a:cs typeface="+mn-cs"/>
                <a:sym typeface="Calibri"/>
              </a:defRPr>
            </a:lvl1pPr>
          </a:lstStyle>
          <a:p>
            <a:pPr/>
            <a:r>
              <a:t>Abstract Example</a:t>
            </a:r>
          </a:p>
        </p:txBody>
      </p:sp>
      <p:sp>
        <p:nvSpPr>
          <p:cNvPr id="1041" name="Connection Line"/>
          <p:cNvSpPr/>
          <p:nvPr/>
        </p:nvSpPr>
        <p:spPr>
          <a:xfrm>
            <a:off x="5195060" y="3524679"/>
            <a:ext cx="3369371" cy="26458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cubicBezTo>
                  <a:pt x="11556" y="19013"/>
                  <a:pt x="4356" y="11813"/>
                  <a:pt x="0" y="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042" name="Connection Line"/>
          <p:cNvSpPr/>
          <p:nvPr/>
        </p:nvSpPr>
        <p:spPr>
          <a:xfrm>
            <a:off x="10004921" y="4968511"/>
            <a:ext cx="615124" cy="1099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040" name="Key Equation:"/>
          <p:cNvSpPr txBox="1"/>
          <p:nvPr/>
        </p:nvSpPr>
        <p:spPr>
          <a:xfrm>
            <a:off x="120277" y="4724472"/>
            <a:ext cx="4816190" cy="1196341"/>
          </a:xfrm>
          <a:prstGeom prst="rect">
            <a:avLst/>
          </a:prstGeom>
          <a:ln w="50800">
            <a:solidFill>
              <a:schemeClr val="accent1"/>
            </a:solidFill>
          </a:ln>
          <a:extLst>
            <a:ext uri="{C572A759-6A51-4108-AA02-DFA0A04FC94B}">
              <ma14:wrappingTextBoxFlag xmlns:ma14="http://schemas.microsoft.com/office/mac/drawingml/2011/main" val="1"/>
            </a:ext>
          </a:extLst>
        </p:spPr>
        <p:txBody>
          <a:bodyPr wrap="none" lIns="45719" rIns="45719">
            <a:spAutoFit/>
          </a:bodyPr>
          <a:lstStyle/>
          <a:p>
            <a:pPr>
              <a:defRPr b="1" sz="2700"/>
            </a:pPr>
            <a:r>
              <a:t>Key Equation:</a:t>
            </a:r>
          </a:p>
          <a:p>
            <a:pPr>
              <a:defRPr sz="4100"/>
            </a:pPr>
            <a14:m>
              <m:oMathPara>
                <m:oMathParaPr>
                  <m:jc m:val="left"/>
                </m:oMathParaPr>
                <m:oMath>
                  <m:r>
                    <a:rPr xmlns:a="http://schemas.openxmlformats.org/drawingml/2006/main" sz="4100" i="1">
                      <a:solidFill>
                        <a:srgbClr val="4D4D4D"/>
                      </a:solidFill>
                      <a:latin typeface="Cambria Math" panose="02040503050406030204" pitchFamily="18" charset="0"/>
                    </a:rPr>
                    <m:t>T</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I</m:t>
                  </m:r>
                  <m:r>
                    <a:rPr xmlns:a="http://schemas.openxmlformats.org/drawingml/2006/main" sz="4100" i="1">
                      <a:solidFill>
                        <a:srgbClr val="4D4D4D"/>
                      </a:solidFill>
                      <a:latin typeface="Cambria Math" panose="02040503050406030204" pitchFamily="18" charset="0"/>
                    </a:rPr>
                    <m:t>I</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i</m:t>
                  </m:r>
                  <m:r>
                    <a:rPr xmlns:a="http://schemas.openxmlformats.org/drawingml/2006/main" sz="4100" i="1">
                      <a:solidFill>
                        <a:srgbClr val="4D4D4D"/>
                      </a:solidFill>
                      <a:latin typeface="Cambria Math" panose="02040503050406030204" pitchFamily="18" charset="0"/>
                    </a:rPr>
                    <m:t>t</m:t>
                  </m:r>
                  <m:r>
                    <a:rPr xmlns:a="http://schemas.openxmlformats.org/drawingml/2006/main" sz="4100" i="1">
                      <a:solidFill>
                        <a:srgbClr val="4D4D4D"/>
                      </a:solidFill>
                      <a:latin typeface="Cambria Math" panose="02040503050406030204" pitchFamily="18" charset="0"/>
                    </a:rPr>
                    <m:t>e</m:t>
                  </m:r>
                  <m:r>
                    <a:rPr xmlns:a="http://schemas.openxmlformats.org/drawingml/2006/main" sz="4100" i="1">
                      <a:solidFill>
                        <a:srgbClr val="4D4D4D"/>
                      </a:solidFill>
                      <a:latin typeface="Cambria Math" panose="02040503050406030204" pitchFamily="18" charset="0"/>
                    </a:rPr>
                    <m:t>r</m:t>
                  </m:r>
                  <m:r>
                    <a:rPr xmlns:a="http://schemas.openxmlformats.org/drawingml/2006/main" sz="4100" i="1">
                      <a:solidFill>
                        <a:srgbClr val="4D4D4D"/>
                      </a:solidFill>
                      <a:latin typeface="Cambria Math" panose="02040503050406030204" pitchFamily="18" charset="0"/>
                    </a:rPr>
                    <m:t>s</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1</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L</m:t>
                  </m:r>
                </m:oMath>
              </m:oMathPara>
            </a14: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path" nodeType="clickEffect" presetSubtype="0" presetID="-1" grpId="3" fill="hold">
                                  <p:stCondLst>
                                    <p:cond delay="0"/>
                                  </p:stCondLst>
                                  <p:childTnLst>
                                    <p:animMotion path="M 0.000000 0.000000 L 0.403920 -0.000000" origin="layout" pathEditMode="relative">
                                      <p:cBhvr>
                                        <p:cTn id="14" dur="3000" fill="hold"/>
                                        <p:tgtEl>
                                          <p:spTgt spid="1001"/>
                                        </p:tgtEl>
                                        <p:attrNameLst>
                                          <p:attrName>ppt_x</p:attrName>
                                          <p:attrName>ppt_y</p:attrName>
                                        </p:attrNameLst>
                                      </p:cBhvr>
                                    </p:animMotion>
                                  </p:childTnLst>
                                </p:cTn>
                              </p:par>
                            </p:childTnLst>
                          </p:cTn>
                        </p:par>
                        <p:par>
                          <p:cTn id="15" fill="hold">
                            <p:stCondLst>
                              <p:cond delay="3000"/>
                            </p:stCondLst>
                            <p:childTnLst>
                              <p:par>
                                <p:cTn id="16" presetClass="entr" nodeType="afterEffect" presetSubtype="0" presetID="1" grpId="4" fill="hold">
                                  <p:stCondLst>
                                    <p:cond delay="0"/>
                                  </p:stCondLst>
                                  <p:iterate type="el" backwards="0">
                                    <p:tmAbs val="0"/>
                                  </p:iterate>
                                  <p:childTnLst>
                                    <p:set>
                                      <p:cBhvr>
                                        <p:cTn id="17" fill="hold"/>
                                        <p:tgtEl>
                                          <p:spTgt spid="103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101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1027"/>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104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8" fill="hold">
                                  <p:stCondLst>
                                    <p:cond delay="0"/>
                                  </p:stCondLst>
                                  <p:iterate type="el" backwards="0">
                                    <p:tmAbs val="0"/>
                                  </p:iterate>
                                  <p:childTnLst>
                                    <p:set>
                                      <p:cBhvr>
                                        <p:cTn id="33" fill="hold"/>
                                        <p:tgtEl>
                                          <p:spTgt spid="1035"/>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9" fill="hold">
                                  <p:stCondLst>
                                    <p:cond delay="0"/>
                                  </p:stCondLst>
                                  <p:iterate type="el" backwards="0">
                                    <p:tmAbs val="0"/>
                                  </p:iterate>
                                  <p:childTnLst>
                                    <p:set>
                                      <p:cBhvr>
                                        <p:cTn id="36" fill="hold"/>
                                        <p:tgtEl>
                                          <p:spTgt spid="10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0" fill="hold">
                                  <p:stCondLst>
                                    <p:cond delay="0"/>
                                  </p:stCondLst>
                                  <p:iterate type="el" backwards="0">
                                    <p:tmAbs val="0"/>
                                  </p:iterate>
                                  <p:childTnLst>
                                    <p:set>
                                      <p:cBhvr>
                                        <p:cTn id="40" fill="hold"/>
                                        <p:tgtEl>
                                          <p:spTgt spid="1036"/>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1" fill="hold">
                                  <p:stCondLst>
                                    <p:cond delay="0"/>
                                  </p:stCondLst>
                                  <p:iterate type="el" backwards="0">
                                    <p:tmAbs val="0"/>
                                  </p:iterate>
                                  <p:childTnLst>
                                    <p:set>
                                      <p:cBhvr>
                                        <p:cTn id="43" fill="hold"/>
                                        <p:tgtEl>
                                          <p:spTgt spid="1041"/>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2" fill="hold">
                                  <p:stCondLst>
                                    <p:cond delay="0"/>
                                  </p:stCondLst>
                                  <p:iterate type="el" backwards="0">
                                    <p:tmAbs val="0"/>
                                  </p:iterate>
                                  <p:childTnLst>
                                    <p:set>
                                      <p:cBhvr>
                                        <p:cTn id="46" fill="hold"/>
                                        <p:tgtEl>
                                          <p:spTgt spid="10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2" grpId="1"/>
      <p:bldP build="whole" bldLvl="1" animBg="1" rev="0" advAuto="0" spid="1034" grpId="9"/>
      <p:bldP build="whole" bldLvl="1" animBg="1" rev="0" advAuto="0" spid="1036" grpId="10"/>
      <p:bldP build="whole" bldLvl="1" animBg="1" rev="0" advAuto="0" spid="1035" grpId="8"/>
      <p:bldP build="whole" bldLvl="1" animBg="1" rev="0" advAuto="0" spid="1041" grpId="11"/>
      <p:bldP build="whole" bldLvl="1" animBg="1" rev="0" advAuto="0" spid="1018" grpId="5"/>
      <p:bldP build="whole" bldLvl="1" animBg="1" rev="0" advAuto="0" spid="1027" grpId="6"/>
      <p:bldP build="whole" bldLvl="1" animBg="1" rev="0" advAuto="0" spid="1042" grpId="12"/>
      <p:bldP build="whole" bldLvl="1" animBg="1" rev="0" advAuto="0" spid="1040" grpId="7"/>
      <p:bldP build="whole" bldLvl="1" animBg="1" rev="0" advAuto="0" spid="1021" grpId="2"/>
      <p:bldP build="whole" bldLvl="1" animBg="1" rev="0" advAuto="0" spid="1030" grpId="4"/>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44" name="Understanding Performance"/>
          <p:cNvSpPr txBox="1"/>
          <p:nvPr>
            <p:ph type="title"/>
          </p:nvPr>
        </p:nvSpPr>
        <p:spPr>
          <a:prstGeom prst="rect">
            <a:avLst/>
          </a:prstGeom>
        </p:spPr>
        <p:txBody>
          <a:bodyPr/>
          <a:lstStyle/>
          <a:p>
            <a:pPr/>
            <a:r>
              <a:t>Understanding Performance</a:t>
            </a:r>
          </a:p>
        </p:txBody>
      </p:sp>
      <p:sp>
        <p:nvSpPr>
          <p:cNvPr id="1045" name="The performance equation…"/>
          <p:cNvSpPr txBox="1"/>
          <p:nvPr>
            <p:ph type="body" idx="1"/>
          </p:nvPr>
        </p:nvSpPr>
        <p:spPr>
          <a:prstGeom prst="rect">
            <a:avLst/>
          </a:prstGeom>
        </p:spPr>
        <p:txBody>
          <a:bodyPr/>
          <a:lstStyle/>
          <a:p>
            <a:pPr/>
            <a:r>
              <a:t>The performance equation </a:t>
            </a:r>
          </a:p>
          <a:p>
            <a:pPr lvl="8" marL="0" indent="1828800">
              <a:buClrTx/>
              <a:buSzTx/>
              <a:buNone/>
              <a:defRPr sz="4400">
                <a:solidFill>
                  <a:srgbClr val="000000"/>
                </a:solidFill>
              </a:defRPr>
            </a:pPr>
            <a14:m>
              <m:oMathPara>
                <m:oMathParaPr>
                  <m:jc m:val="left"/>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oMath>
              </m:oMathPara>
            </a14:m>
          </a:p>
          <a:p>
            <a:pPr lvl="1" marL="800100" indent="-342900">
              <a:buSzPct val="75000"/>
            </a:pPr>
            <a:r>
              <a:t>T = Total cycles (per iteration of parent)</a:t>
            </a:r>
          </a:p>
          <a:p>
            <a:pPr lvl="1" marL="800100" indent="-342900">
              <a:buSzPct val="75000"/>
            </a:pPr>
            <a:r>
              <a:t>II = initiation interval (interval between counter “steps”)</a:t>
            </a:r>
          </a:p>
          <a:p>
            <a:pPr lvl="1" marL="800100" indent="-342900">
              <a:buSzPct val="75000"/>
            </a:pPr>
            <a:r>
              <a:t>iters = total iterations (number of “steps” in controller’s counter-chain)</a:t>
            </a:r>
          </a:p>
          <a:p>
            <a:pPr lvl="1" marL="800100" indent="-342900">
              <a:buSzPct val="75000"/>
            </a:pPr>
            <a:r>
              <a:t>L = body latency (interval between counter incrementing and last node finishing)</a:t>
            </a:r>
          </a:p>
        </p:txBody>
      </p:sp>
      <p:sp>
        <p:nvSpPr>
          <p:cNvPr id="104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4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04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0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045">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045" grpId="1"/>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48" name="Understanding Performance"/>
          <p:cNvSpPr txBox="1"/>
          <p:nvPr>
            <p:ph type="title"/>
          </p:nvPr>
        </p:nvSpPr>
        <p:spPr>
          <a:prstGeom prst="rect">
            <a:avLst/>
          </a:prstGeom>
        </p:spPr>
        <p:txBody>
          <a:bodyPr/>
          <a:lstStyle/>
          <a:p>
            <a:pPr/>
            <a:r>
              <a:t>Understanding Performance</a:t>
            </a:r>
          </a:p>
        </p:txBody>
      </p:sp>
      <p:sp>
        <p:nvSpPr>
          <p:cNvPr id="1049" name="The performance equation…"/>
          <p:cNvSpPr txBox="1"/>
          <p:nvPr>
            <p:ph type="body" idx="1"/>
          </p:nvPr>
        </p:nvSpPr>
        <p:spPr>
          <a:xfrm>
            <a:off x="475487" y="1143000"/>
            <a:ext cx="11449924" cy="5662216"/>
          </a:xfrm>
          <a:prstGeom prst="rect">
            <a:avLst/>
          </a:prstGeom>
        </p:spPr>
        <p:txBody>
          <a:bodyPr/>
          <a:lstStyle/>
          <a:p>
            <a:pPr/>
            <a:r>
              <a:t>The performance equation </a:t>
            </a:r>
          </a:p>
          <a:p>
            <a:pPr lvl="8" marL="0" indent="1828800">
              <a:buClrTx/>
              <a:buSzTx/>
              <a:buNone/>
              <a:defRPr sz="4400">
                <a:solidFill>
                  <a:srgbClr val="000000"/>
                </a:solidFill>
              </a:defRPr>
            </a:pPr>
            <a14:m>
              <m:oMathPara>
                <m:oMathParaPr>
                  <m:jc m:val="left"/>
                </m:oMathParaPr>
                <m:oMath>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i</m:t>
                  </m:r>
                  <m:r>
                    <a:rPr xmlns:a="http://schemas.openxmlformats.org/drawingml/2006/main" sz="4800" i="1">
                      <a:solidFill>
                        <a:srgbClr val="000000"/>
                      </a:solidFill>
                      <a:latin typeface="Cambria Math" panose="02040503050406030204" pitchFamily="18" charset="0"/>
                    </a:rPr>
                    <m:t>t</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s</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L</m:t>
                  </m:r>
                </m:oMath>
              </m:oMathPara>
            </a14:m>
          </a:p>
          <a:p>
            <a:pPr lvl="1" marL="800100" indent="-342900">
              <a:buSzPct val="75000"/>
            </a:pPr>
            <a:r>
              <a:t>T = Total cycles (per iteration of parent)</a:t>
            </a:r>
          </a:p>
          <a:p>
            <a:pPr lvl="1" marL="800100" indent="-342900">
              <a:buSzPct val="75000"/>
            </a:pPr>
            <a:r>
              <a:t>II = initiation interval (interval between counter “steps”)</a:t>
            </a:r>
          </a:p>
          <a:p>
            <a:pPr lvl="1" marL="800100" indent="-342900">
              <a:buSzPct val="75000"/>
            </a:pPr>
            <a:r>
              <a:t>iters = total iterations (number of “steps” in controller’s counter-chain)</a:t>
            </a:r>
          </a:p>
          <a:p>
            <a:pPr lvl="1" marL="800100" indent="-342900">
              <a:buSzPct val="75000"/>
            </a:pPr>
            <a:r>
              <a:t>L = body latency (interval between counter incrementing and last node finishing)</a:t>
            </a:r>
          </a:p>
          <a:p>
            <a:pPr/>
            <a:r>
              <a:t>II and L take slightly different meanings for </a:t>
            </a:r>
            <a:r>
              <a:rPr b="1"/>
              <a:t>inner</a:t>
            </a:r>
            <a:r>
              <a:t> vs </a:t>
            </a:r>
            <a:r>
              <a:rPr b="1"/>
              <a:t>outer</a:t>
            </a:r>
            <a:r>
              <a:t> controllers</a:t>
            </a:r>
          </a:p>
        </p:txBody>
      </p:sp>
      <p:sp>
        <p:nvSpPr>
          <p:cNvPr id="1050"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51" name="Rectangle"/>
          <p:cNvSpPr/>
          <p:nvPr/>
        </p:nvSpPr>
        <p:spPr>
          <a:xfrm>
            <a:off x="472440" y="1148080"/>
            <a:ext cx="9452095" cy="1976795"/>
          </a:xfrm>
          <a:prstGeom prst="rect">
            <a:avLst/>
          </a:prstGeom>
          <a:solidFill>
            <a:srgbClr val="FFFFFF">
              <a:alpha val="86853"/>
            </a:srgbClr>
          </a:solidFill>
          <a:ln w="12700">
            <a:miter lim="400000"/>
          </a:ln>
        </p:spPr>
        <p:txBody>
          <a:bodyPr lIns="45719" rIns="45719"/>
          <a:lstStyle/>
          <a:p>
            <a:pPr/>
          </a:p>
        </p:txBody>
      </p:sp>
      <p:sp>
        <p:nvSpPr>
          <p:cNvPr id="1052" name="Rectangle"/>
          <p:cNvSpPr/>
          <p:nvPr/>
        </p:nvSpPr>
        <p:spPr>
          <a:xfrm>
            <a:off x="833119" y="3792061"/>
            <a:ext cx="10841476" cy="898526"/>
          </a:xfrm>
          <a:prstGeom prst="rect">
            <a:avLst/>
          </a:prstGeom>
          <a:solidFill>
            <a:srgbClr val="FFFFFF">
              <a:alpha val="86853"/>
            </a:srgbClr>
          </a:solidFill>
          <a:ln w="12700">
            <a:miter lim="400000"/>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5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5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049">
                                            <p:txEl>
                                              <p:pRg st="6" end="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2" grpId="2"/>
      <p:bldP build="p" bldLvl="5" animBg="1" rev="0" advAuto="0" spid="1049" grpId="3"/>
      <p:bldP build="whole" bldLvl="1" animBg="1" rev="0" advAuto="0" spid="1051"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Performance Analysis"/>
          <p:cNvSpPr txBox="1"/>
          <p:nvPr>
            <p:ph type="title"/>
          </p:nvPr>
        </p:nvSpPr>
        <p:spPr>
          <a:prstGeom prst="rect">
            <a:avLst/>
          </a:prstGeom>
        </p:spPr>
        <p:txBody>
          <a:bodyPr/>
          <a:lstStyle/>
          <a:p>
            <a:pPr/>
            <a:r>
              <a:t>Performance Analysis</a:t>
            </a:r>
          </a:p>
        </p:txBody>
      </p:sp>
      <p:sp>
        <p:nvSpPr>
          <p:cNvPr id="1055" name="Initiation Interval (II) and Latency (L) can be tricky to nail down."/>
          <p:cNvSpPr txBox="1"/>
          <p:nvPr>
            <p:ph type="body" idx="1"/>
          </p:nvPr>
        </p:nvSpPr>
        <p:spPr>
          <a:xfrm>
            <a:off x="475487" y="1142999"/>
            <a:ext cx="11476287" cy="5029201"/>
          </a:xfrm>
          <a:prstGeom prst="rect">
            <a:avLst/>
          </a:prstGeom>
        </p:spPr>
        <p:txBody>
          <a:bodyPr/>
          <a:lstStyle/>
          <a:p>
            <a:pPr/>
            <a:r>
              <a:rPr b="1"/>
              <a:t>Initiation Interval</a:t>
            </a:r>
            <a:r>
              <a:t> (</a:t>
            </a:r>
            <a:r>
              <a:rPr b="1"/>
              <a:t>II</a:t>
            </a:r>
            <a:r>
              <a:t>) and </a:t>
            </a:r>
            <a:r>
              <a:rPr b="1"/>
              <a:t>Latency</a:t>
            </a:r>
            <a:r>
              <a:t> (</a:t>
            </a:r>
            <a:r>
              <a:rPr b="1"/>
              <a:t>L</a:t>
            </a:r>
            <a:r>
              <a:t>) can be tricky to nail down.</a:t>
            </a:r>
          </a:p>
        </p:txBody>
      </p:sp>
      <p:sp>
        <p:nvSpPr>
          <p:cNvPr id="1056"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059" name="CustomShape 3"/>
          <p:cNvGrpSpPr/>
          <p:nvPr/>
        </p:nvGrpSpPr>
        <p:grpSpPr>
          <a:xfrm>
            <a:off x="301311" y="2931492"/>
            <a:ext cx="3578178" cy="1140434"/>
            <a:chOff x="0" y="0"/>
            <a:chExt cx="3578177" cy="1140433"/>
          </a:xfrm>
        </p:grpSpPr>
        <p:sp>
          <p:nvSpPr>
            <p:cNvPr id="1057" name="Rectangle"/>
            <p:cNvSpPr/>
            <p:nvPr/>
          </p:nvSpPr>
          <p:spPr>
            <a:xfrm>
              <a:off x="0" y="0"/>
              <a:ext cx="3578178" cy="1140434"/>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058" name="Foreach(5 by 1) {i =&gt;…"/>
            <p:cNvSpPr txBox="1"/>
            <p:nvPr/>
          </p:nvSpPr>
          <p:spPr>
            <a:xfrm>
              <a:off x="0" y="671"/>
              <a:ext cx="3578178" cy="112629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2000">
                  <a:solidFill>
                    <a:srgbClr val="CDA869"/>
                  </a:solidFill>
                  <a:latin typeface="Courier"/>
                  <a:ea typeface="Courier"/>
                  <a:cs typeface="Courier"/>
                  <a:sym typeface="Courier"/>
                </a:defRPr>
              </a:pPr>
              <a:r>
                <a:rPr>
                  <a:solidFill>
                    <a:srgbClr val="C26E53"/>
                  </a:solidFill>
                </a:rPr>
                <a:t>Foreach</a:t>
              </a:r>
              <a:r>
                <a:t>(5 </a:t>
              </a:r>
              <a:r>
                <a:rPr>
                  <a:solidFill>
                    <a:srgbClr val="7887A2"/>
                  </a:solidFill>
                </a:rPr>
                <a:t>by</a:t>
              </a:r>
              <a:r>
                <a:t> 1) {i =&gt; </a:t>
              </a:r>
            </a:p>
            <a:p>
              <a:pPr defTabSz="825500">
                <a:defRPr spc="0" sz="2000">
                  <a:solidFill>
                    <a:srgbClr val="CDA869"/>
                  </a:solidFill>
                  <a:latin typeface="Courier"/>
                  <a:ea typeface="Courier"/>
                  <a:cs typeface="Courier"/>
                  <a:sym typeface="Courier"/>
                </a:defRPr>
              </a:pPr>
              <a:r>
                <a:t>  </a:t>
              </a:r>
              <a:r>
                <a:rPr>
                  <a:solidFill>
                    <a:srgbClr val="A8A7A6"/>
                  </a:solidFill>
                </a:rPr>
                <a:t>…</a:t>
              </a:r>
              <a:r>
                <a:t> </a:t>
              </a:r>
              <a:r>
                <a:rPr>
                  <a:solidFill>
                    <a:srgbClr val="757C83"/>
                  </a:solidFill>
                </a:rPr>
                <a:t>// L = 7, II = 2</a:t>
              </a:r>
            </a:p>
            <a:p>
              <a:pPr defTabSz="825500">
                <a:defRPr spc="0" sz="2000">
                  <a:solidFill>
                    <a:srgbClr val="CDA869"/>
                  </a:solidFill>
                  <a:latin typeface="Courier"/>
                  <a:ea typeface="Courier"/>
                  <a:cs typeface="Courier"/>
                  <a:sym typeface="Courier"/>
                </a:defRPr>
              </a:pPr>
              <a:r>
                <a:t>} </a:t>
              </a:r>
            </a:p>
            <a:p>
              <a:pPr defTabSz="825500">
                <a:defRPr spc="0" sz="2000">
                  <a:solidFill>
                    <a:srgbClr val="CDA869"/>
                  </a:solidFill>
                  <a:latin typeface="Courier"/>
                  <a:ea typeface="Courier"/>
                  <a:cs typeface="Courier"/>
                  <a:sym typeface="Courier"/>
                </a:defRPr>
              </a:pPr>
            </a:p>
          </p:txBody>
        </p:sp>
      </p:grpSp>
      <p:sp>
        <p:nvSpPr>
          <p:cNvPr id="1060" name="Key Equation:"/>
          <p:cNvSpPr txBox="1"/>
          <p:nvPr/>
        </p:nvSpPr>
        <p:spPr>
          <a:xfrm>
            <a:off x="120277" y="4724472"/>
            <a:ext cx="4816190" cy="1196341"/>
          </a:xfrm>
          <a:prstGeom prst="rect">
            <a:avLst/>
          </a:prstGeom>
          <a:ln w="50800">
            <a:solidFill>
              <a:schemeClr val="accent1"/>
            </a:solidFill>
          </a:ln>
          <a:extLst>
            <a:ext uri="{C572A759-6A51-4108-AA02-DFA0A04FC94B}">
              <ma14:wrappingTextBoxFlag xmlns:ma14="http://schemas.microsoft.com/office/mac/drawingml/2011/main" val="1"/>
            </a:ext>
          </a:extLst>
        </p:spPr>
        <p:txBody>
          <a:bodyPr wrap="none" lIns="45719" rIns="45719">
            <a:spAutoFit/>
          </a:bodyPr>
          <a:lstStyle/>
          <a:p>
            <a:pPr>
              <a:defRPr b="1" sz="2700"/>
            </a:pPr>
            <a:r>
              <a:t>Key Equation:</a:t>
            </a:r>
          </a:p>
          <a:p>
            <a:pPr>
              <a:defRPr sz="4100"/>
            </a:pPr>
            <a14:m>
              <m:oMathPara>
                <m:oMathParaPr>
                  <m:jc m:val="left"/>
                </m:oMathParaPr>
                <m:oMath>
                  <m:r>
                    <a:rPr xmlns:a="http://schemas.openxmlformats.org/drawingml/2006/main" sz="4100" i="1">
                      <a:solidFill>
                        <a:srgbClr val="4D4D4D"/>
                      </a:solidFill>
                      <a:latin typeface="Cambria Math" panose="02040503050406030204" pitchFamily="18" charset="0"/>
                    </a:rPr>
                    <m:t>T</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I</m:t>
                  </m:r>
                  <m:r>
                    <a:rPr xmlns:a="http://schemas.openxmlformats.org/drawingml/2006/main" sz="4100" i="1">
                      <a:solidFill>
                        <a:srgbClr val="4D4D4D"/>
                      </a:solidFill>
                      <a:latin typeface="Cambria Math" panose="02040503050406030204" pitchFamily="18" charset="0"/>
                    </a:rPr>
                    <m:t>I</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i</m:t>
                  </m:r>
                  <m:r>
                    <a:rPr xmlns:a="http://schemas.openxmlformats.org/drawingml/2006/main" sz="4100" i="1">
                      <a:solidFill>
                        <a:srgbClr val="4D4D4D"/>
                      </a:solidFill>
                      <a:latin typeface="Cambria Math" panose="02040503050406030204" pitchFamily="18" charset="0"/>
                    </a:rPr>
                    <m:t>t</m:t>
                  </m:r>
                  <m:r>
                    <a:rPr xmlns:a="http://schemas.openxmlformats.org/drawingml/2006/main" sz="4100" i="1">
                      <a:solidFill>
                        <a:srgbClr val="4D4D4D"/>
                      </a:solidFill>
                      <a:latin typeface="Cambria Math" panose="02040503050406030204" pitchFamily="18" charset="0"/>
                    </a:rPr>
                    <m:t>e</m:t>
                  </m:r>
                  <m:r>
                    <a:rPr xmlns:a="http://schemas.openxmlformats.org/drawingml/2006/main" sz="4100" i="1">
                      <a:solidFill>
                        <a:srgbClr val="4D4D4D"/>
                      </a:solidFill>
                      <a:latin typeface="Cambria Math" panose="02040503050406030204" pitchFamily="18" charset="0"/>
                    </a:rPr>
                    <m:t>r</m:t>
                  </m:r>
                  <m:r>
                    <a:rPr xmlns:a="http://schemas.openxmlformats.org/drawingml/2006/main" sz="4100" i="1">
                      <a:solidFill>
                        <a:srgbClr val="4D4D4D"/>
                      </a:solidFill>
                      <a:latin typeface="Cambria Math" panose="02040503050406030204" pitchFamily="18" charset="0"/>
                    </a:rPr>
                    <m:t>s</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1</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m:t>
                  </m:r>
                  <m:r>
                    <a:rPr xmlns:a="http://schemas.openxmlformats.org/drawingml/2006/main" sz="4100" i="1">
                      <a:solidFill>
                        <a:srgbClr val="4D4D4D"/>
                      </a:solidFill>
                      <a:latin typeface="Cambria Math" panose="02040503050406030204" pitchFamily="18" charset="0"/>
                    </a:rPr>
                    <m:t>L</m:t>
                  </m:r>
                </m:oMath>
              </m:oMathPara>
            </a14:m>
          </a:p>
        </p:txBody>
      </p:sp>
      <p:sp>
        <p:nvSpPr>
          <p:cNvPr id="1061" name="For inner controllers, II and L are static and computed at compile-time based on the structure of the datapath"/>
          <p:cNvSpPr/>
          <p:nvPr/>
        </p:nvSpPr>
        <p:spPr>
          <a:xfrm>
            <a:off x="6647920" y="2382064"/>
            <a:ext cx="3952906" cy="1394231"/>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100">
                <a:solidFill>
                  <a:srgbClr val="8F0000"/>
                </a:solidFill>
                <a:latin typeface="+mn-lt"/>
                <a:ea typeface="+mn-ea"/>
                <a:cs typeface="+mn-cs"/>
                <a:sym typeface="Calibri"/>
              </a:defRPr>
            </a:pPr>
            <a:r>
              <a:t>For </a:t>
            </a:r>
            <a:r>
              <a:rPr b="1"/>
              <a:t>inner</a:t>
            </a:r>
            <a:r>
              <a:t> controllers, II and L are static and computed at compile-time based on the structure of the datapath</a:t>
            </a:r>
          </a:p>
        </p:txBody>
      </p:sp>
      <p:sp>
        <p:nvSpPr>
          <p:cNvPr id="1064" name="Connection Line"/>
          <p:cNvSpPr/>
          <p:nvPr/>
        </p:nvSpPr>
        <p:spPr>
          <a:xfrm>
            <a:off x="3562276" y="3117994"/>
            <a:ext cx="3066449" cy="3900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063" name="For outer controllers, we must approximate them based on the schedule of the controller"/>
          <p:cNvSpPr/>
          <p:nvPr/>
        </p:nvSpPr>
        <p:spPr>
          <a:xfrm>
            <a:off x="6254220" y="4593101"/>
            <a:ext cx="3952906" cy="1115035"/>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100">
                <a:solidFill>
                  <a:srgbClr val="8F0000"/>
                </a:solidFill>
                <a:latin typeface="+mn-lt"/>
                <a:ea typeface="+mn-ea"/>
                <a:cs typeface="+mn-cs"/>
                <a:sym typeface="Calibri"/>
              </a:defRPr>
            </a:pPr>
            <a:r>
              <a:t>For </a:t>
            </a:r>
            <a:r>
              <a:rPr b="1"/>
              <a:t>outer</a:t>
            </a:r>
            <a:r>
              <a:t> controllers, we must approximate them based on the </a:t>
            </a:r>
            <a:r>
              <a:rPr i="1"/>
              <a:t>schedule</a:t>
            </a:r>
            <a:r>
              <a:t> of the controller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6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6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0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4" grpId="2"/>
      <p:bldP build="whole" bldLvl="1" animBg="1" rev="0" advAuto="0" spid="1061" grpId="1"/>
      <p:bldP build="whole" bldLvl="1" animBg="1" rev="0" advAuto="0" spid="1063" grpId="3"/>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66" name="Performance Analysis - Inner Controller"/>
          <p:cNvSpPr txBox="1"/>
          <p:nvPr>
            <p:ph type="title"/>
          </p:nvPr>
        </p:nvSpPr>
        <p:spPr>
          <a:prstGeom prst="rect">
            <a:avLst/>
          </a:prstGeom>
        </p:spPr>
        <p:txBody>
          <a:bodyPr/>
          <a:lstStyle/>
          <a:p>
            <a:pPr/>
            <a:r>
              <a:t>Performance Analysis - Inner Controller</a:t>
            </a:r>
          </a:p>
        </p:txBody>
      </p:sp>
      <p:sp>
        <p:nvSpPr>
          <p:cNvPr id="1067" name="Double-click to edit"/>
          <p:cNvSpPr txBox="1"/>
          <p:nvPr>
            <p:ph type="body" idx="1"/>
          </p:nvPr>
        </p:nvSpPr>
        <p:spPr>
          <a:prstGeom prst="rect">
            <a:avLst/>
          </a:prstGeom>
        </p:spPr>
        <p:txBody>
          <a:bodyPr/>
          <a:lstStyle/>
          <a:p>
            <a:pPr marL="0" indent="0">
              <a:buClrTx/>
              <a:buSzTx/>
              <a:buNone/>
              <a:defRPr sz="4900">
                <a:solidFill>
                  <a:srgbClr val="000000"/>
                </a:solidFill>
              </a:defRPr>
            </a:pPr>
            <a:r>
              <a:t>                  </a:t>
            </a:r>
            <a14:m>
              <m:oMath>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FF"/>
                    </a:solidFill>
                    <a:latin typeface="Cambria Math" panose="02040503050406030204" pitchFamily="18" charset="0"/>
                  </a:rPr>
                  <m:t>I</m:t>
                </m:r>
                <m:r>
                  <a:rPr xmlns:a="http://schemas.openxmlformats.org/drawingml/2006/main" sz="5350" i="1">
                    <a:solidFill>
                      <a:srgbClr val="0000FF"/>
                    </a:solidFill>
                    <a:latin typeface="Cambria Math" panose="02040503050406030204" pitchFamily="18" charset="0"/>
                  </a:rPr>
                  <m:t>I</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i</m:t>
                </m:r>
                <m:r>
                  <a:rPr xmlns:a="http://schemas.openxmlformats.org/drawingml/2006/main" sz="5350" i="1">
                    <a:solidFill>
                      <a:srgbClr val="000000"/>
                    </a:solidFill>
                    <a:latin typeface="Cambria Math" panose="02040503050406030204" pitchFamily="18" charset="0"/>
                  </a:rPr>
                  <m:t>t</m:t>
                </m:r>
                <m:r>
                  <a:rPr xmlns:a="http://schemas.openxmlformats.org/drawingml/2006/main" sz="5350" i="1">
                    <a:solidFill>
                      <a:srgbClr val="000000"/>
                    </a:solidFill>
                    <a:latin typeface="Cambria Math" panose="02040503050406030204" pitchFamily="18" charset="0"/>
                  </a:rPr>
                  <m:t>e</m:t>
                </m:r>
                <m:r>
                  <a:rPr xmlns:a="http://schemas.openxmlformats.org/drawingml/2006/main" sz="5350" i="1">
                    <a:solidFill>
                      <a:srgbClr val="000000"/>
                    </a:solidFill>
                    <a:latin typeface="Cambria Math" panose="02040503050406030204" pitchFamily="18" charset="0"/>
                  </a:rPr>
                  <m:t>r</m:t>
                </m:r>
                <m:r>
                  <a:rPr xmlns:a="http://schemas.openxmlformats.org/drawingml/2006/main" sz="5350" i="1">
                    <a:solidFill>
                      <a:srgbClr val="000000"/>
                    </a:solidFill>
                    <a:latin typeface="Cambria Math" panose="02040503050406030204" pitchFamily="18" charset="0"/>
                  </a:rPr>
                  <m:t>s</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1</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m:t>
                </m:r>
                <m:r>
                  <a:rPr xmlns:a="http://schemas.openxmlformats.org/drawingml/2006/main" sz="5350" i="1">
                    <a:solidFill>
                      <a:srgbClr val="000000"/>
                    </a:solidFill>
                    <a:latin typeface="Cambria Math" panose="02040503050406030204" pitchFamily="18" charset="0"/>
                  </a:rPr>
                  <m:t>L</m:t>
                </m:r>
              </m:oMath>
            </a14:m>
          </a:p>
        </p:txBody>
      </p:sp>
      <p:grpSp>
        <p:nvGrpSpPr>
          <p:cNvPr id="1070" name="CustomShape 3"/>
          <p:cNvGrpSpPr/>
          <p:nvPr/>
        </p:nvGrpSpPr>
        <p:grpSpPr>
          <a:xfrm>
            <a:off x="149970" y="4150123"/>
            <a:ext cx="6982923" cy="1445491"/>
            <a:chOff x="0" y="0"/>
            <a:chExt cx="6982921" cy="1445489"/>
          </a:xfrm>
        </p:grpSpPr>
        <p:sp>
          <p:nvSpPr>
            <p:cNvPr id="1068" name="Rectangle"/>
            <p:cNvSpPr/>
            <p:nvPr/>
          </p:nvSpPr>
          <p:spPr>
            <a:xfrm>
              <a:off x="0" y="0"/>
              <a:ext cx="6982922" cy="1445490"/>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069" name="Foreach(N by 1, M by 1, P by 1, Q by 1){(i,j,p,q) =&gt;…"/>
            <p:cNvSpPr txBox="1"/>
            <p:nvPr/>
          </p:nvSpPr>
          <p:spPr>
            <a:xfrm>
              <a:off x="0" y="704"/>
              <a:ext cx="6982922" cy="14243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700">
                  <a:solidFill>
                    <a:srgbClr val="CF6A4C"/>
                  </a:solidFill>
                  <a:latin typeface="Courier"/>
                  <a:ea typeface="Courier"/>
                  <a:cs typeface="Courier"/>
                  <a:sym typeface="Courier"/>
                </a:defRPr>
              </a:pPr>
              <a:r>
                <a:t>Foreach</a:t>
              </a:r>
              <a:r>
                <a:rPr>
                  <a:solidFill>
                    <a:srgbClr val="CDA869"/>
                  </a:solidFill>
                </a:rPr>
                <a:t>(</a:t>
              </a:r>
              <a:r>
                <a:t>N </a:t>
              </a:r>
              <a:r>
                <a:rPr>
                  <a:solidFill>
                    <a:srgbClr val="7587A6"/>
                  </a:solidFill>
                </a:rPr>
                <a:t>by </a:t>
              </a:r>
              <a:r>
                <a:rPr>
                  <a:solidFill>
                    <a:srgbClr val="CDA869"/>
                  </a:solidFill>
                </a:rPr>
                <a:t>1</a:t>
              </a:r>
              <a:r>
                <a:rPr>
                  <a:solidFill>
                    <a:srgbClr val="A7A7A7"/>
                  </a:solidFill>
                </a:rPr>
                <a:t>, </a:t>
              </a:r>
              <a:r>
                <a:t>M </a:t>
              </a:r>
              <a:r>
                <a:rPr>
                  <a:solidFill>
                    <a:srgbClr val="7587A6"/>
                  </a:solidFill>
                </a:rPr>
                <a:t>by </a:t>
              </a:r>
              <a:r>
                <a:rPr>
                  <a:solidFill>
                    <a:srgbClr val="CDA869"/>
                  </a:solidFill>
                </a:rPr>
                <a:t>1</a:t>
              </a:r>
              <a:r>
                <a:rPr>
                  <a:solidFill>
                    <a:srgbClr val="A7A7A7"/>
                  </a:solidFill>
                </a:rPr>
                <a:t>, </a:t>
              </a:r>
              <a:r>
                <a:t>P </a:t>
              </a:r>
              <a:r>
                <a:rPr>
                  <a:solidFill>
                    <a:srgbClr val="7587A6"/>
                  </a:solidFill>
                </a:rPr>
                <a:t>by </a:t>
              </a:r>
              <a:r>
                <a:rPr>
                  <a:solidFill>
                    <a:srgbClr val="CDA869"/>
                  </a:solidFill>
                </a:rPr>
                <a:t>1</a:t>
              </a:r>
              <a:r>
                <a:rPr>
                  <a:solidFill>
                    <a:srgbClr val="A7A7A7"/>
                  </a:solidFill>
                </a:rPr>
                <a:t>, </a:t>
              </a:r>
              <a:r>
                <a:t>Q </a:t>
              </a:r>
              <a:r>
                <a:rPr>
                  <a:solidFill>
                    <a:srgbClr val="7587A6"/>
                  </a:solidFill>
                </a:rPr>
                <a:t>by </a:t>
              </a:r>
              <a:r>
                <a:rPr>
                  <a:solidFill>
                    <a:srgbClr val="CDA869"/>
                  </a:solidFill>
                </a:rPr>
                <a:t>1){(i</a:t>
              </a:r>
              <a:r>
                <a:rPr>
                  <a:solidFill>
                    <a:srgbClr val="A7A7A7"/>
                  </a:solidFill>
                </a:rPr>
                <a:t>,</a:t>
              </a:r>
              <a:r>
                <a:rPr>
                  <a:solidFill>
                    <a:srgbClr val="CDA869"/>
                  </a:solidFill>
                </a:rPr>
                <a:t>j</a:t>
              </a:r>
              <a:r>
                <a:rPr>
                  <a:solidFill>
                    <a:srgbClr val="A7A7A7"/>
                  </a:solidFill>
                </a:rPr>
                <a:t>,</a:t>
              </a:r>
              <a:r>
                <a:rPr>
                  <a:solidFill>
                    <a:srgbClr val="CDA869"/>
                  </a:solidFill>
                </a:rPr>
                <a:t>p</a:t>
              </a:r>
              <a:r>
                <a:rPr>
                  <a:solidFill>
                    <a:srgbClr val="A7A7A7"/>
                  </a:solidFill>
                </a:rPr>
                <a:t>,</a:t>
              </a:r>
              <a:r>
                <a:rPr>
                  <a:solidFill>
                    <a:srgbClr val="CDA869"/>
                  </a:solidFill>
                </a:rPr>
                <a:t>q) </a:t>
              </a:r>
              <a:r>
                <a:rPr>
                  <a:solidFill>
                    <a:srgbClr val="A7A7A7"/>
                  </a:solidFill>
                </a:rPr>
                <a:t>=&gt;</a:t>
              </a:r>
            </a:p>
            <a:p>
              <a:pPr defTabSz="825500">
                <a:defRPr spc="0" sz="1700">
                  <a:solidFill>
                    <a:srgbClr val="A7A7A7"/>
                  </a:solidFill>
                  <a:latin typeface="Courier"/>
                  <a:ea typeface="Courier"/>
                  <a:cs typeface="Courier"/>
                  <a:sym typeface="Courier"/>
                </a:defRPr>
              </a:pPr>
              <a:r>
                <a:t>     </a:t>
              </a:r>
              <a:r>
                <a:rPr>
                  <a:solidFill>
                    <a:srgbClr val="9B859D"/>
                  </a:solidFill>
                </a:rPr>
                <a:t>val </a:t>
              </a:r>
              <a:r>
                <a:rPr>
                  <a:solidFill>
                    <a:srgbClr val="CF6A4C"/>
                  </a:solidFill>
                </a:rPr>
                <a:t>sum </a:t>
              </a:r>
              <a:r>
                <a:t>= </a:t>
              </a:r>
              <a:r>
                <a:rPr>
                  <a:solidFill>
                    <a:srgbClr val="CDA869"/>
                  </a:solidFill>
                </a:rPr>
                <a:t>i </a:t>
              </a:r>
              <a:r>
                <a:rPr>
                  <a:solidFill>
                    <a:srgbClr val="D3DAE3"/>
                  </a:solidFill>
                </a:rPr>
                <a:t>+ j + </a:t>
              </a:r>
              <a:r>
                <a:rPr>
                  <a:solidFill>
                    <a:srgbClr val="CDA869"/>
                  </a:solidFill>
                </a:rPr>
                <a:t>p </a:t>
              </a:r>
              <a:r>
                <a:rPr>
                  <a:solidFill>
                    <a:srgbClr val="D3DAE3"/>
                  </a:solidFill>
                </a:rPr>
                <a:t>+ </a:t>
              </a:r>
              <a:r>
                <a:rPr>
                  <a:solidFill>
                    <a:srgbClr val="CDA869"/>
                  </a:solidFill>
                </a:rPr>
                <a:t>q</a:t>
              </a:r>
            </a:p>
            <a:p>
              <a:pPr defTabSz="825500">
                <a:defRPr spc="0" sz="1700">
                  <a:solidFill>
                    <a:srgbClr val="CDA869"/>
                  </a:solidFill>
                  <a:latin typeface="Courier"/>
                  <a:ea typeface="Courier"/>
                  <a:cs typeface="Courier"/>
                  <a:sym typeface="Courier"/>
                </a:defRPr>
              </a:pPr>
              <a:r>
                <a:t>     </a:t>
              </a:r>
              <a:r>
                <a:rPr>
                  <a:solidFill>
                    <a:srgbClr val="9B859D"/>
                  </a:solidFill>
                </a:rPr>
                <a:t>val </a:t>
              </a:r>
              <a:r>
                <a:rPr>
                  <a:solidFill>
                    <a:srgbClr val="CF6A4C"/>
                  </a:solidFill>
                </a:rPr>
                <a:t>next </a:t>
              </a:r>
              <a:r>
                <a:rPr>
                  <a:solidFill>
                    <a:srgbClr val="A7A7A7"/>
                  </a:solidFill>
                </a:rPr>
                <a:t>= </a:t>
              </a:r>
              <a:r>
                <a:rPr>
                  <a:solidFill>
                    <a:srgbClr val="CF6A4C"/>
                  </a:solidFill>
                </a:rPr>
                <a:t>reg</a:t>
              </a:r>
              <a:r>
                <a:rPr>
                  <a:solidFill>
                    <a:srgbClr val="A7A7A7"/>
                  </a:solidFill>
                </a:rPr>
                <a:t>.</a:t>
              </a:r>
              <a:r>
                <a:rPr>
                  <a:solidFill>
                    <a:srgbClr val="7587A6"/>
                  </a:solidFill>
                </a:rPr>
                <a:t>value ^ </a:t>
              </a:r>
              <a:r>
                <a:rPr>
                  <a:solidFill>
                    <a:srgbClr val="CF6A4C"/>
                  </a:solidFill>
                </a:rPr>
                <a:t>sum</a:t>
              </a:r>
            </a:p>
            <a:p>
              <a:pPr defTabSz="825500">
                <a:defRPr spc="0" sz="1700">
                  <a:solidFill>
                    <a:srgbClr val="CF6A4C"/>
                  </a:solidFill>
                  <a:latin typeface="Courier"/>
                  <a:ea typeface="Courier"/>
                  <a:cs typeface="Courier"/>
                  <a:sym typeface="Courier"/>
                </a:defRPr>
              </a:pPr>
              <a:r>
                <a:t>     reg </a:t>
              </a:r>
              <a:r>
                <a:rPr>
                  <a:solidFill>
                    <a:srgbClr val="7587A6"/>
                  </a:solidFill>
                </a:rPr>
                <a:t>:= mux</a:t>
              </a:r>
              <a:r>
                <a:rPr>
                  <a:solidFill>
                    <a:srgbClr val="CDA869"/>
                  </a:solidFill>
                </a:rPr>
                <a:t>(q </a:t>
              </a:r>
              <a:r>
                <a:rPr>
                  <a:solidFill>
                    <a:srgbClr val="D3DAE3"/>
                  </a:solidFill>
                </a:rPr>
                <a:t>== </a:t>
              </a:r>
              <a:r>
                <a:rPr>
                  <a:solidFill>
                    <a:srgbClr val="CDA869"/>
                  </a:solidFill>
                </a:rPr>
                <a:t>0</a:t>
              </a:r>
              <a:r>
                <a:rPr>
                  <a:solidFill>
                    <a:srgbClr val="A7A7A7"/>
                  </a:solidFill>
                </a:rPr>
                <a:t>, </a:t>
              </a:r>
              <a:r>
                <a:t>reg</a:t>
              </a:r>
              <a:r>
                <a:rPr>
                  <a:solidFill>
                    <a:srgbClr val="A7A7A7"/>
                  </a:solidFill>
                </a:rPr>
                <a:t>.</a:t>
              </a:r>
              <a:r>
                <a:rPr>
                  <a:solidFill>
                    <a:srgbClr val="7587A6"/>
                  </a:solidFill>
                </a:rPr>
                <a:t>value</a:t>
              </a:r>
              <a:r>
                <a:rPr>
                  <a:solidFill>
                    <a:srgbClr val="A7A7A7"/>
                  </a:solidFill>
                </a:rPr>
                <a:t>, </a:t>
              </a:r>
              <a:r>
                <a:t>next</a:t>
              </a:r>
              <a:r>
                <a:rPr>
                  <a:solidFill>
                    <a:srgbClr val="CDA869"/>
                  </a:solidFill>
                </a:rPr>
                <a:t>)</a:t>
              </a:r>
            </a:p>
            <a:p>
              <a:pPr defTabSz="825500">
                <a:defRPr spc="0" sz="1700">
                  <a:solidFill>
                    <a:srgbClr val="CDA869"/>
                  </a:solidFill>
                  <a:latin typeface="Courier"/>
                  <a:ea typeface="Courier"/>
                  <a:cs typeface="Courier"/>
                  <a:sym typeface="Courier"/>
                </a:defRPr>
              </a:pPr>
              <a:r>
                <a:t>}</a:t>
              </a:r>
            </a:p>
          </p:txBody>
        </p:sp>
      </p:grpSp>
      <p:sp>
        <p:nvSpPr>
          <p:cNvPr id="1071" name="Line"/>
          <p:cNvSpPr/>
          <p:nvPr/>
        </p:nvSpPr>
        <p:spPr>
          <a:xfrm>
            <a:off x="4576209" y="1793164"/>
            <a:ext cx="4745555" cy="1273049"/>
          </a:xfrm>
          <a:prstGeom prst="line">
            <a:avLst/>
          </a:prstGeom>
          <a:ln w="63500">
            <a:solidFill>
              <a:srgbClr val="0433FF"/>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07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073" name="Google Shape;151;p21" descr="Google Shape;151;p21"/>
          <p:cNvPicPr>
            <a:picLocks noChangeAspect="1"/>
          </p:cNvPicPr>
          <p:nvPr/>
        </p:nvPicPr>
        <p:blipFill>
          <a:blip r:embed="rId2">
            <a:extLst/>
          </a:blip>
          <a:srcRect l="0" t="0" r="0" b="0"/>
          <a:stretch>
            <a:fillRect/>
          </a:stretch>
        </p:blipFill>
        <p:spPr>
          <a:xfrm>
            <a:off x="7099469" y="2841557"/>
            <a:ext cx="4748863" cy="3350423"/>
          </a:xfrm>
          <a:prstGeom prst="rect">
            <a:avLst/>
          </a:prstGeom>
          <a:ln w="12700">
            <a:miter lim="400000"/>
          </a:ln>
        </p:spPr>
      </p:pic>
      <p:sp>
        <p:nvSpPr>
          <p:cNvPr id="1074" name="Rectangle"/>
          <p:cNvSpPr/>
          <p:nvPr/>
        </p:nvSpPr>
        <p:spPr>
          <a:xfrm>
            <a:off x="7178040" y="5011225"/>
            <a:ext cx="4787439" cy="1445491"/>
          </a:xfrm>
          <a:prstGeom prst="rect">
            <a:avLst/>
          </a:prstGeom>
          <a:solidFill>
            <a:srgbClr val="FFFFFF"/>
          </a:solidFill>
          <a:ln w="12700">
            <a:miter lim="400000"/>
          </a:ln>
        </p:spPr>
        <p:txBody>
          <a:bodyPr lIns="45719" rIns="45719"/>
          <a:lstStyle/>
          <a:p>
            <a:pPr/>
          </a:p>
        </p:txBody>
      </p:sp>
      <p:sp>
        <p:nvSpPr>
          <p:cNvPr id="1075" name="Line"/>
          <p:cNvSpPr/>
          <p:nvPr/>
        </p:nvSpPr>
        <p:spPr>
          <a:xfrm>
            <a:off x="4580840" y="1832122"/>
            <a:ext cx="4934051" cy="4139451"/>
          </a:xfrm>
          <a:prstGeom prst="line">
            <a:avLst/>
          </a:prstGeom>
          <a:ln w="63500">
            <a:solidFill>
              <a:srgbClr val="0433FF"/>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076" name="L and II are computed at compile-time"/>
          <p:cNvSpPr txBox="1"/>
          <p:nvPr/>
        </p:nvSpPr>
        <p:spPr>
          <a:xfrm>
            <a:off x="613245" y="3429628"/>
            <a:ext cx="5011283" cy="41506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latin typeface="+mn-lt"/>
                <a:ea typeface="+mn-ea"/>
                <a:cs typeface="+mn-cs"/>
                <a:sym typeface="Calibri"/>
              </a:defRPr>
            </a:lvl1pPr>
          </a:lstStyle>
          <a:p>
            <a:pPr/>
            <a:r>
              <a:t>L and II are computed at compile-time</a:t>
            </a:r>
          </a:p>
        </p:txBody>
      </p:sp>
      <p:sp>
        <p:nvSpPr>
          <p:cNvPr id="1077" name="Line"/>
          <p:cNvSpPr/>
          <p:nvPr/>
        </p:nvSpPr>
        <p:spPr>
          <a:xfrm>
            <a:off x="8645145" y="1763334"/>
            <a:ext cx="601970" cy="2921731"/>
          </a:xfrm>
          <a:prstGeom prst="line">
            <a:avLst/>
          </a:prstGeom>
          <a:ln w="63500">
            <a:solidFill>
              <a:srgbClr val="000000"/>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xit" nodeType="clickEffect" presetSubtype="0" presetID="1" grpId="4" fill="hold">
                                  <p:stCondLst>
                                    <p:cond delay="0"/>
                                  </p:stCondLst>
                                  <p:iterate type="el" backwards="0">
                                    <p:tmAbs val="0"/>
                                  </p:iterate>
                                  <p:childTnLst>
                                    <p:set>
                                      <p:cBhvr>
                                        <p:cTn id="18" fill="hold">
                                          <p:stCondLst>
                                            <p:cond delay="0"/>
                                          </p:stCondLst>
                                        </p:cTn>
                                        <p:tgtEl>
                                          <p:spTgt spid="107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1071"/>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6" fill="hold">
                                  <p:stCondLst>
                                    <p:cond delay="0"/>
                                  </p:stCondLst>
                                  <p:iterate type="el" backwards="0">
                                    <p:tmAbs val="0"/>
                                  </p:iterate>
                                  <p:childTnLst>
                                    <p:set>
                                      <p:cBhvr>
                                        <p:cTn id="25" fill="hold"/>
                                        <p:tgtEl>
                                          <p:spTgt spid="107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1077"/>
                                        </p:tgtEl>
                                        <p:attrNameLst>
                                          <p:attrName>style.visibility</p:attrName>
                                        </p:attrNameLst>
                                      </p:cBhvr>
                                      <p:to>
                                        <p:strVal val="visible"/>
                                      </p:to>
                                    </p:set>
                                  </p:childTnLst>
                                </p:cTn>
                              </p:par>
                            </p:childTnLst>
                          </p:cTn>
                        </p:par>
                        <p:par>
                          <p:cTn id="30" fill="hold">
                            <p:stCondLst>
                              <p:cond delay="0"/>
                            </p:stCondLst>
                            <p:childTnLst>
                              <p:par>
                                <p:cTn id="31" presetClass="exit" nodeType="afterEffect" presetSubtype="0" presetID="1" grpId="8" fill="hold">
                                  <p:stCondLst>
                                    <p:cond delay="0"/>
                                  </p:stCondLst>
                                  <p:iterate type="el" backwards="0">
                                    <p:tmAbs val="0"/>
                                  </p:iterate>
                                  <p:childTnLst>
                                    <p:set>
                                      <p:cBhvr>
                                        <p:cTn id="32" fill="hold">
                                          <p:stCondLst>
                                            <p:cond delay="0"/>
                                          </p:stCondLst>
                                        </p:cTn>
                                        <p:tgtEl>
                                          <p:spTgt spid="1071"/>
                                        </p:tgtEl>
                                        <p:attrNameLst>
                                          <p:attrName>style.visibility</p:attrName>
                                        </p:attrNameLst>
                                      </p:cBhvr>
                                      <p:to>
                                        <p:strVal val="hidden"/>
                                      </p:to>
                                    </p:set>
                                  </p:childTnLst>
                                </p:cTn>
                              </p:par>
                            </p:childTnLst>
                          </p:cTn>
                        </p:par>
                        <p:par>
                          <p:cTn id="33" fill="hold">
                            <p:stCondLst>
                              <p:cond delay="0"/>
                            </p:stCondLst>
                            <p:childTnLst>
                              <p:par>
                                <p:cTn id="34" presetClass="exit" nodeType="afterEffect" presetSubtype="0" presetID="1" grpId="9" fill="hold">
                                  <p:stCondLst>
                                    <p:cond delay="0"/>
                                  </p:stCondLst>
                                  <p:iterate type="el" backwards="0">
                                    <p:tmAbs val="0"/>
                                  </p:iterate>
                                  <p:childTnLst>
                                    <p:set>
                                      <p:cBhvr>
                                        <p:cTn id="35" fill="hold">
                                          <p:stCondLst>
                                            <p:cond delay="0"/>
                                          </p:stCondLst>
                                        </p:cTn>
                                        <p:tgtEl>
                                          <p:spTgt spid="10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73" grpId="2"/>
      <p:bldP build="whole" bldLvl="1" animBg="1" rev="0" advAuto="0" spid="1074" grpId="4"/>
      <p:bldP build="whole" bldLvl="1" animBg="1" rev="0" advAuto="0" spid="1076" grpId="3"/>
      <p:bldP build="whole" bldLvl="1" animBg="1" rev="0" advAuto="0" spid="1070" grpId="1"/>
      <p:bldP build="whole" bldLvl="1" animBg="1" rev="0" advAuto="0" spid="1071" grpId="8"/>
      <p:bldP build="whole" bldLvl="1" animBg="1" rev="0" advAuto="0" spid="1075" grpId="6"/>
      <p:bldP build="whole" bldLvl="1" animBg="1" rev="0" advAuto="0" spid="1071" grpId="5"/>
      <p:bldP build="whole" bldLvl="1" animBg="1" rev="0" advAuto="0" spid="1075" grpId="9"/>
      <p:bldP build="whole" bldLvl="1" animBg="1" rev="0" advAuto="0" spid="1077" grpId="7"/>
    </p:bldLst>
  </p:timing>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079" name="Performance Analysis - Outer Controller"/>
          <p:cNvSpPr txBox="1"/>
          <p:nvPr>
            <p:ph type="title"/>
          </p:nvPr>
        </p:nvSpPr>
        <p:spPr>
          <a:prstGeom prst="rect">
            <a:avLst/>
          </a:prstGeom>
        </p:spPr>
        <p:txBody>
          <a:bodyPr/>
          <a:lstStyle/>
          <a:p>
            <a:pPr/>
            <a:r>
              <a:t>Performance Analysis - Outer Controller</a:t>
            </a:r>
          </a:p>
        </p:txBody>
      </p:sp>
      <p:sp>
        <p:nvSpPr>
          <p:cNvPr id="1080" name="The performance equation for an outer controller…"/>
          <p:cNvSpPr txBox="1"/>
          <p:nvPr>
            <p:ph type="body" idx="1"/>
          </p:nvPr>
        </p:nvSpPr>
        <p:spPr>
          <a:xfrm>
            <a:off x="475487" y="1143000"/>
            <a:ext cx="11429990" cy="5442701"/>
          </a:xfrm>
          <a:prstGeom prst="rect">
            <a:avLst/>
          </a:prstGeom>
        </p:spPr>
        <p:txBody>
          <a:bodyPr/>
          <a:lstStyle/>
          <a:p>
            <a:pPr/>
            <a:r>
              <a:t>The performance equation for an </a:t>
            </a:r>
            <a:r>
              <a:rPr b="1"/>
              <a:t>outer controller</a:t>
            </a:r>
          </a:p>
          <a:p>
            <a:pPr lvl="1" marL="0" indent="228600">
              <a:buClrTx/>
              <a:buSzTx/>
              <a:buNone/>
              <a:defRPr>
                <a:solidFill>
                  <a:srgbClr val="000000"/>
                </a:solidFill>
              </a:defRPr>
            </a:pPr>
            <a:r>
              <a:t>                    </a:t>
            </a:r>
            <a14:m>
              <m:oMath>
                <m:r>
                  <a:rPr xmlns:a="http://schemas.openxmlformats.org/drawingml/2006/main" sz="5250" i="1">
                    <a:solidFill>
                      <a:srgbClr val="000000"/>
                    </a:solidFill>
                    <a:latin typeface="Cambria Math" panose="02040503050406030204" pitchFamily="18" charset="0"/>
                  </a:rPr>
                  <m:t>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I</m:t>
                </m:r>
                <m:sSub>
                  <m:e>
                    <m:r>
                      <a:rPr xmlns:a="http://schemas.openxmlformats.org/drawingml/2006/main" sz="5250" i="1">
                        <a:solidFill>
                          <a:srgbClr val="000000"/>
                        </a:solidFill>
                        <a:latin typeface="Cambria Math" panose="02040503050406030204" pitchFamily="18" charset="0"/>
                      </a:rPr>
                      <m:t>I</m:t>
                    </m:r>
                  </m:e>
                  <m:sub>
                    <m:r>
                      <a:rPr xmlns:a="http://schemas.openxmlformats.org/drawingml/2006/main" sz="5250" i="1">
                        <a:solidFill>
                          <a:srgbClr val="000000"/>
                        </a:solidFill>
                        <a:latin typeface="Cambria Math" panose="02040503050406030204" pitchFamily="18" charset="0"/>
                      </a:rPr>
                      <m:t>e</m:t>
                    </m:r>
                    <m:r>
                      <a:rPr xmlns:a="http://schemas.openxmlformats.org/drawingml/2006/main" sz="5250" i="1">
                        <a:solidFill>
                          <a:srgbClr val="000000"/>
                        </a:solidFill>
                        <a:latin typeface="Cambria Math" panose="02040503050406030204" pitchFamily="18" charset="0"/>
                      </a:rPr>
                      <m:t>f</m:t>
                    </m:r>
                    <m:r>
                      <a:rPr xmlns:a="http://schemas.openxmlformats.org/drawingml/2006/main" sz="5250" i="1">
                        <a:solidFill>
                          <a:srgbClr val="000000"/>
                        </a:solidFill>
                        <a:latin typeface="Cambria Math" panose="02040503050406030204" pitchFamily="18" charset="0"/>
                      </a:rPr>
                      <m:t>f</m:t>
                    </m:r>
                  </m:sub>
                </m:sSub>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i</m:t>
                </m:r>
                <m:r>
                  <a:rPr xmlns:a="http://schemas.openxmlformats.org/drawingml/2006/main" sz="5250" i="1">
                    <a:solidFill>
                      <a:srgbClr val="000000"/>
                    </a:solidFill>
                    <a:latin typeface="Cambria Math" panose="02040503050406030204" pitchFamily="18" charset="0"/>
                  </a:rPr>
                  <m:t>t</m:t>
                </m:r>
                <m:r>
                  <a:rPr xmlns:a="http://schemas.openxmlformats.org/drawingml/2006/main" sz="5250" i="1">
                    <a:solidFill>
                      <a:srgbClr val="000000"/>
                    </a:solidFill>
                    <a:latin typeface="Cambria Math" panose="02040503050406030204" pitchFamily="18" charset="0"/>
                  </a:rPr>
                  <m:t>e</m:t>
                </m:r>
                <m:r>
                  <a:rPr xmlns:a="http://schemas.openxmlformats.org/drawingml/2006/main" sz="5250" i="1">
                    <a:solidFill>
                      <a:srgbClr val="000000"/>
                    </a:solidFill>
                    <a:latin typeface="Cambria Math" panose="02040503050406030204" pitchFamily="18" charset="0"/>
                  </a:rPr>
                  <m:t>r</m:t>
                </m:r>
                <m:r>
                  <a:rPr xmlns:a="http://schemas.openxmlformats.org/drawingml/2006/main" sz="5250" i="1">
                    <a:solidFill>
                      <a:srgbClr val="000000"/>
                    </a:solidFill>
                    <a:latin typeface="Cambria Math" panose="02040503050406030204" pitchFamily="18" charset="0"/>
                  </a:rPr>
                  <m:t>s</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1</m:t>
                </m:r>
                <m:r>
                  <a:rPr xmlns:a="http://schemas.openxmlformats.org/drawingml/2006/main" sz="5250" i="1">
                    <a:solidFill>
                      <a:srgbClr val="000000"/>
                    </a:solidFill>
                    <a:latin typeface="Cambria Math" panose="02040503050406030204" pitchFamily="18" charset="0"/>
                  </a:rPr>
                  <m:t>)</m:t>
                </m:r>
                <m:r>
                  <a:rPr xmlns:a="http://schemas.openxmlformats.org/drawingml/2006/main" sz="5250" i="1">
                    <a:solidFill>
                      <a:srgbClr val="000000"/>
                    </a:solidFill>
                    <a:latin typeface="Cambria Math" panose="02040503050406030204" pitchFamily="18" charset="0"/>
                  </a:rPr>
                  <m:t>+</m:t>
                </m:r>
                <m:sSub>
                  <m:e>
                    <m:r>
                      <a:rPr xmlns:a="http://schemas.openxmlformats.org/drawingml/2006/main" sz="5250" i="1">
                        <a:solidFill>
                          <a:srgbClr val="000000"/>
                        </a:solidFill>
                        <a:latin typeface="Cambria Math" panose="02040503050406030204" pitchFamily="18" charset="0"/>
                      </a:rPr>
                      <m:t>L</m:t>
                    </m:r>
                  </m:e>
                  <m:sub>
                    <m:r>
                      <a:rPr xmlns:a="http://schemas.openxmlformats.org/drawingml/2006/main" sz="5250" i="1">
                        <a:solidFill>
                          <a:srgbClr val="000000"/>
                        </a:solidFill>
                        <a:latin typeface="Cambria Math" panose="02040503050406030204" pitchFamily="18" charset="0"/>
                      </a:rPr>
                      <m:t>e</m:t>
                    </m:r>
                    <m:r>
                      <a:rPr xmlns:a="http://schemas.openxmlformats.org/drawingml/2006/main" sz="5250" i="1">
                        <a:solidFill>
                          <a:srgbClr val="000000"/>
                        </a:solidFill>
                        <a:latin typeface="Cambria Math" panose="02040503050406030204" pitchFamily="18" charset="0"/>
                      </a:rPr>
                      <m:t>f</m:t>
                    </m:r>
                    <m:r>
                      <a:rPr xmlns:a="http://schemas.openxmlformats.org/drawingml/2006/main" sz="5250" i="1">
                        <a:solidFill>
                          <a:srgbClr val="000000"/>
                        </a:solidFill>
                        <a:latin typeface="Cambria Math" panose="02040503050406030204" pitchFamily="18" charset="0"/>
                      </a:rPr>
                      <m:t>f</m:t>
                    </m:r>
                  </m:sub>
                </m:sSub>
              </m:oMath>
            </a14:m>
          </a:p>
          <a:p>
            <a:pPr/>
          </a:p>
          <a:p>
            <a:pPr/>
            <a:r>
              <a:t>II</a:t>
            </a:r>
            <a:r>
              <a:rPr baseline="-5999" sz="3200"/>
              <a:t>eff</a:t>
            </a:r>
            <a:r>
              <a:rPr sz="3200"/>
              <a:t> - “effective” initiation interval</a:t>
            </a:r>
            <a:endParaRPr sz="3200"/>
          </a:p>
          <a:p>
            <a:pPr marL="353961" indent="-353961"/>
            <a:r>
              <a:rPr sz="3200"/>
              <a:t>L</a:t>
            </a:r>
            <a:r>
              <a:rPr baseline="-5999" sz="3200"/>
              <a:t>eff</a:t>
            </a:r>
            <a:r>
              <a:rPr sz="3200"/>
              <a:t> - “effective” latency</a:t>
            </a:r>
            <a:endParaRPr sz="3200"/>
          </a:p>
          <a:p>
            <a:pPr/>
            <a:endParaRPr sz="3200"/>
          </a:p>
          <a:p>
            <a:pPr marL="353961" indent="-353961"/>
            <a:r>
              <a:rPr sz="3200"/>
              <a:t>Why “effective?”   We must first understand controller schedules</a:t>
            </a:r>
          </a:p>
        </p:txBody>
      </p:sp>
      <p:sp>
        <p:nvSpPr>
          <p:cNvPr id="108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3" name="Outer Controller Scheduling"/>
          <p:cNvSpPr txBox="1"/>
          <p:nvPr>
            <p:ph type="title"/>
          </p:nvPr>
        </p:nvSpPr>
        <p:spPr>
          <a:prstGeom prst="rect">
            <a:avLst/>
          </a:prstGeom>
        </p:spPr>
        <p:txBody>
          <a:bodyPr/>
          <a:lstStyle/>
          <a:p>
            <a:pPr/>
            <a:r>
              <a:t>Outer Controller Scheduling</a:t>
            </a:r>
          </a:p>
        </p:txBody>
      </p:sp>
      <p:sp>
        <p:nvSpPr>
          <p:cNvPr id="1084" name="Outer controller schedules are:…"/>
          <p:cNvSpPr txBox="1"/>
          <p:nvPr>
            <p:ph type="body" idx="1"/>
          </p:nvPr>
        </p:nvSpPr>
        <p:spPr>
          <a:xfrm>
            <a:off x="475487" y="1143000"/>
            <a:ext cx="11176001" cy="5359621"/>
          </a:xfrm>
          <a:prstGeom prst="rect">
            <a:avLst/>
          </a:prstGeom>
        </p:spPr>
        <p:txBody>
          <a:bodyPr/>
          <a:lstStyle/>
          <a:p>
            <a:pPr/>
            <a:r>
              <a:rPr b="1"/>
              <a:t>Outer controller</a:t>
            </a:r>
            <a:r>
              <a:t> schedules are:</a:t>
            </a:r>
          </a:p>
          <a:p>
            <a:pPr lvl="1" marL="800100" indent="-342900">
              <a:buSzPct val="75000"/>
            </a:pPr>
            <a:r>
              <a:rPr b="1"/>
              <a:t>Sequential</a:t>
            </a:r>
            <a:r>
              <a:t> - No overlapping of child controllers</a:t>
            </a:r>
          </a:p>
          <a:p>
            <a:pPr lvl="1" marL="800100" indent="-342900">
              <a:buSzPct val="75000"/>
            </a:pPr>
            <a:r>
              <a:rPr b="1"/>
              <a:t>Pipelined</a:t>
            </a:r>
            <a:r>
              <a:t> - Coarse-grained overlapping of child controllers</a:t>
            </a:r>
          </a:p>
          <a:p>
            <a:pPr lvl="1" marL="800100" indent="-342900">
              <a:buSzPct val="75000"/>
            </a:pPr>
            <a:r>
              <a:rPr b="1"/>
              <a:t>Stream</a:t>
            </a:r>
            <a:r>
              <a:t> - Data-driven execution of child controllers</a:t>
            </a:r>
          </a:p>
          <a:p>
            <a:pPr lvl="1" marL="800100" indent="-342900">
              <a:buSzPct val="75000"/>
            </a:pPr>
            <a:r>
              <a:rPr b="1"/>
              <a:t>Fork-Join</a:t>
            </a:r>
            <a:r>
              <a:t> - Parallel execution of all child controllers</a:t>
            </a:r>
          </a:p>
          <a:p>
            <a:pPr lvl="1" marL="800100" indent="-342900">
              <a:buSzPct val="75000"/>
            </a:pPr>
            <a:r>
              <a:rPr b="1"/>
              <a:t>Fork</a:t>
            </a:r>
            <a:r>
              <a:t> - Selective execution of one child per-iteration</a:t>
            </a:r>
          </a:p>
        </p:txBody>
      </p:sp>
      <p:sp>
        <p:nvSpPr>
          <p:cNvPr id="10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8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08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08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08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08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084" grpId="1"/>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7" name="Rectangle"/>
          <p:cNvSpPr/>
          <p:nvPr/>
        </p:nvSpPr>
        <p:spPr>
          <a:xfrm>
            <a:off x="11032421" y="5280282"/>
            <a:ext cx="115938" cy="342901"/>
          </a:xfrm>
          <a:prstGeom prst="rect">
            <a:avLst/>
          </a:prstGeom>
          <a:solidFill>
            <a:srgbClr val="D783FF"/>
          </a:solidFill>
          <a:ln w="25400">
            <a:solidFill>
              <a:srgbClr val="9437FF"/>
            </a:solidFill>
          </a:ln>
        </p:spPr>
        <p:txBody>
          <a:bodyPr lIns="45719" rIns="45719"/>
          <a:lstStyle/>
          <a:p>
            <a:pPr>
              <a:defRPr sz="1400"/>
            </a:pPr>
          </a:p>
        </p:txBody>
      </p:sp>
      <p:sp>
        <p:nvSpPr>
          <p:cNvPr id="1088" name="Rectangle"/>
          <p:cNvSpPr/>
          <p:nvPr/>
        </p:nvSpPr>
        <p:spPr>
          <a:xfrm>
            <a:off x="10318830" y="6159759"/>
            <a:ext cx="136324" cy="342901"/>
          </a:xfrm>
          <a:prstGeom prst="rect">
            <a:avLst/>
          </a:prstGeom>
          <a:solidFill>
            <a:srgbClr val="76D6FF"/>
          </a:solidFill>
          <a:ln w="25400">
            <a:solidFill>
              <a:srgbClr val="0433FF"/>
            </a:solidFill>
          </a:ln>
        </p:spPr>
        <p:txBody>
          <a:bodyPr lIns="45719" rIns="45719"/>
          <a:lstStyle/>
          <a:p>
            <a:pPr>
              <a:defRPr sz="1400"/>
            </a:pPr>
          </a:p>
        </p:txBody>
      </p:sp>
      <p:sp>
        <p:nvSpPr>
          <p:cNvPr id="1089" name="Rectangle"/>
          <p:cNvSpPr/>
          <p:nvPr/>
        </p:nvSpPr>
        <p:spPr>
          <a:xfrm>
            <a:off x="9437822" y="6159759"/>
            <a:ext cx="102485" cy="342901"/>
          </a:xfrm>
          <a:prstGeom prst="rect">
            <a:avLst/>
          </a:prstGeom>
          <a:solidFill>
            <a:schemeClr val="accent1">
              <a:satOff val="-33333"/>
              <a:lumOff val="29999"/>
            </a:schemeClr>
          </a:solidFill>
          <a:ln w="25400">
            <a:solidFill>
              <a:schemeClr val="accent1"/>
            </a:solidFill>
          </a:ln>
        </p:spPr>
        <p:txBody>
          <a:bodyPr lIns="45719" rIns="45719"/>
          <a:lstStyle/>
          <a:p>
            <a:pPr>
              <a:defRPr sz="1400"/>
            </a:pPr>
          </a:p>
        </p:txBody>
      </p:sp>
      <p:sp>
        <p:nvSpPr>
          <p:cNvPr id="1090" name="A Closer Look at Schedules"/>
          <p:cNvSpPr txBox="1"/>
          <p:nvPr>
            <p:ph type="title"/>
          </p:nvPr>
        </p:nvSpPr>
        <p:spPr>
          <a:prstGeom prst="rect">
            <a:avLst/>
          </a:prstGeom>
        </p:spPr>
        <p:txBody>
          <a:bodyPr/>
          <a:lstStyle/>
          <a:p>
            <a:pPr/>
            <a:r>
              <a:t>A Closer Look at Schedules</a:t>
            </a:r>
          </a:p>
        </p:txBody>
      </p:sp>
      <p:grpSp>
        <p:nvGrpSpPr>
          <p:cNvPr id="1093" name="CustomShape 3"/>
          <p:cNvGrpSpPr/>
          <p:nvPr/>
        </p:nvGrpSpPr>
        <p:grpSpPr>
          <a:xfrm>
            <a:off x="318393" y="3328073"/>
            <a:ext cx="7390767" cy="1899669"/>
            <a:chOff x="0" y="0"/>
            <a:chExt cx="7390765" cy="1899667"/>
          </a:xfrm>
        </p:grpSpPr>
        <p:sp>
          <p:nvSpPr>
            <p:cNvPr id="1091" name="Rectangle"/>
            <p:cNvSpPr/>
            <p:nvPr/>
          </p:nvSpPr>
          <p:spPr>
            <a:xfrm>
              <a:off x="0" y="0"/>
              <a:ext cx="7390766" cy="1555544"/>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092" name="Pipelined.Foreach(…){i =&gt;…"/>
            <p:cNvSpPr txBox="1"/>
            <p:nvPr/>
          </p:nvSpPr>
          <p:spPr>
            <a:xfrm>
              <a:off x="0" y="1079"/>
              <a:ext cx="7390766" cy="18985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Pipelined</a:t>
              </a:r>
              <a:r>
                <a:rPr>
                  <a:solidFill>
                    <a:srgbClr val="A7A7A7"/>
                  </a:solidFill>
                </a:rPr>
                <a:t>.</a:t>
              </a:r>
              <a:r>
                <a:t>Foreach</a:t>
              </a:r>
              <a:r>
                <a:rPr>
                  <a:solidFill>
                    <a:srgbClr val="CDA869"/>
                  </a:solidFill>
                </a:rPr>
                <a:t>(</a:t>
              </a:r>
              <a:r>
                <a:rPr>
                  <a:solidFill>
                    <a:srgbClr val="7587A6"/>
                  </a:solidFill>
                </a:rPr>
                <a:t>…</a:t>
              </a:r>
              <a:r>
                <a:rPr>
                  <a:solidFill>
                    <a:srgbClr val="CDA869"/>
                  </a:solidFill>
                </a:rPr>
                <a:t>){i </a:t>
              </a:r>
              <a:r>
                <a:rPr>
                  <a:solidFill>
                    <a:srgbClr val="A7A7A7"/>
                  </a:solidFill>
                </a:rPr>
                <a:t>=&gt;</a:t>
              </a:r>
            </a:p>
            <a:p>
              <a:pPr defTabSz="825500">
                <a:defRPr spc="0">
                  <a:solidFill>
                    <a:srgbClr val="A7A7A7"/>
                  </a:solidFill>
                  <a:latin typeface="Courier"/>
                  <a:ea typeface="Courier"/>
                  <a:cs typeface="Courier"/>
                  <a:sym typeface="Courier"/>
                </a:defRPr>
              </a:pPr>
              <a:r>
                <a:t>  </a:t>
              </a:r>
              <a:r>
                <a:rPr>
                  <a:solidFill>
                    <a:srgbClr val="CF6A4C"/>
                  </a:solidFill>
                </a:rPr>
                <a:t>sram </a:t>
              </a:r>
              <a:r>
                <a:rPr>
                  <a:solidFill>
                    <a:srgbClr val="7587A6"/>
                  </a:solidFill>
                </a:rPr>
                <a:t>load </a:t>
              </a:r>
              <a:r>
                <a:rPr>
                  <a:solidFill>
                    <a:srgbClr val="CF6A4C"/>
                  </a:solidFill>
                </a:rPr>
                <a:t>dram</a:t>
              </a:r>
            </a:p>
            <a:p>
              <a:pPr defTabSz="825500">
                <a:defRPr spc="0">
                  <a:solidFill>
                    <a:srgbClr val="CF6A4C"/>
                  </a:solidFill>
                  <a:latin typeface="Courier"/>
                  <a:ea typeface="Courier"/>
                  <a:cs typeface="Courier"/>
                  <a:sym typeface="Courier"/>
                </a:defRPr>
              </a:pPr>
              <a:r>
                <a:t>  Foreach</a:t>
              </a:r>
              <a:r>
                <a:rPr>
                  <a:solidFill>
                    <a:srgbClr val="CDA869"/>
                  </a:solidFill>
                </a:rPr>
                <a:t>(</a:t>
              </a:r>
              <a:r>
                <a:t>M </a:t>
              </a:r>
              <a:r>
                <a:rPr>
                  <a:solidFill>
                    <a:srgbClr val="7587A6"/>
                  </a:solidFill>
                </a:rPr>
                <a:t>by </a:t>
              </a:r>
              <a:r>
                <a:rPr>
                  <a:solidFill>
                    <a:srgbClr val="CDA869"/>
                  </a:solidFill>
                </a:rPr>
                <a:t>1){ j </a:t>
              </a:r>
              <a:r>
                <a:rPr>
                  <a:solidFill>
                    <a:srgbClr val="A7A7A7"/>
                  </a:solidFill>
                </a:rPr>
                <a:t>=&gt; </a:t>
              </a:r>
              <a:r>
                <a:t>sram2</a:t>
              </a:r>
              <a:r>
                <a:rPr>
                  <a:solidFill>
                    <a:srgbClr val="CDA869"/>
                  </a:solidFill>
                </a:rPr>
                <a:t>(j) </a:t>
              </a:r>
              <a:r>
                <a:rPr>
                  <a:solidFill>
                    <a:srgbClr val="A7A7A7"/>
                  </a:solidFill>
                </a:rPr>
                <a:t>= </a:t>
              </a:r>
              <a:r>
                <a:t>sram</a:t>
              </a:r>
              <a:r>
                <a:rPr>
                  <a:solidFill>
                    <a:srgbClr val="CDA869"/>
                  </a:solidFill>
                </a:rPr>
                <a:t>(j) </a:t>
              </a:r>
              <a:r>
                <a:rPr>
                  <a:solidFill>
                    <a:srgbClr val="7587A6"/>
                  </a:solidFill>
                </a:rPr>
                <a:t>* </a:t>
              </a:r>
              <a:r>
                <a:rPr>
                  <a:solidFill>
                    <a:srgbClr val="CDA869"/>
                  </a:solidFill>
                </a:rPr>
                <a:t>j }</a:t>
              </a:r>
            </a:p>
            <a:p>
              <a:pPr defTabSz="825500">
                <a:defRPr spc="0">
                  <a:solidFill>
                    <a:srgbClr val="CDA869"/>
                  </a:solidFill>
                  <a:latin typeface="Courier"/>
                  <a:ea typeface="Courier"/>
                  <a:cs typeface="Courier"/>
                  <a:sym typeface="Courier"/>
                </a:defRPr>
              </a:pPr>
              <a:r>
                <a:t>  </a:t>
              </a:r>
              <a:r>
                <a:rPr>
                  <a:solidFill>
                    <a:srgbClr val="CF6A4C"/>
                  </a:solidFill>
                </a:rPr>
                <a:t>dram2 </a:t>
              </a:r>
              <a:r>
                <a:rPr>
                  <a:solidFill>
                    <a:srgbClr val="7887A2"/>
                  </a:solidFill>
                </a:rPr>
                <a:t>store</a:t>
              </a:r>
              <a:r>
                <a:rPr>
                  <a:solidFill>
                    <a:srgbClr val="D3DAE3"/>
                  </a:solidFill>
                </a:rPr>
                <a:t> </a:t>
              </a:r>
              <a:r>
                <a:rPr>
                  <a:solidFill>
                    <a:srgbClr val="C26E53"/>
                  </a:solidFill>
                </a:rPr>
                <a:t>sram2</a:t>
              </a:r>
            </a:p>
            <a:p>
              <a:pPr defTabSz="825500">
                <a:defRPr spc="0">
                  <a:solidFill>
                    <a:srgbClr val="CDA869"/>
                  </a:solidFill>
                  <a:latin typeface="Courier"/>
                  <a:ea typeface="Courier"/>
                  <a:cs typeface="Courier"/>
                  <a:sym typeface="Courier"/>
                </a:defRPr>
              </a:pPr>
              <a:r>
                <a:t>}</a:t>
              </a:r>
            </a:p>
          </p:txBody>
        </p:sp>
      </p:grpSp>
      <p:grpSp>
        <p:nvGrpSpPr>
          <p:cNvPr id="1096" name="Group"/>
          <p:cNvGrpSpPr/>
          <p:nvPr/>
        </p:nvGrpSpPr>
        <p:grpSpPr>
          <a:xfrm>
            <a:off x="318393" y="1183933"/>
            <a:ext cx="7390767" cy="1659040"/>
            <a:chOff x="0" y="0"/>
            <a:chExt cx="7390765" cy="1659038"/>
          </a:xfrm>
        </p:grpSpPr>
        <p:sp>
          <p:nvSpPr>
            <p:cNvPr id="1094" name="Rectangle"/>
            <p:cNvSpPr/>
            <p:nvPr/>
          </p:nvSpPr>
          <p:spPr>
            <a:xfrm>
              <a:off x="0" y="0"/>
              <a:ext cx="7390766" cy="157457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095" name="Sequential.Foreach(…){i =&gt;…"/>
            <p:cNvSpPr txBox="1"/>
            <p:nvPr/>
          </p:nvSpPr>
          <p:spPr>
            <a:xfrm>
              <a:off x="0" y="63534"/>
              <a:ext cx="7390766" cy="1595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Sequential</a:t>
              </a:r>
              <a:r>
                <a:rPr>
                  <a:solidFill>
                    <a:srgbClr val="A7A7A7"/>
                  </a:solidFill>
                </a:rPr>
                <a:t>.</a:t>
              </a:r>
              <a:r>
                <a:t>Foreach</a:t>
              </a:r>
              <a:r>
                <a:rPr>
                  <a:solidFill>
                    <a:srgbClr val="CDA869"/>
                  </a:solidFill>
                </a:rPr>
                <a:t>(</a:t>
              </a:r>
              <a:r>
                <a:rPr>
                  <a:solidFill>
                    <a:srgbClr val="7587A6"/>
                  </a:solidFill>
                </a:rPr>
                <a:t>…</a:t>
              </a:r>
              <a:r>
                <a:rPr>
                  <a:solidFill>
                    <a:srgbClr val="CDA869"/>
                  </a:solidFill>
                </a:rPr>
                <a:t>){i </a:t>
              </a:r>
              <a:r>
                <a:rPr>
                  <a:solidFill>
                    <a:srgbClr val="A7A7A7"/>
                  </a:solidFill>
                </a:rPr>
                <a:t>=&gt;</a:t>
              </a:r>
            </a:p>
            <a:p>
              <a:pPr defTabSz="825500">
                <a:defRPr spc="0">
                  <a:solidFill>
                    <a:srgbClr val="A7A7A7"/>
                  </a:solidFill>
                  <a:latin typeface="Courier"/>
                  <a:ea typeface="Courier"/>
                  <a:cs typeface="Courier"/>
                  <a:sym typeface="Courier"/>
                </a:defRPr>
              </a:pPr>
              <a:r>
                <a:t>  </a:t>
              </a:r>
              <a:r>
                <a:rPr>
                  <a:solidFill>
                    <a:srgbClr val="CF6A4C"/>
                  </a:solidFill>
                </a:rPr>
                <a:t>sram </a:t>
              </a:r>
              <a:r>
                <a:rPr>
                  <a:solidFill>
                    <a:srgbClr val="7587A6"/>
                  </a:solidFill>
                </a:rPr>
                <a:t>load </a:t>
              </a:r>
              <a:r>
                <a:rPr>
                  <a:solidFill>
                    <a:srgbClr val="CF6A4C"/>
                  </a:solidFill>
                </a:rPr>
                <a:t>dram</a:t>
              </a:r>
            </a:p>
            <a:p>
              <a:pPr defTabSz="825500">
                <a:defRPr spc="0">
                  <a:solidFill>
                    <a:srgbClr val="CF6A4C"/>
                  </a:solidFill>
                  <a:latin typeface="Courier"/>
                  <a:ea typeface="Courier"/>
                  <a:cs typeface="Courier"/>
                  <a:sym typeface="Courier"/>
                </a:defRPr>
              </a:pPr>
              <a:r>
                <a:t>  Foreach</a:t>
              </a:r>
              <a:r>
                <a:rPr>
                  <a:solidFill>
                    <a:srgbClr val="CDA869"/>
                  </a:solidFill>
                </a:rPr>
                <a:t>(</a:t>
              </a:r>
              <a:r>
                <a:t>M </a:t>
              </a:r>
              <a:r>
                <a:rPr>
                  <a:solidFill>
                    <a:srgbClr val="7587A6"/>
                  </a:solidFill>
                </a:rPr>
                <a:t>by </a:t>
              </a:r>
              <a:r>
                <a:rPr>
                  <a:solidFill>
                    <a:srgbClr val="CDA869"/>
                  </a:solidFill>
                </a:rPr>
                <a:t>1){ j </a:t>
              </a:r>
              <a:r>
                <a:rPr>
                  <a:solidFill>
                    <a:srgbClr val="A7A7A7"/>
                  </a:solidFill>
                </a:rPr>
                <a:t>=&gt; </a:t>
              </a:r>
              <a:r>
                <a:t>sram2</a:t>
              </a:r>
              <a:r>
                <a:rPr>
                  <a:solidFill>
                    <a:srgbClr val="CDA869"/>
                  </a:solidFill>
                </a:rPr>
                <a:t>(j) </a:t>
              </a:r>
              <a:r>
                <a:rPr>
                  <a:solidFill>
                    <a:srgbClr val="A7A7A7"/>
                  </a:solidFill>
                </a:rPr>
                <a:t>= </a:t>
              </a:r>
              <a:r>
                <a:t>sram</a:t>
              </a:r>
              <a:r>
                <a:rPr>
                  <a:solidFill>
                    <a:srgbClr val="CDA869"/>
                  </a:solidFill>
                </a:rPr>
                <a:t>(j) </a:t>
              </a:r>
              <a:r>
                <a:rPr>
                  <a:solidFill>
                    <a:srgbClr val="7587A6"/>
                  </a:solidFill>
                </a:rPr>
                <a:t>* </a:t>
              </a:r>
              <a:r>
                <a:rPr>
                  <a:solidFill>
                    <a:srgbClr val="CDA869"/>
                  </a:solidFill>
                </a:rPr>
                <a:t>j }</a:t>
              </a:r>
            </a:p>
            <a:p>
              <a:pPr defTabSz="825500">
                <a:defRPr spc="0">
                  <a:solidFill>
                    <a:srgbClr val="CDA869"/>
                  </a:solidFill>
                  <a:latin typeface="Courier"/>
                  <a:ea typeface="Courier"/>
                  <a:cs typeface="Courier"/>
                  <a:sym typeface="Courier"/>
                </a:defRPr>
              </a:pPr>
              <a:r>
                <a:t>  </a:t>
              </a:r>
              <a:r>
                <a:rPr>
                  <a:solidFill>
                    <a:srgbClr val="CF6A4C"/>
                  </a:solidFill>
                </a:rPr>
                <a:t>dram </a:t>
              </a:r>
              <a:r>
                <a:rPr>
                  <a:solidFill>
                    <a:srgbClr val="7887A2"/>
                  </a:solidFill>
                </a:rPr>
                <a:t>store</a:t>
              </a:r>
              <a:r>
                <a:rPr>
                  <a:solidFill>
                    <a:srgbClr val="D3DAE3"/>
                  </a:solidFill>
                </a:rPr>
                <a:t> </a:t>
              </a:r>
              <a:r>
                <a:rPr>
                  <a:solidFill>
                    <a:srgbClr val="C26E53"/>
                  </a:solidFill>
                </a:rPr>
                <a:t>sram2</a:t>
              </a:r>
            </a:p>
            <a:p>
              <a:pPr defTabSz="825500">
                <a:defRPr spc="0">
                  <a:solidFill>
                    <a:srgbClr val="CDA869"/>
                  </a:solidFill>
                  <a:latin typeface="Courier"/>
                  <a:ea typeface="Courier"/>
                  <a:cs typeface="Courier"/>
                  <a:sym typeface="Courier"/>
                </a:defRPr>
              </a:pPr>
              <a:r>
                <a:t>}</a:t>
              </a:r>
            </a:p>
          </p:txBody>
        </p:sp>
      </p:grpSp>
      <p:sp>
        <p:nvSpPr>
          <p:cNvPr id="1097" name="CustomShape 8"/>
          <p:cNvSpPr/>
          <p:nvPr/>
        </p:nvSpPr>
        <p:spPr>
          <a:xfrm>
            <a:off x="-2902542" y="2976228"/>
            <a:ext cx="23645521" cy="366"/>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1098" name="CustomShape 8"/>
          <p:cNvSpPr/>
          <p:nvPr/>
        </p:nvSpPr>
        <p:spPr>
          <a:xfrm>
            <a:off x="-2622466" y="4991481"/>
            <a:ext cx="23645520" cy="366"/>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grpSp>
        <p:nvGrpSpPr>
          <p:cNvPr id="1101" name="CustomShape 1"/>
          <p:cNvGrpSpPr/>
          <p:nvPr/>
        </p:nvGrpSpPr>
        <p:grpSpPr>
          <a:xfrm>
            <a:off x="369204" y="5131767"/>
            <a:ext cx="6566033" cy="1899669"/>
            <a:chOff x="0" y="0"/>
            <a:chExt cx="6566031" cy="1899667"/>
          </a:xfrm>
        </p:grpSpPr>
        <p:sp>
          <p:nvSpPr>
            <p:cNvPr id="1099" name="Rectangle"/>
            <p:cNvSpPr/>
            <p:nvPr/>
          </p:nvSpPr>
          <p:spPr>
            <a:xfrm>
              <a:off x="0" y="0"/>
              <a:ext cx="6566032" cy="1454253"/>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100" name="Stream.Foreach(…){i =&gt;…"/>
            <p:cNvSpPr txBox="1"/>
            <p:nvPr/>
          </p:nvSpPr>
          <p:spPr>
            <a:xfrm>
              <a:off x="0" y="769"/>
              <a:ext cx="6566032" cy="1898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500">
                  <a:solidFill>
                    <a:srgbClr val="CF6A4C"/>
                  </a:solidFill>
                  <a:latin typeface="Courier"/>
                  <a:ea typeface="Courier"/>
                  <a:cs typeface="Courier"/>
                  <a:sym typeface="Courier"/>
                </a:defRPr>
              </a:pPr>
              <a:r>
                <a:t>Stream</a:t>
              </a:r>
              <a:r>
                <a:rPr>
                  <a:solidFill>
                    <a:srgbClr val="A7A7A7"/>
                  </a:solidFill>
                </a:rPr>
                <a:t>.</a:t>
              </a:r>
              <a:r>
                <a:t>Foreach</a:t>
              </a:r>
              <a:r>
                <a:rPr>
                  <a:solidFill>
                    <a:srgbClr val="CDA869"/>
                  </a:solidFill>
                </a:rPr>
                <a:t>(</a:t>
              </a:r>
              <a:r>
                <a:rPr>
                  <a:solidFill>
                    <a:srgbClr val="7587A6"/>
                  </a:solidFill>
                </a:rPr>
                <a:t>…</a:t>
              </a:r>
              <a:r>
                <a:rPr>
                  <a:solidFill>
                    <a:srgbClr val="CDA869"/>
                  </a:solidFill>
                </a:rPr>
                <a:t>){i </a:t>
              </a:r>
              <a:r>
                <a:rPr>
                  <a:solidFill>
                    <a:srgbClr val="A7A7A7"/>
                  </a:solidFill>
                </a:rPr>
                <a:t>=&gt;</a:t>
              </a:r>
            </a:p>
            <a:p>
              <a:pPr defTabSz="825500">
                <a:defRPr spc="0" sz="1500">
                  <a:solidFill>
                    <a:srgbClr val="A7A7A7"/>
                  </a:solidFill>
                  <a:latin typeface="Courier"/>
                  <a:ea typeface="Courier"/>
                  <a:cs typeface="Courier"/>
                  <a:sym typeface="Courier"/>
                </a:defRPr>
              </a:pPr>
              <a:r>
                <a:t>  </a:t>
              </a:r>
              <a:r>
                <a:rPr>
                  <a:solidFill>
                    <a:srgbClr val="CF6A4C"/>
                  </a:solidFill>
                </a:rPr>
                <a:t>fifoIn </a:t>
              </a:r>
              <a:r>
                <a:rPr>
                  <a:solidFill>
                    <a:srgbClr val="7587A6"/>
                  </a:solidFill>
                </a:rPr>
                <a:t>load </a:t>
              </a:r>
              <a:r>
                <a:rPr>
                  <a:solidFill>
                    <a:srgbClr val="CF6A4C"/>
                  </a:solidFill>
                </a:rPr>
                <a:t>dram</a:t>
              </a:r>
            </a:p>
            <a:p>
              <a:pPr defTabSz="825500">
                <a:defRPr spc="0" sz="1500">
                  <a:solidFill>
                    <a:srgbClr val="CF6A4C"/>
                  </a:solidFill>
                  <a:latin typeface="Courier"/>
                  <a:ea typeface="Courier"/>
                  <a:cs typeface="Courier"/>
                  <a:sym typeface="Courier"/>
                </a:defRPr>
              </a:pPr>
              <a:r>
                <a:t>  Foreach</a:t>
              </a:r>
              <a:r>
                <a:rPr>
                  <a:solidFill>
                    <a:srgbClr val="CDA869"/>
                  </a:solidFill>
                </a:rPr>
                <a:t>(</a:t>
              </a:r>
              <a:r>
                <a:t>M </a:t>
              </a:r>
              <a:r>
                <a:rPr>
                  <a:solidFill>
                    <a:srgbClr val="7587A6"/>
                  </a:solidFill>
                </a:rPr>
                <a:t>by </a:t>
              </a:r>
              <a:r>
                <a:rPr>
                  <a:solidFill>
                    <a:srgbClr val="CDA869"/>
                  </a:solidFill>
                </a:rPr>
                <a:t>1){ j </a:t>
              </a:r>
              <a:r>
                <a:rPr>
                  <a:solidFill>
                    <a:srgbClr val="A7A7A7"/>
                  </a:solidFill>
                </a:rPr>
                <a:t>=&gt; </a:t>
              </a:r>
              <a:r>
                <a:t>fifoOut</a:t>
              </a:r>
              <a:r>
                <a:rPr>
                  <a:solidFill>
                    <a:srgbClr val="A7A7A7"/>
                  </a:solidFill>
                </a:rPr>
                <a:t>.</a:t>
              </a:r>
              <a:r>
                <a:rPr>
                  <a:solidFill>
                    <a:srgbClr val="7587A6"/>
                  </a:solidFill>
                </a:rPr>
                <a:t>enq</a:t>
              </a:r>
              <a:r>
                <a:rPr>
                  <a:solidFill>
                    <a:srgbClr val="CDA869"/>
                  </a:solidFill>
                </a:rPr>
                <a:t>(</a:t>
              </a:r>
              <a:r>
                <a:t>fifoIn</a:t>
              </a:r>
              <a:r>
                <a:rPr>
                  <a:solidFill>
                    <a:srgbClr val="A7A7A7"/>
                  </a:solidFill>
                </a:rPr>
                <a:t>.</a:t>
              </a:r>
              <a:r>
                <a:rPr>
                  <a:solidFill>
                    <a:srgbClr val="7587A6"/>
                  </a:solidFill>
                </a:rPr>
                <a:t>deq</a:t>
              </a:r>
              <a:r>
                <a:rPr>
                  <a:solidFill>
                    <a:srgbClr val="CDA869"/>
                  </a:solidFill>
                </a:rPr>
                <a:t>() </a:t>
              </a:r>
              <a:r>
                <a:rPr>
                  <a:solidFill>
                    <a:srgbClr val="7587A6"/>
                  </a:solidFill>
                </a:rPr>
                <a:t>* </a:t>
              </a:r>
              <a:r>
                <a:rPr>
                  <a:solidFill>
                    <a:srgbClr val="CDA869"/>
                  </a:solidFill>
                </a:rPr>
                <a:t>j) }</a:t>
              </a:r>
            </a:p>
            <a:p>
              <a:pPr defTabSz="825500">
                <a:defRPr spc="0" sz="1500">
                  <a:solidFill>
                    <a:srgbClr val="CDA869"/>
                  </a:solidFill>
                  <a:latin typeface="Courier"/>
                  <a:ea typeface="Courier"/>
                  <a:cs typeface="Courier"/>
                  <a:sym typeface="Courier"/>
                </a:defRPr>
              </a:pPr>
              <a:r>
                <a:t>  </a:t>
              </a:r>
              <a:r>
                <a:rPr>
                  <a:solidFill>
                    <a:srgbClr val="CF6A4C"/>
                  </a:solidFill>
                </a:rPr>
                <a:t>dram2 </a:t>
              </a:r>
              <a:r>
                <a:rPr>
                  <a:solidFill>
                    <a:srgbClr val="7887A2"/>
                  </a:solidFill>
                </a:rPr>
                <a:t>store</a:t>
              </a:r>
              <a:r>
                <a:rPr>
                  <a:solidFill>
                    <a:srgbClr val="D3DAE3"/>
                  </a:solidFill>
                </a:rPr>
                <a:t> </a:t>
              </a:r>
              <a:r>
                <a:rPr>
                  <a:solidFill>
                    <a:srgbClr val="C26E53"/>
                  </a:solidFill>
                </a:rPr>
                <a:t>fifoOut</a:t>
              </a:r>
            </a:p>
            <a:p>
              <a:pPr defTabSz="825500">
                <a:defRPr spc="0" sz="1500">
                  <a:solidFill>
                    <a:srgbClr val="CDA869"/>
                  </a:solidFill>
                  <a:latin typeface="Courier"/>
                  <a:ea typeface="Courier"/>
                  <a:cs typeface="Courier"/>
                  <a:sym typeface="Courier"/>
                </a:defRPr>
              </a:pPr>
              <a:r>
                <a:t>}</a:t>
              </a:r>
            </a:p>
            <a:p>
              <a:pPr defTabSz="825500">
                <a:defRPr spc="0" sz="1500">
                  <a:solidFill>
                    <a:srgbClr val="000000"/>
                  </a:solidFill>
                  <a:latin typeface="Courier"/>
                  <a:ea typeface="Courier"/>
                  <a:cs typeface="Courier"/>
                  <a:sym typeface="Courier"/>
                </a:defRPr>
              </a:pPr>
            </a:p>
          </p:txBody>
        </p:sp>
      </p:grpSp>
      <p:sp>
        <p:nvSpPr>
          <p:cNvPr id="11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03" name="Note: Foreach with no annotation is implicitly “Pipelined”"/>
          <p:cNvSpPr txBox="1"/>
          <p:nvPr/>
        </p:nvSpPr>
        <p:spPr>
          <a:xfrm>
            <a:off x="1527645" y="2960885"/>
            <a:ext cx="5655839" cy="37173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latin typeface="+mn-lt"/>
                <a:ea typeface="+mn-ea"/>
                <a:cs typeface="+mn-cs"/>
                <a:sym typeface="Calibri"/>
              </a:defRPr>
            </a:pPr>
            <a:r>
              <a:t>Note: </a:t>
            </a:r>
            <a:r>
              <a:rPr b="1">
                <a:latin typeface="Courier"/>
                <a:ea typeface="Courier"/>
                <a:cs typeface="Courier"/>
                <a:sym typeface="Courier"/>
              </a:rPr>
              <a:t>Foreach</a:t>
            </a:r>
            <a:r>
              <a:t> with no annotation is implicitly “Pipelined”</a:t>
            </a:r>
          </a:p>
        </p:txBody>
      </p:sp>
      <p:sp>
        <p:nvSpPr>
          <p:cNvPr id="1104" name="i = 0"/>
          <p:cNvSpPr/>
          <p:nvPr/>
        </p:nvSpPr>
        <p:spPr>
          <a:xfrm>
            <a:off x="8608518" y="1329651"/>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grpSp>
        <p:nvGrpSpPr>
          <p:cNvPr id="1108" name="Group"/>
          <p:cNvGrpSpPr/>
          <p:nvPr/>
        </p:nvGrpSpPr>
        <p:grpSpPr>
          <a:xfrm rot="16200000">
            <a:off x="9551749" y="1693989"/>
            <a:ext cx="172651" cy="2000945"/>
            <a:chOff x="0" y="0"/>
            <a:chExt cx="172650" cy="2000943"/>
          </a:xfrm>
        </p:grpSpPr>
        <p:sp>
          <p:nvSpPr>
            <p:cNvPr id="1105" name="Line"/>
            <p:cNvSpPr/>
            <p:nvPr/>
          </p:nvSpPr>
          <p:spPr>
            <a:xfrm flipV="1">
              <a:off x="86325" y="-1"/>
              <a:ext cx="1" cy="1997344"/>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06" name="Line"/>
            <p:cNvSpPr/>
            <p:nvPr/>
          </p:nvSpPr>
          <p:spPr>
            <a:xfrm>
              <a:off x="0" y="7865"/>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07" name="Line"/>
            <p:cNvSpPr/>
            <p:nvPr/>
          </p:nvSpPr>
          <p:spPr>
            <a:xfrm>
              <a:off x="0" y="2000943"/>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1113" name="Group"/>
          <p:cNvGrpSpPr/>
          <p:nvPr/>
        </p:nvGrpSpPr>
        <p:grpSpPr>
          <a:xfrm>
            <a:off x="8108175" y="1001268"/>
            <a:ext cx="4330568" cy="2018852"/>
            <a:chOff x="0" y="0"/>
            <a:chExt cx="4330566" cy="2018850"/>
          </a:xfrm>
        </p:grpSpPr>
        <p:sp>
          <p:nvSpPr>
            <p:cNvPr id="1109" name="Line"/>
            <p:cNvSpPr/>
            <p:nvPr/>
          </p:nvSpPr>
          <p:spPr>
            <a:xfrm flipH="1">
              <a:off x="439210" y="273047"/>
              <a:ext cx="1" cy="14144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110" name="Line"/>
            <p:cNvSpPr/>
            <p:nvPr/>
          </p:nvSpPr>
          <p:spPr>
            <a:xfrm>
              <a:off x="435895" y="275809"/>
              <a:ext cx="339614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111" name="Time"/>
            <p:cNvSpPr txBox="1"/>
            <p:nvPr/>
          </p:nvSpPr>
          <p:spPr>
            <a:xfrm>
              <a:off x="3452145" y="0"/>
              <a:ext cx="878422" cy="378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112" name="Stage"/>
            <p:cNvSpPr txBox="1"/>
            <p:nvPr/>
          </p:nvSpPr>
          <p:spPr>
            <a:xfrm>
              <a:off x="0" y="1640839"/>
              <a:ext cx="878421" cy="378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114" name="Load"/>
          <p:cNvSpPr txBox="1"/>
          <p:nvPr/>
        </p:nvSpPr>
        <p:spPr>
          <a:xfrm>
            <a:off x="7999241" y="1316951"/>
            <a:ext cx="524991"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a:t>
            </a:r>
          </a:p>
        </p:txBody>
      </p:sp>
      <p:sp>
        <p:nvSpPr>
          <p:cNvPr id="1115" name="Foreach"/>
          <p:cNvSpPr txBox="1"/>
          <p:nvPr/>
        </p:nvSpPr>
        <p:spPr>
          <a:xfrm>
            <a:off x="7794890" y="1796288"/>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Foreach</a:t>
            </a:r>
          </a:p>
        </p:txBody>
      </p:sp>
      <p:sp>
        <p:nvSpPr>
          <p:cNvPr id="1116" name="Store"/>
          <p:cNvSpPr txBox="1"/>
          <p:nvPr/>
        </p:nvSpPr>
        <p:spPr>
          <a:xfrm>
            <a:off x="7998090" y="2214912"/>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Store</a:t>
            </a:r>
          </a:p>
        </p:txBody>
      </p:sp>
      <p:sp>
        <p:nvSpPr>
          <p:cNvPr id="1117" name="i = 0"/>
          <p:cNvSpPr/>
          <p:nvPr/>
        </p:nvSpPr>
        <p:spPr>
          <a:xfrm>
            <a:off x="9213487" y="1770883"/>
            <a:ext cx="802154"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118" name="i = 0"/>
          <p:cNvSpPr/>
          <p:nvPr/>
        </p:nvSpPr>
        <p:spPr>
          <a:xfrm>
            <a:off x="10036448" y="2218349"/>
            <a:ext cx="583158"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119" name="i = 1"/>
          <p:cNvSpPr/>
          <p:nvPr/>
        </p:nvSpPr>
        <p:spPr>
          <a:xfrm>
            <a:off x="10672268" y="1329651"/>
            <a:ext cx="583159"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120" name="i = 1"/>
          <p:cNvSpPr/>
          <p:nvPr/>
        </p:nvSpPr>
        <p:spPr>
          <a:xfrm>
            <a:off x="11263032" y="1774872"/>
            <a:ext cx="802154"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121" name="Effective Latency and II"/>
          <p:cNvSpPr txBox="1"/>
          <p:nvPr/>
        </p:nvSpPr>
        <p:spPr>
          <a:xfrm>
            <a:off x="8716791" y="2665025"/>
            <a:ext cx="2176944"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Latency</a:t>
            </a:r>
            <a:r>
              <a:t> and </a:t>
            </a:r>
            <a:r>
              <a:rPr b="1"/>
              <a:t>II</a:t>
            </a:r>
          </a:p>
        </p:txBody>
      </p:sp>
      <p:sp>
        <p:nvSpPr>
          <p:cNvPr id="1122" name="i = 0"/>
          <p:cNvSpPr/>
          <p:nvPr/>
        </p:nvSpPr>
        <p:spPr>
          <a:xfrm>
            <a:off x="8591585" y="3354841"/>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grpSp>
        <p:nvGrpSpPr>
          <p:cNvPr id="1126" name="Group"/>
          <p:cNvGrpSpPr/>
          <p:nvPr/>
        </p:nvGrpSpPr>
        <p:grpSpPr>
          <a:xfrm rot="16200000">
            <a:off x="9551749" y="3702247"/>
            <a:ext cx="172651" cy="2034810"/>
            <a:chOff x="0" y="0"/>
            <a:chExt cx="172650" cy="2034809"/>
          </a:xfrm>
        </p:grpSpPr>
        <p:sp>
          <p:nvSpPr>
            <p:cNvPr id="1123" name="Line"/>
            <p:cNvSpPr/>
            <p:nvPr/>
          </p:nvSpPr>
          <p:spPr>
            <a:xfrm flipV="1">
              <a:off x="86325" y="-1"/>
              <a:ext cx="1" cy="2031149"/>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24" name="Line"/>
            <p:cNvSpPr/>
            <p:nvPr/>
          </p:nvSpPr>
          <p:spPr>
            <a:xfrm>
              <a:off x="0" y="7998"/>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25" name="Line"/>
            <p:cNvSpPr/>
            <p:nvPr/>
          </p:nvSpPr>
          <p:spPr>
            <a:xfrm>
              <a:off x="0" y="2034809"/>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1131" name="Group"/>
          <p:cNvGrpSpPr/>
          <p:nvPr/>
        </p:nvGrpSpPr>
        <p:grpSpPr>
          <a:xfrm>
            <a:off x="8091242" y="3026459"/>
            <a:ext cx="4330568" cy="2018851"/>
            <a:chOff x="0" y="0"/>
            <a:chExt cx="4330566" cy="2018850"/>
          </a:xfrm>
        </p:grpSpPr>
        <p:sp>
          <p:nvSpPr>
            <p:cNvPr id="1127" name="Line"/>
            <p:cNvSpPr/>
            <p:nvPr/>
          </p:nvSpPr>
          <p:spPr>
            <a:xfrm flipH="1">
              <a:off x="439210" y="273047"/>
              <a:ext cx="1" cy="14144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128" name="Line"/>
            <p:cNvSpPr/>
            <p:nvPr/>
          </p:nvSpPr>
          <p:spPr>
            <a:xfrm>
              <a:off x="435895" y="275809"/>
              <a:ext cx="339614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129" name="Time"/>
            <p:cNvSpPr txBox="1"/>
            <p:nvPr/>
          </p:nvSpPr>
          <p:spPr>
            <a:xfrm>
              <a:off x="3452145" y="0"/>
              <a:ext cx="878422" cy="378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130" name="Stage"/>
            <p:cNvSpPr txBox="1"/>
            <p:nvPr/>
          </p:nvSpPr>
          <p:spPr>
            <a:xfrm>
              <a:off x="0" y="1640839"/>
              <a:ext cx="878421" cy="378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132" name="Load"/>
          <p:cNvSpPr txBox="1"/>
          <p:nvPr/>
        </p:nvSpPr>
        <p:spPr>
          <a:xfrm>
            <a:off x="7982307" y="3342141"/>
            <a:ext cx="524991"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a:t>
            </a:r>
          </a:p>
        </p:txBody>
      </p:sp>
      <p:sp>
        <p:nvSpPr>
          <p:cNvPr id="1133" name="Foreach"/>
          <p:cNvSpPr txBox="1"/>
          <p:nvPr/>
        </p:nvSpPr>
        <p:spPr>
          <a:xfrm>
            <a:off x="7777957" y="3821479"/>
            <a:ext cx="729342"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Foreach</a:t>
            </a:r>
          </a:p>
        </p:txBody>
      </p:sp>
      <p:sp>
        <p:nvSpPr>
          <p:cNvPr id="1134" name="Store"/>
          <p:cNvSpPr txBox="1"/>
          <p:nvPr/>
        </p:nvSpPr>
        <p:spPr>
          <a:xfrm>
            <a:off x="7981157" y="4240102"/>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Store</a:t>
            </a:r>
          </a:p>
        </p:txBody>
      </p:sp>
      <p:sp>
        <p:nvSpPr>
          <p:cNvPr id="1135" name="i = 0"/>
          <p:cNvSpPr/>
          <p:nvPr/>
        </p:nvSpPr>
        <p:spPr>
          <a:xfrm>
            <a:off x="9215604" y="3796073"/>
            <a:ext cx="802154"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136" name="i = 0"/>
          <p:cNvSpPr/>
          <p:nvPr/>
        </p:nvSpPr>
        <p:spPr>
          <a:xfrm>
            <a:off x="10070314" y="4243539"/>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137" name="i = 1"/>
          <p:cNvSpPr/>
          <p:nvPr/>
        </p:nvSpPr>
        <p:spPr>
          <a:xfrm>
            <a:off x="9216002" y="3354841"/>
            <a:ext cx="583158"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138" name="i = 1"/>
          <p:cNvSpPr/>
          <p:nvPr/>
        </p:nvSpPr>
        <p:spPr>
          <a:xfrm>
            <a:off x="10073465" y="3800062"/>
            <a:ext cx="802154"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139" name="i = 2"/>
          <p:cNvSpPr/>
          <p:nvPr/>
        </p:nvSpPr>
        <p:spPr>
          <a:xfrm>
            <a:off x="10069018" y="3354841"/>
            <a:ext cx="583159"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140" name="i = 1"/>
          <p:cNvSpPr/>
          <p:nvPr/>
        </p:nvSpPr>
        <p:spPr>
          <a:xfrm>
            <a:off x="10923331" y="4234994"/>
            <a:ext cx="583159"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141" name="i = 2"/>
          <p:cNvSpPr/>
          <p:nvPr/>
        </p:nvSpPr>
        <p:spPr>
          <a:xfrm>
            <a:off x="10926481" y="3791518"/>
            <a:ext cx="802154"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142" name="i = 3"/>
          <p:cNvSpPr/>
          <p:nvPr/>
        </p:nvSpPr>
        <p:spPr>
          <a:xfrm>
            <a:off x="10922035" y="3346296"/>
            <a:ext cx="583159" cy="342901"/>
          </a:xfrm>
          <a:prstGeom prst="rect">
            <a:avLst/>
          </a:prstGeom>
          <a:solidFill>
            <a:srgbClr val="D783FF"/>
          </a:solidFill>
          <a:ln w="25400">
            <a:solidFill>
              <a:srgbClr val="9437FF"/>
            </a:solidFill>
          </a:ln>
          <a:extLst>
            <a:ext uri="{C572A759-6A51-4108-AA02-DFA0A04FC94B}">
              <ma14:wrappingTextBoxFlag xmlns:ma14="http://schemas.microsoft.com/office/mac/drawingml/2011/main" val="1"/>
            </a:ext>
          </a:extLst>
        </p:spPr>
        <p:txBody>
          <a:bodyPr lIns="45719" rIns="45719"/>
          <a:lstStyle>
            <a:lvl1pPr>
              <a:defRPr sz="1400"/>
            </a:lvl1pPr>
          </a:lstStyle>
          <a:p>
            <a:pPr/>
            <a:r>
              <a:t>i = 3</a:t>
            </a:r>
          </a:p>
        </p:txBody>
      </p:sp>
      <p:sp>
        <p:nvSpPr>
          <p:cNvPr id="1143" name="Effective Latency"/>
          <p:cNvSpPr txBox="1"/>
          <p:nvPr/>
        </p:nvSpPr>
        <p:spPr>
          <a:xfrm>
            <a:off x="8716791" y="4705904"/>
            <a:ext cx="2176944"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Latency</a:t>
            </a:r>
          </a:p>
        </p:txBody>
      </p:sp>
      <p:sp>
        <p:nvSpPr>
          <p:cNvPr id="1144" name="Effective II"/>
          <p:cNvSpPr txBox="1"/>
          <p:nvPr/>
        </p:nvSpPr>
        <p:spPr>
          <a:xfrm>
            <a:off x="10879017" y="4740829"/>
            <a:ext cx="2176944"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II</a:t>
            </a:r>
          </a:p>
        </p:txBody>
      </p:sp>
      <p:grpSp>
        <p:nvGrpSpPr>
          <p:cNvPr id="1148" name="Group"/>
          <p:cNvGrpSpPr/>
          <p:nvPr/>
        </p:nvGrpSpPr>
        <p:grpSpPr>
          <a:xfrm rot="16200000">
            <a:off x="11232723" y="4317447"/>
            <a:ext cx="172651" cy="810534"/>
            <a:chOff x="0" y="0"/>
            <a:chExt cx="172650" cy="810533"/>
          </a:xfrm>
        </p:grpSpPr>
        <p:sp>
          <p:nvSpPr>
            <p:cNvPr id="1145" name="Line"/>
            <p:cNvSpPr/>
            <p:nvPr/>
          </p:nvSpPr>
          <p:spPr>
            <a:xfrm flipV="1">
              <a:off x="86325" y="-1"/>
              <a:ext cx="1" cy="809076"/>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46" name="Line"/>
            <p:cNvSpPr/>
            <p:nvPr/>
          </p:nvSpPr>
          <p:spPr>
            <a:xfrm>
              <a:off x="0" y="3186"/>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47" name="Line"/>
            <p:cNvSpPr/>
            <p:nvPr/>
          </p:nvSpPr>
          <p:spPr>
            <a:xfrm>
              <a:off x="0" y="810533"/>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1149" name="i = 0"/>
          <p:cNvSpPr/>
          <p:nvPr/>
        </p:nvSpPr>
        <p:spPr>
          <a:xfrm>
            <a:off x="8521735" y="5274187"/>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grpSp>
        <p:nvGrpSpPr>
          <p:cNvPr id="1153" name="Group"/>
          <p:cNvGrpSpPr/>
          <p:nvPr/>
        </p:nvGrpSpPr>
        <p:grpSpPr>
          <a:xfrm rot="16200000">
            <a:off x="8953366" y="6101045"/>
            <a:ext cx="172651" cy="1025106"/>
            <a:chOff x="0" y="0"/>
            <a:chExt cx="172650" cy="1025104"/>
          </a:xfrm>
        </p:grpSpPr>
        <p:sp>
          <p:nvSpPr>
            <p:cNvPr id="1150" name="Line"/>
            <p:cNvSpPr/>
            <p:nvPr/>
          </p:nvSpPr>
          <p:spPr>
            <a:xfrm flipV="1">
              <a:off x="86325" y="-1"/>
              <a:ext cx="1" cy="1023262"/>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51" name="Line"/>
            <p:cNvSpPr/>
            <p:nvPr/>
          </p:nvSpPr>
          <p:spPr>
            <a:xfrm>
              <a:off x="0" y="4029"/>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52" name="Line"/>
            <p:cNvSpPr/>
            <p:nvPr/>
          </p:nvSpPr>
          <p:spPr>
            <a:xfrm>
              <a:off x="0" y="1025104"/>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1158" name="Group"/>
          <p:cNvGrpSpPr/>
          <p:nvPr/>
        </p:nvGrpSpPr>
        <p:grpSpPr>
          <a:xfrm>
            <a:off x="8021392" y="4945805"/>
            <a:ext cx="4330568" cy="2018851"/>
            <a:chOff x="0" y="0"/>
            <a:chExt cx="4330566" cy="2018850"/>
          </a:xfrm>
        </p:grpSpPr>
        <p:sp>
          <p:nvSpPr>
            <p:cNvPr id="1154" name="Line"/>
            <p:cNvSpPr/>
            <p:nvPr/>
          </p:nvSpPr>
          <p:spPr>
            <a:xfrm flipH="1">
              <a:off x="439210" y="273047"/>
              <a:ext cx="1" cy="14144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155" name="Line"/>
            <p:cNvSpPr/>
            <p:nvPr/>
          </p:nvSpPr>
          <p:spPr>
            <a:xfrm>
              <a:off x="435895" y="275809"/>
              <a:ext cx="339614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156" name="Time"/>
            <p:cNvSpPr txBox="1"/>
            <p:nvPr/>
          </p:nvSpPr>
          <p:spPr>
            <a:xfrm>
              <a:off x="3452145" y="0"/>
              <a:ext cx="878422" cy="378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157" name="Stage"/>
            <p:cNvSpPr txBox="1"/>
            <p:nvPr/>
          </p:nvSpPr>
          <p:spPr>
            <a:xfrm>
              <a:off x="0" y="1640839"/>
              <a:ext cx="878421" cy="378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159" name="Load"/>
          <p:cNvSpPr txBox="1"/>
          <p:nvPr/>
        </p:nvSpPr>
        <p:spPr>
          <a:xfrm>
            <a:off x="7912458" y="5261487"/>
            <a:ext cx="524991"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a:t>
            </a:r>
          </a:p>
        </p:txBody>
      </p:sp>
      <p:sp>
        <p:nvSpPr>
          <p:cNvPr id="1160" name="Foreach"/>
          <p:cNvSpPr txBox="1"/>
          <p:nvPr/>
        </p:nvSpPr>
        <p:spPr>
          <a:xfrm>
            <a:off x="7708107" y="5740825"/>
            <a:ext cx="729342"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Foreach</a:t>
            </a:r>
          </a:p>
        </p:txBody>
      </p:sp>
      <p:sp>
        <p:nvSpPr>
          <p:cNvPr id="1161" name="Store"/>
          <p:cNvSpPr txBox="1"/>
          <p:nvPr/>
        </p:nvSpPr>
        <p:spPr>
          <a:xfrm>
            <a:off x="7911307" y="6159448"/>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Store</a:t>
            </a:r>
          </a:p>
        </p:txBody>
      </p:sp>
      <p:sp>
        <p:nvSpPr>
          <p:cNvPr id="1162" name="i = 0"/>
          <p:cNvSpPr/>
          <p:nvPr/>
        </p:nvSpPr>
        <p:spPr>
          <a:xfrm>
            <a:off x="8650454" y="5715419"/>
            <a:ext cx="802155"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163" name="i = 0"/>
          <p:cNvSpPr/>
          <p:nvPr/>
        </p:nvSpPr>
        <p:spPr>
          <a:xfrm>
            <a:off x="8734552" y="6162885"/>
            <a:ext cx="553430"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164" name="i = 1"/>
          <p:cNvSpPr/>
          <p:nvPr/>
        </p:nvSpPr>
        <p:spPr>
          <a:xfrm>
            <a:off x="9095351" y="5274187"/>
            <a:ext cx="583159"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165" name="i = 1"/>
          <p:cNvSpPr/>
          <p:nvPr/>
        </p:nvSpPr>
        <p:spPr>
          <a:xfrm>
            <a:off x="9444814" y="5719409"/>
            <a:ext cx="802155"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166" name="i = 2"/>
          <p:cNvSpPr/>
          <p:nvPr/>
        </p:nvSpPr>
        <p:spPr>
          <a:xfrm>
            <a:off x="9681668" y="5274187"/>
            <a:ext cx="583159"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167" name="i = 1"/>
          <p:cNvSpPr/>
          <p:nvPr/>
        </p:nvSpPr>
        <p:spPr>
          <a:xfrm>
            <a:off x="9541612" y="6159759"/>
            <a:ext cx="565424"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168" name="i = 2"/>
          <p:cNvSpPr/>
          <p:nvPr/>
        </p:nvSpPr>
        <p:spPr>
          <a:xfrm>
            <a:off x="10240681" y="5723564"/>
            <a:ext cx="802155"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169" name="i = 3"/>
          <p:cNvSpPr/>
          <p:nvPr/>
        </p:nvSpPr>
        <p:spPr>
          <a:xfrm>
            <a:off x="10258460" y="5275167"/>
            <a:ext cx="554150" cy="342901"/>
          </a:xfrm>
          <a:prstGeom prst="rect">
            <a:avLst/>
          </a:prstGeom>
          <a:solidFill>
            <a:srgbClr val="D783FF"/>
          </a:solidFill>
          <a:ln w="25400">
            <a:solidFill>
              <a:srgbClr val="9437FF"/>
            </a:solidFill>
          </a:ln>
          <a:extLst>
            <a:ext uri="{C572A759-6A51-4108-AA02-DFA0A04FC94B}">
              <ma14:wrappingTextBoxFlag xmlns:ma14="http://schemas.microsoft.com/office/mac/drawingml/2011/main" val="1"/>
            </a:ext>
          </a:extLst>
        </p:spPr>
        <p:txBody>
          <a:bodyPr lIns="45719" rIns="45719"/>
          <a:lstStyle>
            <a:lvl1pPr>
              <a:defRPr sz="1400"/>
            </a:lvl1pPr>
          </a:lstStyle>
          <a:p>
            <a:pPr/>
            <a:r>
              <a:t>i = 3</a:t>
            </a:r>
          </a:p>
        </p:txBody>
      </p:sp>
      <p:sp>
        <p:nvSpPr>
          <p:cNvPr id="1170" name="Effective Latency"/>
          <p:cNvSpPr txBox="1"/>
          <p:nvPr/>
        </p:nvSpPr>
        <p:spPr>
          <a:xfrm>
            <a:off x="8518652" y="6606296"/>
            <a:ext cx="2176944"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Latency</a:t>
            </a:r>
          </a:p>
        </p:txBody>
      </p:sp>
      <p:sp>
        <p:nvSpPr>
          <p:cNvPr id="1171" name="Effective II"/>
          <p:cNvSpPr txBox="1"/>
          <p:nvPr/>
        </p:nvSpPr>
        <p:spPr>
          <a:xfrm>
            <a:off x="10305472" y="6613597"/>
            <a:ext cx="2176944"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II</a:t>
            </a:r>
          </a:p>
        </p:txBody>
      </p:sp>
      <p:grpSp>
        <p:nvGrpSpPr>
          <p:cNvPr id="1175" name="Group"/>
          <p:cNvGrpSpPr/>
          <p:nvPr/>
        </p:nvGrpSpPr>
        <p:grpSpPr>
          <a:xfrm rot="16200000">
            <a:off x="10558484" y="6226430"/>
            <a:ext cx="172651" cy="765836"/>
            <a:chOff x="0" y="0"/>
            <a:chExt cx="172650" cy="765835"/>
          </a:xfrm>
        </p:grpSpPr>
        <p:sp>
          <p:nvSpPr>
            <p:cNvPr id="1172" name="Line"/>
            <p:cNvSpPr/>
            <p:nvPr/>
          </p:nvSpPr>
          <p:spPr>
            <a:xfrm flipV="1">
              <a:off x="86325" y="-1"/>
              <a:ext cx="1" cy="764459"/>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73" name="Line"/>
            <p:cNvSpPr/>
            <p:nvPr/>
          </p:nvSpPr>
          <p:spPr>
            <a:xfrm>
              <a:off x="0" y="3010"/>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174" name="Line"/>
            <p:cNvSpPr/>
            <p:nvPr/>
          </p:nvSpPr>
          <p:spPr>
            <a:xfrm>
              <a:off x="0" y="765835"/>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1176" name="Rectangle"/>
          <p:cNvSpPr/>
          <p:nvPr/>
        </p:nvSpPr>
        <p:spPr>
          <a:xfrm>
            <a:off x="9240709" y="6174843"/>
            <a:ext cx="212102" cy="316628"/>
          </a:xfrm>
          <a:prstGeom prst="rect">
            <a:avLst/>
          </a:prstGeom>
          <a:solidFill>
            <a:srgbClr val="D6D6D6"/>
          </a:solidFill>
          <a:ln w="12700">
            <a:miter lim="400000"/>
          </a:ln>
        </p:spPr>
        <p:txBody>
          <a:bodyPr lIns="45719" rIns="45719"/>
          <a:lstStyle/>
          <a:p>
            <a:pPr>
              <a:defRPr sz="1400"/>
            </a:pPr>
          </a:p>
        </p:txBody>
      </p:sp>
      <p:sp>
        <p:nvSpPr>
          <p:cNvPr id="1177" name="Rectangle"/>
          <p:cNvSpPr/>
          <p:nvPr/>
        </p:nvSpPr>
        <p:spPr>
          <a:xfrm>
            <a:off x="10093325" y="6172895"/>
            <a:ext cx="237862" cy="316628"/>
          </a:xfrm>
          <a:prstGeom prst="rect">
            <a:avLst/>
          </a:prstGeom>
          <a:solidFill>
            <a:srgbClr val="D6D6D6"/>
          </a:solidFill>
          <a:ln w="12700">
            <a:miter lim="400000"/>
          </a:ln>
        </p:spPr>
        <p:txBody>
          <a:bodyPr lIns="45719" rIns="45719"/>
          <a:lstStyle/>
          <a:p>
            <a:pPr>
              <a:defRPr sz="1400"/>
            </a:pPr>
          </a:p>
        </p:txBody>
      </p:sp>
      <p:sp>
        <p:nvSpPr>
          <p:cNvPr id="1178" name="Rectangle"/>
          <p:cNvSpPr/>
          <p:nvPr/>
        </p:nvSpPr>
        <p:spPr>
          <a:xfrm>
            <a:off x="10798175" y="5290499"/>
            <a:ext cx="246370" cy="316627"/>
          </a:xfrm>
          <a:prstGeom prst="rect">
            <a:avLst/>
          </a:prstGeom>
          <a:solidFill>
            <a:srgbClr val="D6D6D6"/>
          </a:solidFill>
          <a:ln w="12700">
            <a:miter lim="400000"/>
          </a:ln>
        </p:spPr>
        <p:txBody>
          <a:bodyPr lIns="45719" rIns="45719"/>
          <a:lstStyle/>
          <a:p>
            <a:pPr>
              <a:defRPr sz="1400"/>
            </a:pPr>
          </a:p>
        </p:txBody>
      </p:sp>
      <p:sp>
        <p:nvSpPr>
          <p:cNvPr id="1179" name="i = 2"/>
          <p:cNvSpPr/>
          <p:nvPr/>
        </p:nvSpPr>
        <p:spPr>
          <a:xfrm>
            <a:off x="10462781" y="6159759"/>
            <a:ext cx="617290"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180" name="i = 3"/>
          <p:cNvSpPr/>
          <p:nvPr/>
        </p:nvSpPr>
        <p:spPr>
          <a:xfrm>
            <a:off x="11041973" y="5721963"/>
            <a:ext cx="703942" cy="342901"/>
          </a:xfrm>
          <a:prstGeom prst="rect">
            <a:avLst/>
          </a:prstGeom>
          <a:solidFill>
            <a:srgbClr val="D783FF"/>
          </a:solidFill>
          <a:ln w="25400">
            <a:solidFill>
              <a:srgbClr val="9437FF"/>
            </a:solidFill>
          </a:ln>
          <a:extLst>
            <a:ext uri="{C572A759-6A51-4108-AA02-DFA0A04FC94B}">
              <ma14:wrappingTextBoxFlag xmlns:ma14="http://schemas.microsoft.com/office/mac/drawingml/2011/main" val="1"/>
            </a:ext>
          </a:extLst>
        </p:spPr>
        <p:txBody>
          <a:bodyPr lIns="45719" rIns="45719"/>
          <a:lstStyle>
            <a:lvl1pPr>
              <a:defRPr sz="1400"/>
            </a:lvl1pPr>
          </a:lstStyle>
          <a:p>
            <a:pPr/>
            <a:r>
              <a:t>i = 3</a:t>
            </a:r>
          </a:p>
        </p:txBody>
      </p:sp>
      <p:sp>
        <p:nvSpPr>
          <p:cNvPr id="1181" name="i = 3"/>
          <p:cNvSpPr/>
          <p:nvPr/>
        </p:nvSpPr>
        <p:spPr>
          <a:xfrm>
            <a:off x="11081487" y="6159758"/>
            <a:ext cx="565424" cy="342901"/>
          </a:xfrm>
          <a:prstGeom prst="rect">
            <a:avLst/>
          </a:prstGeom>
          <a:solidFill>
            <a:srgbClr val="D783FF"/>
          </a:solidFill>
          <a:ln w="25400">
            <a:solidFill>
              <a:srgbClr val="9437FF"/>
            </a:solidFill>
          </a:ln>
          <a:extLst>
            <a:ext uri="{C572A759-6A51-4108-AA02-DFA0A04FC94B}">
              <ma14:wrappingTextBoxFlag xmlns:ma14="http://schemas.microsoft.com/office/mac/drawingml/2011/main" val="1"/>
            </a:ext>
          </a:extLst>
        </p:spPr>
        <p:txBody>
          <a:bodyPr lIns="45719" rIns="45719"/>
          <a:lstStyle>
            <a:lvl1pPr>
              <a:defRPr sz="1400"/>
            </a:lvl1pPr>
          </a:lstStyle>
          <a:p>
            <a:pPr/>
            <a:r>
              <a:t>i = 3</a:t>
            </a:r>
          </a:p>
        </p:txBody>
      </p:sp>
      <p:sp>
        <p:nvSpPr>
          <p:cNvPr id="1182" name="Rectangle"/>
          <p:cNvSpPr/>
          <p:nvPr/>
        </p:nvSpPr>
        <p:spPr>
          <a:xfrm>
            <a:off x="11633200" y="6172895"/>
            <a:ext cx="237862" cy="316628"/>
          </a:xfrm>
          <a:prstGeom prst="rect">
            <a:avLst/>
          </a:prstGeom>
          <a:solidFill>
            <a:srgbClr val="D6D6D6"/>
          </a:solidFill>
          <a:ln w="12700">
            <a:miter lim="400000"/>
          </a:ln>
        </p:spPr>
        <p:txBody>
          <a:bodyPr lIns="45719" rIns="45719"/>
          <a:lstStyle/>
          <a:p>
            <a:pPr>
              <a:defRPr sz="1400"/>
            </a:pPr>
          </a:p>
        </p:txBody>
      </p:sp>
      <p:sp>
        <p:nvSpPr>
          <p:cNvPr id="1183" name="i = 4"/>
          <p:cNvSpPr/>
          <p:nvPr/>
        </p:nvSpPr>
        <p:spPr>
          <a:xfrm>
            <a:off x="11150635" y="5281517"/>
            <a:ext cx="554150" cy="342901"/>
          </a:xfrm>
          <a:prstGeom prst="rect">
            <a:avLst/>
          </a:prstGeom>
          <a:solidFill>
            <a:srgbClr val="FFD479"/>
          </a:solidFill>
          <a:ln w="25400">
            <a:solidFill>
              <a:srgbClr val="FF9300"/>
            </a:solidFill>
          </a:ln>
          <a:extLst>
            <a:ext uri="{C572A759-6A51-4108-AA02-DFA0A04FC94B}">
              <ma14:wrappingTextBoxFlag xmlns:ma14="http://schemas.microsoft.com/office/mac/drawingml/2011/main" val="1"/>
            </a:ext>
          </a:extLst>
        </p:spPr>
        <p:txBody>
          <a:bodyPr lIns="45719" rIns="45719"/>
          <a:lstStyle>
            <a:lvl1pPr>
              <a:defRPr sz="1400"/>
            </a:lvl1pPr>
          </a:lstStyle>
          <a:p>
            <a:pPr/>
            <a:r>
              <a:t>i = 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113"/>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114"/>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115"/>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1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1119"/>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104"/>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117"/>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1120"/>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11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0" presetID="1" grpId="11" fill="hold">
                                  <p:stCondLst>
                                    <p:cond delay="0"/>
                                  </p:stCondLst>
                                  <p:iterate type="el" backwards="0">
                                    <p:tmAbs val="0"/>
                                  </p:iterate>
                                  <p:childTnLst>
                                    <p:set>
                                      <p:cBhvr>
                                        <p:cTn id="39" fill="hold"/>
                                        <p:tgtEl>
                                          <p:spTgt spid="1108"/>
                                        </p:tgtEl>
                                        <p:attrNameLst>
                                          <p:attrName>style.visibility</p:attrName>
                                        </p:attrNameLst>
                                      </p:cBhvr>
                                      <p:to>
                                        <p:strVal val="visible"/>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11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3" fill="hold">
                                  <p:stCondLst>
                                    <p:cond delay="0"/>
                                  </p:stCondLst>
                                  <p:iterate type="el" backwards="0">
                                    <p:tmAbs val="0"/>
                                  </p:iterate>
                                  <p:childTnLst>
                                    <p:set>
                                      <p:cBhvr>
                                        <p:cTn id="46" fill="hold"/>
                                        <p:tgtEl>
                                          <p:spTgt spid="1097"/>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4" fill="hold">
                                  <p:stCondLst>
                                    <p:cond delay="0"/>
                                  </p:stCondLst>
                                  <p:iterate type="el" backwards="0">
                                    <p:tmAbs val="0"/>
                                  </p:iterate>
                                  <p:childTnLst>
                                    <p:set>
                                      <p:cBhvr>
                                        <p:cTn id="49" fill="hold"/>
                                        <p:tgtEl>
                                          <p:spTgt spid="109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0" presetID="1" grpId="15" fill="hold">
                                  <p:stCondLst>
                                    <p:cond delay="0"/>
                                  </p:stCondLst>
                                  <p:iterate type="el" backwards="0">
                                    <p:tmAbs val="0"/>
                                  </p:iterate>
                                  <p:childTnLst>
                                    <p:set>
                                      <p:cBhvr>
                                        <p:cTn id="53" fill="hold"/>
                                        <p:tgtEl>
                                          <p:spTgt spid="110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Class="entr" nodeType="clickEffect" presetID="9" grpId="16" fill="hold">
                                  <p:stCondLst>
                                    <p:cond delay="0"/>
                                  </p:stCondLst>
                                  <p:iterate type="el" backwards="0">
                                    <p:tmAbs val="0"/>
                                  </p:iterate>
                                  <p:childTnLst>
                                    <p:set>
                                      <p:cBhvr>
                                        <p:cTn id="57" fill="hold"/>
                                        <p:tgtEl>
                                          <p:spTgt spid="1131"/>
                                        </p:tgtEl>
                                        <p:attrNameLst>
                                          <p:attrName>style.visibility</p:attrName>
                                        </p:attrNameLst>
                                      </p:cBhvr>
                                      <p:to>
                                        <p:strVal val="visible"/>
                                      </p:to>
                                    </p:set>
                                    <p:animEffect filter="dissolve" transition="in">
                                      <p:cBhvr>
                                        <p:cTn id="58" dur="0"/>
                                        <p:tgtEl>
                                          <p:spTgt spid="1131"/>
                                        </p:tgtEl>
                                      </p:cBhvr>
                                    </p:animEffect>
                                  </p:childTnLst>
                                </p:cTn>
                              </p:par>
                            </p:childTnLst>
                          </p:cTn>
                        </p:par>
                        <p:par>
                          <p:cTn id="59" fill="hold">
                            <p:stCondLst>
                              <p:cond delay="0"/>
                            </p:stCondLst>
                            <p:childTnLst>
                              <p:par>
                                <p:cTn id="60" presetClass="entr" nodeType="afterEffect" presetID="9" grpId="17" fill="hold">
                                  <p:stCondLst>
                                    <p:cond delay="0"/>
                                  </p:stCondLst>
                                  <p:iterate type="el" backwards="0">
                                    <p:tmAbs val="0"/>
                                  </p:iterate>
                                  <p:childTnLst>
                                    <p:set>
                                      <p:cBhvr>
                                        <p:cTn id="61" fill="hold"/>
                                        <p:tgtEl>
                                          <p:spTgt spid="1132"/>
                                        </p:tgtEl>
                                        <p:attrNameLst>
                                          <p:attrName>style.visibility</p:attrName>
                                        </p:attrNameLst>
                                      </p:cBhvr>
                                      <p:to>
                                        <p:strVal val="visible"/>
                                      </p:to>
                                    </p:set>
                                    <p:animEffect filter="dissolve" transition="in">
                                      <p:cBhvr>
                                        <p:cTn id="62" dur="0"/>
                                        <p:tgtEl>
                                          <p:spTgt spid="1132"/>
                                        </p:tgtEl>
                                      </p:cBhvr>
                                    </p:animEffect>
                                  </p:childTnLst>
                                </p:cTn>
                              </p:par>
                            </p:childTnLst>
                          </p:cTn>
                        </p:par>
                        <p:par>
                          <p:cTn id="63" fill="hold">
                            <p:stCondLst>
                              <p:cond delay="0"/>
                            </p:stCondLst>
                            <p:childTnLst>
                              <p:par>
                                <p:cTn id="64" presetClass="entr" nodeType="afterEffect" presetID="9" grpId="18" fill="hold">
                                  <p:stCondLst>
                                    <p:cond delay="0"/>
                                  </p:stCondLst>
                                  <p:iterate type="el" backwards="0">
                                    <p:tmAbs val="0"/>
                                  </p:iterate>
                                  <p:childTnLst>
                                    <p:set>
                                      <p:cBhvr>
                                        <p:cTn id="65" fill="hold"/>
                                        <p:tgtEl>
                                          <p:spTgt spid="1133"/>
                                        </p:tgtEl>
                                        <p:attrNameLst>
                                          <p:attrName>style.visibility</p:attrName>
                                        </p:attrNameLst>
                                      </p:cBhvr>
                                      <p:to>
                                        <p:strVal val="visible"/>
                                      </p:to>
                                    </p:set>
                                    <p:animEffect filter="dissolve" transition="in">
                                      <p:cBhvr>
                                        <p:cTn id="66" dur="0"/>
                                        <p:tgtEl>
                                          <p:spTgt spid="1133"/>
                                        </p:tgtEl>
                                      </p:cBhvr>
                                    </p:animEffect>
                                  </p:childTnLst>
                                </p:cTn>
                              </p:par>
                            </p:childTnLst>
                          </p:cTn>
                        </p:par>
                        <p:par>
                          <p:cTn id="67" fill="hold">
                            <p:stCondLst>
                              <p:cond delay="0"/>
                            </p:stCondLst>
                            <p:childTnLst>
                              <p:par>
                                <p:cTn id="68" presetClass="entr" nodeType="afterEffect" presetID="9" grpId="19" fill="hold">
                                  <p:stCondLst>
                                    <p:cond delay="0"/>
                                  </p:stCondLst>
                                  <p:iterate type="el" backwards="0">
                                    <p:tmAbs val="0"/>
                                  </p:iterate>
                                  <p:childTnLst>
                                    <p:set>
                                      <p:cBhvr>
                                        <p:cTn id="69" fill="hold"/>
                                        <p:tgtEl>
                                          <p:spTgt spid="1134"/>
                                        </p:tgtEl>
                                        <p:attrNameLst>
                                          <p:attrName>style.visibility</p:attrName>
                                        </p:attrNameLst>
                                      </p:cBhvr>
                                      <p:to>
                                        <p:strVal val="visible"/>
                                      </p:to>
                                    </p:set>
                                    <p:animEffect filter="dissolve" transition="in">
                                      <p:cBhvr>
                                        <p:cTn id="70" dur="0"/>
                                        <p:tgtEl>
                                          <p:spTgt spid="1134"/>
                                        </p:tgtEl>
                                      </p:cBhvr>
                                    </p:animEffec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0" presetID="1" grpId="20" fill="hold">
                                  <p:stCondLst>
                                    <p:cond delay="0"/>
                                  </p:stCondLst>
                                  <p:iterate type="el" backwards="0">
                                    <p:tmAbs val="0"/>
                                  </p:iterate>
                                  <p:childTnLst>
                                    <p:set>
                                      <p:cBhvr>
                                        <p:cTn id="74" fill="hold"/>
                                        <p:tgtEl>
                                          <p:spTgt spid="1142"/>
                                        </p:tgtEl>
                                        <p:attrNameLst>
                                          <p:attrName>style.visibility</p:attrName>
                                        </p:attrNameLst>
                                      </p:cBhvr>
                                      <p:to>
                                        <p:strVal val="visible"/>
                                      </p:to>
                                    </p:set>
                                  </p:childTnLst>
                                </p:cTn>
                              </p:par>
                            </p:childTnLst>
                          </p:cTn>
                        </p:par>
                        <p:par>
                          <p:cTn id="75" fill="hold">
                            <p:stCondLst>
                              <p:cond delay="0"/>
                            </p:stCondLst>
                            <p:childTnLst>
                              <p:par>
                                <p:cTn id="76" presetClass="entr" nodeType="afterEffect" presetSubtype="0" presetID="1" grpId="21" fill="hold">
                                  <p:stCondLst>
                                    <p:cond delay="0"/>
                                  </p:stCondLst>
                                  <p:iterate type="el" backwards="0">
                                    <p:tmAbs val="0"/>
                                  </p:iterate>
                                  <p:childTnLst>
                                    <p:set>
                                      <p:cBhvr>
                                        <p:cTn id="77" fill="hold"/>
                                        <p:tgtEl>
                                          <p:spTgt spid="1122"/>
                                        </p:tgtEl>
                                        <p:attrNameLst>
                                          <p:attrName>style.visibility</p:attrName>
                                        </p:attrNameLst>
                                      </p:cBhvr>
                                      <p:to>
                                        <p:strVal val="visible"/>
                                      </p:to>
                                    </p:set>
                                  </p:childTnLst>
                                </p:cTn>
                              </p:par>
                            </p:childTnLst>
                          </p:cTn>
                        </p:par>
                        <p:par>
                          <p:cTn id="78" fill="hold">
                            <p:stCondLst>
                              <p:cond delay="0"/>
                            </p:stCondLst>
                            <p:childTnLst>
                              <p:par>
                                <p:cTn id="79" presetClass="entr" nodeType="afterEffect" presetSubtype="0" presetID="1" grpId="22" fill="hold">
                                  <p:stCondLst>
                                    <p:cond delay="0"/>
                                  </p:stCondLst>
                                  <p:iterate type="el" backwards="0">
                                    <p:tmAbs val="0"/>
                                  </p:iterate>
                                  <p:childTnLst>
                                    <p:set>
                                      <p:cBhvr>
                                        <p:cTn id="80" fill="hold"/>
                                        <p:tgtEl>
                                          <p:spTgt spid="1137"/>
                                        </p:tgtEl>
                                        <p:attrNameLst>
                                          <p:attrName>style.visibility</p:attrName>
                                        </p:attrNameLst>
                                      </p:cBhvr>
                                      <p:to>
                                        <p:strVal val="visible"/>
                                      </p:to>
                                    </p:set>
                                  </p:childTnLst>
                                </p:cTn>
                              </p:par>
                            </p:childTnLst>
                          </p:cTn>
                        </p:par>
                        <p:par>
                          <p:cTn id="81" fill="hold">
                            <p:stCondLst>
                              <p:cond delay="0"/>
                            </p:stCondLst>
                            <p:childTnLst>
                              <p:par>
                                <p:cTn id="82" presetClass="entr" nodeType="afterEffect" presetSubtype="0" presetID="1" grpId="23" fill="hold">
                                  <p:stCondLst>
                                    <p:cond delay="0"/>
                                  </p:stCondLst>
                                  <p:iterate type="el" backwards="0">
                                    <p:tmAbs val="0"/>
                                  </p:iterate>
                                  <p:childTnLst>
                                    <p:set>
                                      <p:cBhvr>
                                        <p:cTn id="83" fill="hold"/>
                                        <p:tgtEl>
                                          <p:spTgt spid="1139"/>
                                        </p:tgtEl>
                                        <p:attrNameLst>
                                          <p:attrName>style.visibility</p:attrName>
                                        </p:attrNameLst>
                                      </p:cBhvr>
                                      <p:to>
                                        <p:strVal val="visible"/>
                                      </p:to>
                                    </p:set>
                                  </p:childTnLst>
                                </p:cTn>
                              </p:par>
                            </p:childTnLst>
                          </p:cTn>
                        </p:par>
                        <p:par>
                          <p:cTn id="84" fill="hold">
                            <p:stCondLst>
                              <p:cond delay="0"/>
                            </p:stCondLst>
                            <p:childTnLst>
                              <p:par>
                                <p:cTn id="85" presetClass="entr" nodeType="afterEffect" presetSubtype="0" presetID="1" grpId="24" fill="hold">
                                  <p:stCondLst>
                                    <p:cond delay="0"/>
                                  </p:stCondLst>
                                  <p:iterate type="el" backwards="0">
                                    <p:tmAbs val="0"/>
                                  </p:iterate>
                                  <p:childTnLst>
                                    <p:set>
                                      <p:cBhvr>
                                        <p:cTn id="86" fill="hold"/>
                                        <p:tgtEl>
                                          <p:spTgt spid="1141"/>
                                        </p:tgtEl>
                                        <p:attrNameLst>
                                          <p:attrName>style.visibility</p:attrName>
                                        </p:attrNameLst>
                                      </p:cBhvr>
                                      <p:to>
                                        <p:strVal val="visible"/>
                                      </p:to>
                                    </p:set>
                                  </p:childTnLst>
                                </p:cTn>
                              </p:par>
                            </p:childTnLst>
                          </p:cTn>
                        </p:par>
                        <p:par>
                          <p:cTn id="87" fill="hold">
                            <p:stCondLst>
                              <p:cond delay="0"/>
                            </p:stCondLst>
                            <p:childTnLst>
                              <p:par>
                                <p:cTn id="88" presetClass="entr" nodeType="afterEffect" presetSubtype="0" presetID="1" grpId="25" fill="hold">
                                  <p:stCondLst>
                                    <p:cond delay="0"/>
                                  </p:stCondLst>
                                  <p:iterate type="el" backwards="0">
                                    <p:tmAbs val="0"/>
                                  </p:iterate>
                                  <p:childTnLst>
                                    <p:set>
                                      <p:cBhvr>
                                        <p:cTn id="89" fill="hold"/>
                                        <p:tgtEl>
                                          <p:spTgt spid="1135"/>
                                        </p:tgtEl>
                                        <p:attrNameLst>
                                          <p:attrName>style.visibility</p:attrName>
                                        </p:attrNameLst>
                                      </p:cBhvr>
                                      <p:to>
                                        <p:strVal val="visible"/>
                                      </p:to>
                                    </p:set>
                                  </p:childTnLst>
                                </p:cTn>
                              </p:par>
                            </p:childTnLst>
                          </p:cTn>
                        </p:par>
                        <p:par>
                          <p:cTn id="90" fill="hold">
                            <p:stCondLst>
                              <p:cond delay="0"/>
                            </p:stCondLst>
                            <p:childTnLst>
                              <p:par>
                                <p:cTn id="91" presetClass="entr" nodeType="afterEffect" presetSubtype="0" presetID="1" grpId="26" fill="hold">
                                  <p:stCondLst>
                                    <p:cond delay="0"/>
                                  </p:stCondLst>
                                  <p:iterate type="el" backwards="0">
                                    <p:tmAbs val="0"/>
                                  </p:iterate>
                                  <p:childTnLst>
                                    <p:set>
                                      <p:cBhvr>
                                        <p:cTn id="92" fill="hold"/>
                                        <p:tgtEl>
                                          <p:spTgt spid="1138"/>
                                        </p:tgtEl>
                                        <p:attrNameLst>
                                          <p:attrName>style.visibility</p:attrName>
                                        </p:attrNameLst>
                                      </p:cBhvr>
                                      <p:to>
                                        <p:strVal val="visible"/>
                                      </p:to>
                                    </p:set>
                                  </p:childTnLst>
                                </p:cTn>
                              </p:par>
                            </p:childTnLst>
                          </p:cTn>
                        </p:par>
                        <p:par>
                          <p:cTn id="93" fill="hold">
                            <p:stCondLst>
                              <p:cond delay="0"/>
                            </p:stCondLst>
                            <p:childTnLst>
                              <p:par>
                                <p:cTn id="94" presetClass="entr" nodeType="afterEffect" presetSubtype="0" presetID="1" grpId="27" fill="hold">
                                  <p:stCondLst>
                                    <p:cond delay="0"/>
                                  </p:stCondLst>
                                  <p:iterate type="el" backwards="0">
                                    <p:tmAbs val="0"/>
                                  </p:iterate>
                                  <p:childTnLst>
                                    <p:set>
                                      <p:cBhvr>
                                        <p:cTn id="95" fill="hold"/>
                                        <p:tgtEl>
                                          <p:spTgt spid="1140"/>
                                        </p:tgtEl>
                                        <p:attrNameLst>
                                          <p:attrName>style.visibility</p:attrName>
                                        </p:attrNameLst>
                                      </p:cBhvr>
                                      <p:to>
                                        <p:strVal val="visible"/>
                                      </p:to>
                                    </p:set>
                                  </p:childTnLst>
                                </p:cTn>
                              </p:par>
                            </p:childTnLst>
                          </p:cTn>
                        </p:par>
                        <p:par>
                          <p:cTn id="96" fill="hold">
                            <p:stCondLst>
                              <p:cond delay="0"/>
                            </p:stCondLst>
                            <p:childTnLst>
                              <p:par>
                                <p:cTn id="97" presetClass="entr" nodeType="afterEffect" presetSubtype="0" presetID="1" grpId="28" fill="hold">
                                  <p:stCondLst>
                                    <p:cond delay="0"/>
                                  </p:stCondLst>
                                  <p:iterate type="el" backwards="0">
                                    <p:tmAbs val="0"/>
                                  </p:iterate>
                                  <p:childTnLst>
                                    <p:set>
                                      <p:cBhvr>
                                        <p:cTn id="98" fill="hold"/>
                                        <p:tgtEl>
                                          <p:spTgt spid="113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Class="entr" nodeType="clickEffect" presetID="9" grpId="29" fill="hold">
                                  <p:stCondLst>
                                    <p:cond delay="0"/>
                                  </p:stCondLst>
                                  <p:iterate type="el" backwards="0">
                                    <p:tmAbs val="0"/>
                                  </p:iterate>
                                  <p:childTnLst>
                                    <p:set>
                                      <p:cBhvr>
                                        <p:cTn id="102" fill="hold"/>
                                        <p:tgtEl>
                                          <p:spTgt spid="1126"/>
                                        </p:tgtEl>
                                        <p:attrNameLst>
                                          <p:attrName>style.visibility</p:attrName>
                                        </p:attrNameLst>
                                      </p:cBhvr>
                                      <p:to>
                                        <p:strVal val="visible"/>
                                      </p:to>
                                    </p:set>
                                    <p:animEffect filter="dissolve" transition="in">
                                      <p:cBhvr>
                                        <p:cTn id="103" dur="0"/>
                                        <p:tgtEl>
                                          <p:spTgt spid="1126"/>
                                        </p:tgtEl>
                                      </p:cBhvr>
                                    </p:animEffect>
                                  </p:childTnLst>
                                </p:cTn>
                              </p:par>
                            </p:childTnLst>
                          </p:cTn>
                        </p:par>
                        <p:par>
                          <p:cTn id="104" fill="hold">
                            <p:stCondLst>
                              <p:cond delay="0"/>
                            </p:stCondLst>
                            <p:childTnLst>
                              <p:par>
                                <p:cTn id="105" presetClass="entr" nodeType="afterEffect" presetID="9" grpId="30" fill="hold">
                                  <p:stCondLst>
                                    <p:cond delay="0"/>
                                  </p:stCondLst>
                                  <p:iterate type="el" backwards="0">
                                    <p:tmAbs val="0"/>
                                  </p:iterate>
                                  <p:childTnLst>
                                    <p:set>
                                      <p:cBhvr>
                                        <p:cTn id="106" fill="hold"/>
                                        <p:tgtEl>
                                          <p:spTgt spid="1148"/>
                                        </p:tgtEl>
                                        <p:attrNameLst>
                                          <p:attrName>style.visibility</p:attrName>
                                        </p:attrNameLst>
                                      </p:cBhvr>
                                      <p:to>
                                        <p:strVal val="visible"/>
                                      </p:to>
                                    </p:set>
                                    <p:animEffect filter="dissolve" transition="in">
                                      <p:cBhvr>
                                        <p:cTn id="107" dur="0"/>
                                        <p:tgtEl>
                                          <p:spTgt spid="1148"/>
                                        </p:tgtEl>
                                      </p:cBhvr>
                                    </p:animEffect>
                                  </p:childTnLst>
                                </p:cTn>
                              </p:par>
                            </p:childTnLst>
                          </p:cTn>
                        </p:par>
                        <p:par>
                          <p:cTn id="108" fill="hold">
                            <p:stCondLst>
                              <p:cond delay="0"/>
                            </p:stCondLst>
                            <p:childTnLst>
                              <p:par>
                                <p:cTn id="109" presetClass="entr" nodeType="afterEffect" presetID="9" grpId="31" fill="hold">
                                  <p:stCondLst>
                                    <p:cond delay="0"/>
                                  </p:stCondLst>
                                  <p:iterate type="el" backwards="0">
                                    <p:tmAbs val="0"/>
                                  </p:iterate>
                                  <p:childTnLst>
                                    <p:set>
                                      <p:cBhvr>
                                        <p:cTn id="110" fill="hold"/>
                                        <p:tgtEl>
                                          <p:spTgt spid="1143"/>
                                        </p:tgtEl>
                                        <p:attrNameLst>
                                          <p:attrName>style.visibility</p:attrName>
                                        </p:attrNameLst>
                                      </p:cBhvr>
                                      <p:to>
                                        <p:strVal val="visible"/>
                                      </p:to>
                                    </p:set>
                                    <p:animEffect filter="dissolve" transition="in">
                                      <p:cBhvr>
                                        <p:cTn id="111" dur="0"/>
                                        <p:tgtEl>
                                          <p:spTgt spid="1143"/>
                                        </p:tgtEl>
                                      </p:cBhvr>
                                    </p:animEffect>
                                  </p:childTnLst>
                                </p:cTn>
                              </p:par>
                            </p:childTnLst>
                          </p:cTn>
                        </p:par>
                        <p:par>
                          <p:cTn id="112" fill="hold">
                            <p:stCondLst>
                              <p:cond delay="0"/>
                            </p:stCondLst>
                            <p:childTnLst>
                              <p:par>
                                <p:cTn id="113" presetClass="entr" nodeType="afterEffect" presetID="9" grpId="32" fill="hold">
                                  <p:stCondLst>
                                    <p:cond delay="0"/>
                                  </p:stCondLst>
                                  <p:iterate type="el" backwards="0">
                                    <p:tmAbs val="0"/>
                                  </p:iterate>
                                  <p:childTnLst>
                                    <p:set>
                                      <p:cBhvr>
                                        <p:cTn id="114" fill="hold"/>
                                        <p:tgtEl>
                                          <p:spTgt spid="1144"/>
                                        </p:tgtEl>
                                        <p:attrNameLst>
                                          <p:attrName>style.visibility</p:attrName>
                                        </p:attrNameLst>
                                      </p:cBhvr>
                                      <p:to>
                                        <p:strVal val="visible"/>
                                      </p:to>
                                    </p:set>
                                    <p:animEffect filter="dissolve" transition="in">
                                      <p:cBhvr>
                                        <p:cTn id="115" dur="0"/>
                                        <p:tgtEl>
                                          <p:spTgt spid="1144"/>
                                        </p:tgtEl>
                                      </p:cBhvr>
                                    </p:animEffect>
                                  </p:childTnLst>
                                </p:cTn>
                              </p:par>
                            </p:childTnLst>
                          </p:cTn>
                        </p:par>
                      </p:childTnLst>
                    </p:cTn>
                  </p:par>
                  <p:par>
                    <p:cTn id="116" fill="hold">
                      <p:stCondLst>
                        <p:cond delay="indefinite"/>
                      </p:stCondLst>
                      <p:childTnLst>
                        <p:par>
                          <p:cTn id="117" fill="hold">
                            <p:stCondLst>
                              <p:cond delay="0"/>
                            </p:stCondLst>
                            <p:childTnLst>
                              <p:par>
                                <p:cTn id="118" presetClass="entr" nodeType="clickEffect" presetSubtype="0" presetID="1" grpId="33" fill="hold">
                                  <p:stCondLst>
                                    <p:cond delay="0"/>
                                  </p:stCondLst>
                                  <p:iterate type="el" backwards="0">
                                    <p:tmAbs val="0"/>
                                  </p:iterate>
                                  <p:childTnLst>
                                    <p:set>
                                      <p:cBhvr>
                                        <p:cTn id="119" fill="hold"/>
                                        <p:tgtEl>
                                          <p:spTgt spid="1098"/>
                                        </p:tgtEl>
                                        <p:attrNameLst>
                                          <p:attrName>style.visibility</p:attrName>
                                        </p:attrNameLst>
                                      </p:cBhvr>
                                      <p:to>
                                        <p:strVal val="visible"/>
                                      </p:to>
                                    </p:set>
                                  </p:childTnLst>
                                </p:cTn>
                              </p:par>
                            </p:childTnLst>
                          </p:cTn>
                        </p:par>
                        <p:par>
                          <p:cTn id="120" fill="hold">
                            <p:stCondLst>
                              <p:cond delay="0"/>
                            </p:stCondLst>
                            <p:childTnLst>
                              <p:par>
                                <p:cTn id="121" presetClass="entr" nodeType="afterEffect" presetSubtype="0" presetID="1" grpId="34" fill="hold">
                                  <p:stCondLst>
                                    <p:cond delay="0"/>
                                  </p:stCondLst>
                                  <p:iterate type="el" backwards="0">
                                    <p:tmAbs val="0"/>
                                  </p:iterate>
                                  <p:childTnLst>
                                    <p:set>
                                      <p:cBhvr>
                                        <p:cTn id="122" fill="hold"/>
                                        <p:tgtEl>
                                          <p:spTgt spid="1101"/>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Class="entr" nodeType="clickEffect" presetID="9" grpId="35" fill="hold">
                                  <p:stCondLst>
                                    <p:cond delay="0"/>
                                  </p:stCondLst>
                                  <p:iterate type="el" backwards="0">
                                    <p:tmAbs val="0"/>
                                  </p:iterate>
                                  <p:childTnLst>
                                    <p:set>
                                      <p:cBhvr>
                                        <p:cTn id="126" fill="hold"/>
                                        <p:tgtEl>
                                          <p:spTgt spid="1158"/>
                                        </p:tgtEl>
                                        <p:attrNameLst>
                                          <p:attrName>style.visibility</p:attrName>
                                        </p:attrNameLst>
                                      </p:cBhvr>
                                      <p:to>
                                        <p:strVal val="visible"/>
                                      </p:to>
                                    </p:set>
                                    <p:animEffect filter="dissolve" transition="in">
                                      <p:cBhvr>
                                        <p:cTn id="127" dur="0"/>
                                        <p:tgtEl>
                                          <p:spTgt spid="1158"/>
                                        </p:tgtEl>
                                      </p:cBhvr>
                                    </p:animEffect>
                                  </p:childTnLst>
                                </p:cTn>
                              </p:par>
                            </p:childTnLst>
                          </p:cTn>
                        </p:par>
                        <p:par>
                          <p:cTn id="128" fill="hold">
                            <p:stCondLst>
                              <p:cond delay="0"/>
                            </p:stCondLst>
                            <p:childTnLst>
                              <p:par>
                                <p:cTn id="129" presetClass="entr" nodeType="afterEffect" presetID="9" grpId="36" fill="hold">
                                  <p:stCondLst>
                                    <p:cond delay="0"/>
                                  </p:stCondLst>
                                  <p:iterate type="el" backwards="0">
                                    <p:tmAbs val="0"/>
                                  </p:iterate>
                                  <p:childTnLst>
                                    <p:set>
                                      <p:cBhvr>
                                        <p:cTn id="130" fill="hold"/>
                                        <p:tgtEl>
                                          <p:spTgt spid="1159"/>
                                        </p:tgtEl>
                                        <p:attrNameLst>
                                          <p:attrName>style.visibility</p:attrName>
                                        </p:attrNameLst>
                                      </p:cBhvr>
                                      <p:to>
                                        <p:strVal val="visible"/>
                                      </p:to>
                                    </p:set>
                                    <p:animEffect filter="dissolve" transition="in">
                                      <p:cBhvr>
                                        <p:cTn id="131" dur="0"/>
                                        <p:tgtEl>
                                          <p:spTgt spid="1159"/>
                                        </p:tgtEl>
                                      </p:cBhvr>
                                    </p:animEffect>
                                  </p:childTnLst>
                                </p:cTn>
                              </p:par>
                            </p:childTnLst>
                          </p:cTn>
                        </p:par>
                        <p:par>
                          <p:cTn id="132" fill="hold">
                            <p:stCondLst>
                              <p:cond delay="0"/>
                            </p:stCondLst>
                            <p:childTnLst>
                              <p:par>
                                <p:cTn id="133" presetClass="entr" nodeType="afterEffect" presetID="9" grpId="37" fill="hold">
                                  <p:stCondLst>
                                    <p:cond delay="0"/>
                                  </p:stCondLst>
                                  <p:iterate type="el" backwards="0">
                                    <p:tmAbs val="0"/>
                                  </p:iterate>
                                  <p:childTnLst>
                                    <p:set>
                                      <p:cBhvr>
                                        <p:cTn id="134" fill="hold"/>
                                        <p:tgtEl>
                                          <p:spTgt spid="1160"/>
                                        </p:tgtEl>
                                        <p:attrNameLst>
                                          <p:attrName>style.visibility</p:attrName>
                                        </p:attrNameLst>
                                      </p:cBhvr>
                                      <p:to>
                                        <p:strVal val="visible"/>
                                      </p:to>
                                    </p:set>
                                    <p:animEffect filter="dissolve" transition="in">
                                      <p:cBhvr>
                                        <p:cTn id="135" dur="0"/>
                                        <p:tgtEl>
                                          <p:spTgt spid="1160"/>
                                        </p:tgtEl>
                                      </p:cBhvr>
                                    </p:animEffect>
                                  </p:childTnLst>
                                </p:cTn>
                              </p:par>
                            </p:childTnLst>
                          </p:cTn>
                        </p:par>
                        <p:par>
                          <p:cTn id="136" fill="hold">
                            <p:stCondLst>
                              <p:cond delay="0"/>
                            </p:stCondLst>
                            <p:childTnLst>
                              <p:par>
                                <p:cTn id="137" presetClass="entr" nodeType="afterEffect" presetID="9" grpId="38" fill="hold">
                                  <p:stCondLst>
                                    <p:cond delay="0"/>
                                  </p:stCondLst>
                                  <p:iterate type="el" backwards="0">
                                    <p:tmAbs val="0"/>
                                  </p:iterate>
                                  <p:childTnLst>
                                    <p:set>
                                      <p:cBhvr>
                                        <p:cTn id="138" fill="hold"/>
                                        <p:tgtEl>
                                          <p:spTgt spid="1161"/>
                                        </p:tgtEl>
                                        <p:attrNameLst>
                                          <p:attrName>style.visibility</p:attrName>
                                        </p:attrNameLst>
                                      </p:cBhvr>
                                      <p:to>
                                        <p:strVal val="visible"/>
                                      </p:to>
                                    </p:set>
                                    <p:animEffect filter="dissolve" transition="in">
                                      <p:cBhvr>
                                        <p:cTn id="139" dur="0"/>
                                        <p:tgtEl>
                                          <p:spTgt spid="1161"/>
                                        </p:tgtEl>
                                      </p:cBhvr>
                                    </p:animEffect>
                                  </p:childTnLst>
                                </p:cTn>
                              </p:par>
                            </p:childTnLst>
                          </p:cTn>
                        </p:par>
                      </p:childTnLst>
                    </p:cTn>
                  </p:par>
                  <p:par>
                    <p:cTn id="140" fill="hold">
                      <p:stCondLst>
                        <p:cond delay="indefinite"/>
                      </p:stCondLst>
                      <p:childTnLst>
                        <p:par>
                          <p:cTn id="141" fill="hold">
                            <p:stCondLst>
                              <p:cond delay="0"/>
                            </p:stCondLst>
                            <p:childTnLst>
                              <p:par>
                                <p:cTn id="142" presetClass="entr" nodeType="clickEffect" presetSubtype="0" presetID="1" grpId="39" fill="hold">
                                  <p:stCondLst>
                                    <p:cond delay="0"/>
                                  </p:stCondLst>
                                  <p:iterate type="el" backwards="0">
                                    <p:tmAbs val="0"/>
                                  </p:iterate>
                                  <p:childTnLst>
                                    <p:set>
                                      <p:cBhvr>
                                        <p:cTn id="143" fill="hold"/>
                                        <p:tgtEl>
                                          <p:spTgt spid="1149"/>
                                        </p:tgtEl>
                                        <p:attrNameLst>
                                          <p:attrName>style.visibility</p:attrName>
                                        </p:attrNameLst>
                                      </p:cBhvr>
                                      <p:to>
                                        <p:strVal val="visible"/>
                                      </p:to>
                                    </p:set>
                                  </p:childTnLst>
                                </p:cTn>
                              </p:par>
                            </p:childTnLst>
                          </p:cTn>
                        </p:par>
                        <p:par>
                          <p:cTn id="144" fill="hold">
                            <p:stCondLst>
                              <p:cond delay="0"/>
                            </p:stCondLst>
                            <p:childTnLst>
                              <p:par>
                                <p:cTn id="145" presetClass="entr" nodeType="afterEffect" presetSubtype="0" presetID="1" grpId="40" fill="hold">
                                  <p:stCondLst>
                                    <p:cond delay="0"/>
                                  </p:stCondLst>
                                  <p:iterate type="el" backwards="0">
                                    <p:tmAbs val="0"/>
                                  </p:iterate>
                                  <p:childTnLst>
                                    <p:set>
                                      <p:cBhvr>
                                        <p:cTn id="146" fill="hold"/>
                                        <p:tgtEl>
                                          <p:spTgt spid="1164"/>
                                        </p:tgtEl>
                                        <p:attrNameLst>
                                          <p:attrName>style.visibility</p:attrName>
                                        </p:attrNameLst>
                                      </p:cBhvr>
                                      <p:to>
                                        <p:strVal val="visible"/>
                                      </p:to>
                                    </p:set>
                                  </p:childTnLst>
                                </p:cTn>
                              </p:par>
                            </p:childTnLst>
                          </p:cTn>
                        </p:par>
                        <p:par>
                          <p:cTn id="147" fill="hold">
                            <p:stCondLst>
                              <p:cond delay="0"/>
                            </p:stCondLst>
                            <p:childTnLst>
                              <p:par>
                                <p:cTn id="148" presetClass="entr" nodeType="afterEffect" presetSubtype="0" presetID="1" grpId="41" fill="hold">
                                  <p:stCondLst>
                                    <p:cond delay="0"/>
                                  </p:stCondLst>
                                  <p:iterate type="el" backwards="0">
                                    <p:tmAbs val="0"/>
                                  </p:iterate>
                                  <p:childTnLst>
                                    <p:set>
                                      <p:cBhvr>
                                        <p:cTn id="149" fill="hold"/>
                                        <p:tgtEl>
                                          <p:spTgt spid="1166"/>
                                        </p:tgtEl>
                                        <p:attrNameLst>
                                          <p:attrName>style.visibility</p:attrName>
                                        </p:attrNameLst>
                                      </p:cBhvr>
                                      <p:to>
                                        <p:strVal val="visible"/>
                                      </p:to>
                                    </p:set>
                                  </p:childTnLst>
                                </p:cTn>
                              </p:par>
                            </p:childTnLst>
                          </p:cTn>
                        </p:par>
                        <p:par>
                          <p:cTn id="150" fill="hold">
                            <p:stCondLst>
                              <p:cond delay="0"/>
                            </p:stCondLst>
                            <p:childTnLst>
                              <p:par>
                                <p:cTn id="151" presetClass="entr" nodeType="afterEffect" presetSubtype="0" presetID="1" grpId="42" fill="hold">
                                  <p:stCondLst>
                                    <p:cond delay="0"/>
                                  </p:stCondLst>
                                  <p:iterate type="el" backwards="0">
                                    <p:tmAbs val="0"/>
                                  </p:iterate>
                                  <p:childTnLst>
                                    <p:set>
                                      <p:cBhvr>
                                        <p:cTn id="152" fill="hold"/>
                                        <p:tgtEl>
                                          <p:spTgt spid="1169"/>
                                        </p:tgtEl>
                                        <p:attrNameLst>
                                          <p:attrName>style.visibility</p:attrName>
                                        </p:attrNameLst>
                                      </p:cBhvr>
                                      <p:to>
                                        <p:strVal val="visible"/>
                                      </p:to>
                                    </p:set>
                                  </p:childTnLst>
                                </p:cTn>
                              </p:par>
                            </p:childTnLst>
                          </p:cTn>
                        </p:par>
                        <p:par>
                          <p:cTn id="153" fill="hold">
                            <p:stCondLst>
                              <p:cond delay="0"/>
                            </p:stCondLst>
                            <p:childTnLst>
                              <p:par>
                                <p:cTn id="154" presetClass="entr" nodeType="afterEffect" presetSubtype="0" presetID="1" grpId="43" fill="hold">
                                  <p:stCondLst>
                                    <p:cond delay="0"/>
                                  </p:stCondLst>
                                  <p:iterate type="el" backwards="0">
                                    <p:tmAbs val="0"/>
                                  </p:iterate>
                                  <p:childTnLst>
                                    <p:set>
                                      <p:cBhvr>
                                        <p:cTn id="155" fill="hold"/>
                                        <p:tgtEl>
                                          <p:spTgt spid="1087"/>
                                        </p:tgtEl>
                                        <p:attrNameLst>
                                          <p:attrName>style.visibility</p:attrName>
                                        </p:attrNameLst>
                                      </p:cBhvr>
                                      <p:to>
                                        <p:strVal val="visible"/>
                                      </p:to>
                                    </p:set>
                                  </p:childTnLst>
                                </p:cTn>
                              </p:par>
                            </p:childTnLst>
                          </p:cTn>
                        </p:par>
                        <p:par>
                          <p:cTn id="156" fill="hold">
                            <p:stCondLst>
                              <p:cond delay="0"/>
                            </p:stCondLst>
                            <p:childTnLst>
                              <p:par>
                                <p:cTn id="157" presetClass="entr" nodeType="afterEffect" presetSubtype="0" presetID="1" grpId="44" fill="hold">
                                  <p:stCondLst>
                                    <p:cond delay="0"/>
                                  </p:stCondLst>
                                  <p:iterate type="el" backwards="0">
                                    <p:tmAbs val="0"/>
                                  </p:iterate>
                                  <p:childTnLst>
                                    <p:set>
                                      <p:cBhvr>
                                        <p:cTn id="158" fill="hold"/>
                                        <p:tgtEl>
                                          <p:spTgt spid="1183"/>
                                        </p:tgtEl>
                                        <p:attrNameLst>
                                          <p:attrName>style.visibility</p:attrName>
                                        </p:attrNameLst>
                                      </p:cBhvr>
                                      <p:to>
                                        <p:strVal val="visible"/>
                                      </p:to>
                                    </p:set>
                                  </p:childTnLst>
                                </p:cTn>
                              </p:par>
                            </p:childTnLst>
                          </p:cTn>
                        </p:par>
                        <p:par>
                          <p:cTn id="159" fill="hold">
                            <p:stCondLst>
                              <p:cond delay="0"/>
                            </p:stCondLst>
                            <p:childTnLst>
                              <p:par>
                                <p:cTn id="160" presetClass="entr" nodeType="afterEffect" presetSubtype="0" presetID="1" grpId="45" fill="hold">
                                  <p:stCondLst>
                                    <p:cond delay="0"/>
                                  </p:stCondLst>
                                  <p:iterate type="el" backwards="0">
                                    <p:tmAbs val="0"/>
                                  </p:iterate>
                                  <p:childTnLst>
                                    <p:set>
                                      <p:cBhvr>
                                        <p:cTn id="161" fill="hold"/>
                                        <p:tgtEl>
                                          <p:spTgt spid="1178"/>
                                        </p:tgtEl>
                                        <p:attrNameLst>
                                          <p:attrName>style.visibility</p:attrName>
                                        </p:attrNameLst>
                                      </p:cBhvr>
                                      <p:to>
                                        <p:strVal val="visible"/>
                                      </p:to>
                                    </p:set>
                                  </p:childTnLst>
                                </p:cTn>
                              </p:par>
                            </p:childTnLst>
                          </p:cTn>
                        </p:par>
                        <p:par>
                          <p:cTn id="162" fill="hold">
                            <p:stCondLst>
                              <p:cond delay="0"/>
                            </p:stCondLst>
                            <p:childTnLst>
                              <p:par>
                                <p:cTn id="163" presetClass="entr" nodeType="afterEffect" presetSubtype="0" presetID="1" grpId="46" fill="hold">
                                  <p:stCondLst>
                                    <p:cond delay="0"/>
                                  </p:stCondLst>
                                  <p:iterate type="el" backwards="0">
                                    <p:tmAbs val="0"/>
                                  </p:iterate>
                                  <p:childTnLst>
                                    <p:set>
                                      <p:cBhvr>
                                        <p:cTn id="164" fill="hold"/>
                                        <p:tgtEl>
                                          <p:spTgt spid="1162"/>
                                        </p:tgtEl>
                                        <p:attrNameLst>
                                          <p:attrName>style.visibility</p:attrName>
                                        </p:attrNameLst>
                                      </p:cBhvr>
                                      <p:to>
                                        <p:strVal val="visible"/>
                                      </p:to>
                                    </p:set>
                                  </p:childTnLst>
                                </p:cTn>
                              </p:par>
                            </p:childTnLst>
                          </p:cTn>
                        </p:par>
                        <p:par>
                          <p:cTn id="165" fill="hold">
                            <p:stCondLst>
                              <p:cond delay="0"/>
                            </p:stCondLst>
                            <p:childTnLst>
                              <p:par>
                                <p:cTn id="166" presetClass="entr" nodeType="afterEffect" presetSubtype="0" presetID="1" grpId="47" fill="hold">
                                  <p:stCondLst>
                                    <p:cond delay="0"/>
                                  </p:stCondLst>
                                  <p:iterate type="el" backwards="0">
                                    <p:tmAbs val="0"/>
                                  </p:iterate>
                                  <p:childTnLst>
                                    <p:set>
                                      <p:cBhvr>
                                        <p:cTn id="167" fill="hold"/>
                                        <p:tgtEl>
                                          <p:spTgt spid="1165"/>
                                        </p:tgtEl>
                                        <p:attrNameLst>
                                          <p:attrName>style.visibility</p:attrName>
                                        </p:attrNameLst>
                                      </p:cBhvr>
                                      <p:to>
                                        <p:strVal val="visible"/>
                                      </p:to>
                                    </p:set>
                                  </p:childTnLst>
                                </p:cTn>
                              </p:par>
                            </p:childTnLst>
                          </p:cTn>
                        </p:par>
                        <p:par>
                          <p:cTn id="168" fill="hold">
                            <p:stCondLst>
                              <p:cond delay="0"/>
                            </p:stCondLst>
                            <p:childTnLst>
                              <p:par>
                                <p:cTn id="169" presetClass="entr" nodeType="afterEffect" presetSubtype="0" presetID="1" grpId="48" fill="hold">
                                  <p:stCondLst>
                                    <p:cond delay="0"/>
                                  </p:stCondLst>
                                  <p:iterate type="el" backwards="0">
                                    <p:tmAbs val="0"/>
                                  </p:iterate>
                                  <p:childTnLst>
                                    <p:set>
                                      <p:cBhvr>
                                        <p:cTn id="170" fill="hold"/>
                                        <p:tgtEl>
                                          <p:spTgt spid="1180"/>
                                        </p:tgtEl>
                                        <p:attrNameLst>
                                          <p:attrName>style.visibility</p:attrName>
                                        </p:attrNameLst>
                                      </p:cBhvr>
                                      <p:to>
                                        <p:strVal val="visible"/>
                                      </p:to>
                                    </p:set>
                                  </p:childTnLst>
                                </p:cTn>
                              </p:par>
                            </p:childTnLst>
                          </p:cTn>
                        </p:par>
                        <p:par>
                          <p:cTn id="171" fill="hold">
                            <p:stCondLst>
                              <p:cond delay="0"/>
                            </p:stCondLst>
                            <p:childTnLst>
                              <p:par>
                                <p:cTn id="172" presetClass="entr" nodeType="afterEffect" presetSubtype="0" presetID="1" grpId="49" fill="hold">
                                  <p:stCondLst>
                                    <p:cond delay="0"/>
                                  </p:stCondLst>
                                  <p:iterate type="el" backwards="0">
                                    <p:tmAbs val="0"/>
                                  </p:iterate>
                                  <p:childTnLst>
                                    <p:set>
                                      <p:cBhvr>
                                        <p:cTn id="173" fill="hold"/>
                                        <p:tgtEl>
                                          <p:spTgt spid="1168"/>
                                        </p:tgtEl>
                                        <p:attrNameLst>
                                          <p:attrName>style.visibility</p:attrName>
                                        </p:attrNameLst>
                                      </p:cBhvr>
                                      <p:to>
                                        <p:strVal val="visible"/>
                                      </p:to>
                                    </p:set>
                                  </p:childTnLst>
                                </p:cTn>
                              </p:par>
                            </p:childTnLst>
                          </p:cTn>
                        </p:par>
                        <p:par>
                          <p:cTn id="174" fill="hold">
                            <p:stCondLst>
                              <p:cond delay="0"/>
                            </p:stCondLst>
                            <p:childTnLst>
                              <p:par>
                                <p:cTn id="175" presetClass="entr" nodeType="afterEffect" presetSubtype="0" presetID="1" grpId="50" fill="hold">
                                  <p:stCondLst>
                                    <p:cond delay="0"/>
                                  </p:stCondLst>
                                  <p:iterate type="el" backwards="0">
                                    <p:tmAbs val="0"/>
                                  </p:iterate>
                                  <p:childTnLst>
                                    <p:set>
                                      <p:cBhvr>
                                        <p:cTn id="176" fill="hold"/>
                                        <p:tgtEl>
                                          <p:spTgt spid="1181"/>
                                        </p:tgtEl>
                                        <p:attrNameLst>
                                          <p:attrName>style.visibility</p:attrName>
                                        </p:attrNameLst>
                                      </p:cBhvr>
                                      <p:to>
                                        <p:strVal val="visible"/>
                                      </p:to>
                                    </p:set>
                                  </p:childTnLst>
                                </p:cTn>
                              </p:par>
                            </p:childTnLst>
                          </p:cTn>
                        </p:par>
                        <p:par>
                          <p:cTn id="177" fill="hold">
                            <p:stCondLst>
                              <p:cond delay="0"/>
                            </p:stCondLst>
                            <p:childTnLst>
                              <p:par>
                                <p:cTn id="178" presetClass="entr" nodeType="afterEffect" presetSubtype="0" presetID="1" grpId="51" fill="hold">
                                  <p:stCondLst>
                                    <p:cond delay="0"/>
                                  </p:stCondLst>
                                  <p:iterate type="el" backwards="0">
                                    <p:tmAbs val="0"/>
                                  </p:iterate>
                                  <p:childTnLst>
                                    <p:set>
                                      <p:cBhvr>
                                        <p:cTn id="179" fill="hold"/>
                                        <p:tgtEl>
                                          <p:spTgt spid="1167"/>
                                        </p:tgtEl>
                                        <p:attrNameLst>
                                          <p:attrName>style.visibility</p:attrName>
                                        </p:attrNameLst>
                                      </p:cBhvr>
                                      <p:to>
                                        <p:strVal val="visible"/>
                                      </p:to>
                                    </p:set>
                                  </p:childTnLst>
                                </p:cTn>
                              </p:par>
                            </p:childTnLst>
                          </p:cTn>
                        </p:par>
                        <p:par>
                          <p:cTn id="180" fill="hold">
                            <p:stCondLst>
                              <p:cond delay="0"/>
                            </p:stCondLst>
                            <p:childTnLst>
                              <p:par>
                                <p:cTn id="181" presetClass="entr" nodeType="afterEffect" presetSubtype="0" presetID="1" grpId="52" fill="hold">
                                  <p:stCondLst>
                                    <p:cond delay="0"/>
                                  </p:stCondLst>
                                  <p:iterate type="el" backwards="0">
                                    <p:tmAbs val="0"/>
                                  </p:iterate>
                                  <p:childTnLst>
                                    <p:set>
                                      <p:cBhvr>
                                        <p:cTn id="182" fill="hold"/>
                                        <p:tgtEl>
                                          <p:spTgt spid="1088"/>
                                        </p:tgtEl>
                                        <p:attrNameLst>
                                          <p:attrName>style.visibility</p:attrName>
                                        </p:attrNameLst>
                                      </p:cBhvr>
                                      <p:to>
                                        <p:strVal val="visible"/>
                                      </p:to>
                                    </p:set>
                                  </p:childTnLst>
                                </p:cTn>
                              </p:par>
                            </p:childTnLst>
                          </p:cTn>
                        </p:par>
                        <p:par>
                          <p:cTn id="183" fill="hold">
                            <p:stCondLst>
                              <p:cond delay="0"/>
                            </p:stCondLst>
                            <p:childTnLst>
                              <p:par>
                                <p:cTn id="184" presetClass="entr" nodeType="afterEffect" presetSubtype="0" presetID="1" grpId="53" fill="hold">
                                  <p:stCondLst>
                                    <p:cond delay="0"/>
                                  </p:stCondLst>
                                  <p:iterate type="el" backwards="0">
                                    <p:tmAbs val="0"/>
                                  </p:iterate>
                                  <p:childTnLst>
                                    <p:set>
                                      <p:cBhvr>
                                        <p:cTn id="185" fill="hold"/>
                                        <p:tgtEl>
                                          <p:spTgt spid="1179"/>
                                        </p:tgtEl>
                                        <p:attrNameLst>
                                          <p:attrName>style.visibility</p:attrName>
                                        </p:attrNameLst>
                                      </p:cBhvr>
                                      <p:to>
                                        <p:strVal val="visible"/>
                                      </p:to>
                                    </p:set>
                                  </p:childTnLst>
                                </p:cTn>
                              </p:par>
                            </p:childTnLst>
                          </p:cTn>
                        </p:par>
                        <p:par>
                          <p:cTn id="186" fill="hold">
                            <p:stCondLst>
                              <p:cond delay="0"/>
                            </p:stCondLst>
                            <p:childTnLst>
                              <p:par>
                                <p:cTn id="187" presetClass="entr" nodeType="afterEffect" presetSubtype="0" presetID="1" grpId="54" fill="hold">
                                  <p:stCondLst>
                                    <p:cond delay="0"/>
                                  </p:stCondLst>
                                  <p:iterate type="el" backwards="0">
                                    <p:tmAbs val="0"/>
                                  </p:iterate>
                                  <p:childTnLst>
                                    <p:set>
                                      <p:cBhvr>
                                        <p:cTn id="188" fill="hold"/>
                                        <p:tgtEl>
                                          <p:spTgt spid="1089"/>
                                        </p:tgtEl>
                                        <p:attrNameLst>
                                          <p:attrName>style.visibility</p:attrName>
                                        </p:attrNameLst>
                                      </p:cBhvr>
                                      <p:to>
                                        <p:strVal val="visible"/>
                                      </p:to>
                                    </p:set>
                                  </p:childTnLst>
                                </p:cTn>
                              </p:par>
                            </p:childTnLst>
                          </p:cTn>
                        </p:par>
                        <p:par>
                          <p:cTn id="189" fill="hold">
                            <p:stCondLst>
                              <p:cond delay="0"/>
                            </p:stCondLst>
                            <p:childTnLst>
                              <p:par>
                                <p:cTn id="190" presetClass="entr" nodeType="afterEffect" presetSubtype="0" presetID="1" grpId="55" fill="hold">
                                  <p:stCondLst>
                                    <p:cond delay="0"/>
                                  </p:stCondLst>
                                  <p:iterate type="el" backwards="0">
                                    <p:tmAbs val="0"/>
                                  </p:iterate>
                                  <p:childTnLst>
                                    <p:set>
                                      <p:cBhvr>
                                        <p:cTn id="191" fill="hold"/>
                                        <p:tgtEl>
                                          <p:spTgt spid="1163"/>
                                        </p:tgtEl>
                                        <p:attrNameLst>
                                          <p:attrName>style.visibility</p:attrName>
                                        </p:attrNameLst>
                                      </p:cBhvr>
                                      <p:to>
                                        <p:strVal val="visible"/>
                                      </p:to>
                                    </p:set>
                                  </p:childTnLst>
                                </p:cTn>
                              </p:par>
                            </p:childTnLst>
                          </p:cTn>
                        </p:par>
                        <p:par>
                          <p:cTn id="192" fill="hold">
                            <p:stCondLst>
                              <p:cond delay="0"/>
                            </p:stCondLst>
                            <p:childTnLst>
                              <p:par>
                                <p:cTn id="193" presetClass="entr" nodeType="afterEffect" presetSubtype="0" presetID="1" grpId="56" fill="hold">
                                  <p:stCondLst>
                                    <p:cond delay="0"/>
                                  </p:stCondLst>
                                  <p:iterate type="el" backwards="0">
                                    <p:tmAbs val="0"/>
                                  </p:iterate>
                                  <p:childTnLst>
                                    <p:set>
                                      <p:cBhvr>
                                        <p:cTn id="194" fill="hold"/>
                                        <p:tgtEl>
                                          <p:spTgt spid="1177"/>
                                        </p:tgtEl>
                                        <p:attrNameLst>
                                          <p:attrName>style.visibility</p:attrName>
                                        </p:attrNameLst>
                                      </p:cBhvr>
                                      <p:to>
                                        <p:strVal val="visible"/>
                                      </p:to>
                                    </p:set>
                                  </p:childTnLst>
                                </p:cTn>
                              </p:par>
                            </p:childTnLst>
                          </p:cTn>
                        </p:par>
                        <p:par>
                          <p:cTn id="195" fill="hold">
                            <p:stCondLst>
                              <p:cond delay="0"/>
                            </p:stCondLst>
                            <p:childTnLst>
                              <p:par>
                                <p:cTn id="196" presetClass="entr" nodeType="afterEffect" presetSubtype="0" presetID="1" grpId="57" fill="hold">
                                  <p:stCondLst>
                                    <p:cond delay="0"/>
                                  </p:stCondLst>
                                  <p:iterate type="el" backwards="0">
                                    <p:tmAbs val="0"/>
                                  </p:iterate>
                                  <p:childTnLst>
                                    <p:set>
                                      <p:cBhvr>
                                        <p:cTn id="197" fill="hold"/>
                                        <p:tgtEl>
                                          <p:spTgt spid="1182"/>
                                        </p:tgtEl>
                                        <p:attrNameLst>
                                          <p:attrName>style.visibility</p:attrName>
                                        </p:attrNameLst>
                                      </p:cBhvr>
                                      <p:to>
                                        <p:strVal val="visible"/>
                                      </p:to>
                                    </p:set>
                                  </p:childTnLst>
                                </p:cTn>
                              </p:par>
                            </p:childTnLst>
                          </p:cTn>
                        </p:par>
                        <p:par>
                          <p:cTn id="198" fill="hold">
                            <p:stCondLst>
                              <p:cond delay="0"/>
                            </p:stCondLst>
                            <p:childTnLst>
                              <p:par>
                                <p:cTn id="199" presetClass="entr" nodeType="afterEffect" presetSubtype="0" presetID="1" grpId="58" fill="hold">
                                  <p:stCondLst>
                                    <p:cond delay="0"/>
                                  </p:stCondLst>
                                  <p:iterate type="el" backwards="0">
                                    <p:tmAbs val="0"/>
                                  </p:iterate>
                                  <p:childTnLst>
                                    <p:set>
                                      <p:cBhvr>
                                        <p:cTn id="200" fill="hold"/>
                                        <p:tgtEl>
                                          <p:spTgt spid="1176"/>
                                        </p:tgtEl>
                                        <p:attrNameLst>
                                          <p:attrName>style.visibility</p:attrName>
                                        </p:attrNameLst>
                                      </p:cBhvr>
                                      <p:to>
                                        <p:strVal val="visible"/>
                                      </p:to>
                                    </p:set>
                                  </p:childTnLst>
                                </p:cTn>
                              </p:par>
                            </p:childTnLst>
                          </p:cTn>
                        </p:par>
                      </p:childTnLst>
                    </p:cTn>
                  </p:par>
                  <p:par>
                    <p:cTn id="201" fill="hold">
                      <p:stCondLst>
                        <p:cond delay="indefinite"/>
                      </p:stCondLst>
                      <p:childTnLst>
                        <p:par>
                          <p:cTn id="202" fill="hold">
                            <p:stCondLst>
                              <p:cond delay="0"/>
                            </p:stCondLst>
                            <p:childTnLst>
                              <p:par>
                                <p:cTn id="203" presetClass="entr" nodeType="clickEffect" presetID="9" grpId="59" fill="hold">
                                  <p:stCondLst>
                                    <p:cond delay="0"/>
                                  </p:stCondLst>
                                  <p:iterate type="el" backwards="0">
                                    <p:tmAbs val="0"/>
                                  </p:iterate>
                                  <p:childTnLst>
                                    <p:set>
                                      <p:cBhvr>
                                        <p:cTn id="204" fill="hold"/>
                                        <p:tgtEl>
                                          <p:spTgt spid="1153"/>
                                        </p:tgtEl>
                                        <p:attrNameLst>
                                          <p:attrName>style.visibility</p:attrName>
                                        </p:attrNameLst>
                                      </p:cBhvr>
                                      <p:to>
                                        <p:strVal val="visible"/>
                                      </p:to>
                                    </p:set>
                                    <p:animEffect filter="dissolve" transition="in">
                                      <p:cBhvr>
                                        <p:cTn id="205" dur="0"/>
                                        <p:tgtEl>
                                          <p:spTgt spid="1153"/>
                                        </p:tgtEl>
                                      </p:cBhvr>
                                    </p:animEffect>
                                  </p:childTnLst>
                                </p:cTn>
                              </p:par>
                            </p:childTnLst>
                          </p:cTn>
                        </p:par>
                        <p:par>
                          <p:cTn id="206" fill="hold">
                            <p:stCondLst>
                              <p:cond delay="0"/>
                            </p:stCondLst>
                            <p:childTnLst>
                              <p:par>
                                <p:cTn id="207" presetClass="entr" nodeType="afterEffect" presetID="9" grpId="60" fill="hold">
                                  <p:stCondLst>
                                    <p:cond delay="0"/>
                                  </p:stCondLst>
                                  <p:iterate type="el" backwards="0">
                                    <p:tmAbs val="0"/>
                                  </p:iterate>
                                  <p:childTnLst>
                                    <p:set>
                                      <p:cBhvr>
                                        <p:cTn id="208" fill="hold"/>
                                        <p:tgtEl>
                                          <p:spTgt spid="1175"/>
                                        </p:tgtEl>
                                        <p:attrNameLst>
                                          <p:attrName>style.visibility</p:attrName>
                                        </p:attrNameLst>
                                      </p:cBhvr>
                                      <p:to>
                                        <p:strVal val="visible"/>
                                      </p:to>
                                    </p:set>
                                    <p:animEffect filter="dissolve" transition="in">
                                      <p:cBhvr>
                                        <p:cTn id="209" dur="0"/>
                                        <p:tgtEl>
                                          <p:spTgt spid="1175"/>
                                        </p:tgtEl>
                                      </p:cBhvr>
                                    </p:animEffect>
                                  </p:childTnLst>
                                </p:cTn>
                              </p:par>
                            </p:childTnLst>
                          </p:cTn>
                        </p:par>
                        <p:par>
                          <p:cTn id="210" fill="hold">
                            <p:stCondLst>
                              <p:cond delay="0"/>
                            </p:stCondLst>
                            <p:childTnLst>
                              <p:par>
                                <p:cTn id="211" presetClass="entr" nodeType="afterEffect" presetID="9" grpId="61" fill="hold">
                                  <p:stCondLst>
                                    <p:cond delay="0"/>
                                  </p:stCondLst>
                                  <p:iterate type="el" backwards="0">
                                    <p:tmAbs val="0"/>
                                  </p:iterate>
                                  <p:childTnLst>
                                    <p:set>
                                      <p:cBhvr>
                                        <p:cTn id="212" fill="hold"/>
                                        <p:tgtEl>
                                          <p:spTgt spid="1170"/>
                                        </p:tgtEl>
                                        <p:attrNameLst>
                                          <p:attrName>style.visibility</p:attrName>
                                        </p:attrNameLst>
                                      </p:cBhvr>
                                      <p:to>
                                        <p:strVal val="visible"/>
                                      </p:to>
                                    </p:set>
                                    <p:animEffect filter="dissolve" transition="in">
                                      <p:cBhvr>
                                        <p:cTn id="213" dur="0"/>
                                        <p:tgtEl>
                                          <p:spTgt spid="1170"/>
                                        </p:tgtEl>
                                      </p:cBhvr>
                                    </p:animEffect>
                                  </p:childTnLst>
                                </p:cTn>
                              </p:par>
                            </p:childTnLst>
                          </p:cTn>
                        </p:par>
                        <p:par>
                          <p:cTn id="214" fill="hold">
                            <p:stCondLst>
                              <p:cond delay="0"/>
                            </p:stCondLst>
                            <p:childTnLst>
                              <p:par>
                                <p:cTn id="215" presetClass="entr" nodeType="afterEffect" presetID="9" grpId="62" fill="hold">
                                  <p:stCondLst>
                                    <p:cond delay="0"/>
                                  </p:stCondLst>
                                  <p:iterate type="el" backwards="0">
                                    <p:tmAbs val="0"/>
                                  </p:iterate>
                                  <p:childTnLst>
                                    <p:set>
                                      <p:cBhvr>
                                        <p:cTn id="216" fill="hold"/>
                                        <p:tgtEl>
                                          <p:spTgt spid="1171"/>
                                        </p:tgtEl>
                                        <p:attrNameLst>
                                          <p:attrName>style.visibility</p:attrName>
                                        </p:attrNameLst>
                                      </p:cBhvr>
                                      <p:to>
                                        <p:strVal val="visible"/>
                                      </p:to>
                                    </p:set>
                                    <p:animEffect filter="dissolve" transition="in">
                                      <p:cBhvr>
                                        <p:cTn id="217" dur="0"/>
                                        <p:tgtEl>
                                          <p:spTgt spid="1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44" grpId="32"/>
      <p:bldP build="whole" bldLvl="1" animBg="1" rev="0" advAuto="0" spid="1166" grpId="41"/>
      <p:bldP build="whole" bldLvl="1" animBg="1" rev="0" advAuto="0" spid="1162" grpId="46"/>
      <p:bldP build="whole" bldLvl="1" animBg="1" rev="0" advAuto="0" spid="1133" grpId="18"/>
      <p:bldP build="whole" bldLvl="1" animBg="1" rev="0" advAuto="0" spid="1149" grpId="39"/>
      <p:bldP build="whole" bldLvl="1" animBg="1" rev="0" advAuto="0" spid="1137" grpId="22"/>
      <p:bldP build="whole" bldLvl="1" animBg="1" rev="0" advAuto="0" spid="1116" grpId="5"/>
      <p:bldP build="whole" bldLvl="1" animBg="1" rev="0" advAuto="0" spid="1093" grpId="14"/>
      <p:bldP build="whole" bldLvl="1" animBg="1" rev="0" advAuto="0" spid="1159" grpId="36"/>
      <p:bldP build="whole" bldLvl="1" animBg="1" rev="0" advAuto="0" spid="1141" grpId="24"/>
      <p:bldP build="whole" bldLvl="1" animBg="1" rev="0" advAuto="0" spid="1170" grpId="61"/>
      <p:bldP build="whole" bldLvl="1" animBg="1" rev="0" advAuto="0" spid="1179" grpId="53"/>
      <p:bldP build="whole" bldLvl="1" animBg="1" rev="0" advAuto="0" spid="1121" grpId="12"/>
      <p:bldP build="whole" bldLvl="1" animBg="1" rev="0" advAuto="0" spid="1153" grpId="59"/>
      <p:bldP build="whole" bldLvl="1" animBg="1" rev="0" advAuto="0" spid="1131" grpId="16"/>
      <p:bldP build="whole" bldLvl="1" animBg="1" rev="0" advAuto="0" spid="1096" grpId="1"/>
      <p:bldP build="whole" bldLvl="1" animBg="1" rev="0" advAuto="0" spid="1134" grpId="19"/>
      <p:bldP build="whole" bldLvl="1" animBg="1" rev="0" advAuto="0" spid="1087" grpId="43"/>
      <p:bldP build="whole" bldLvl="1" animBg="1" rev="0" advAuto="0" spid="1114" grpId="3"/>
      <p:bldP build="whole" bldLvl="1" animBg="1" rev="0" advAuto="0" spid="1167" grpId="51"/>
      <p:bldP build="whole" bldLvl="1" animBg="1" rev="0" advAuto="0" spid="1163" grpId="55"/>
      <p:bldP build="whole" bldLvl="1" animBg="1" rev="0" advAuto="0" spid="1108" grpId="11"/>
      <p:bldP build="whole" bldLvl="1" animBg="1" rev="0" advAuto="0" spid="1117" grpId="8"/>
      <p:bldP build="whole" bldLvl="1" animBg="1" rev="0" advAuto="0" spid="1158" grpId="35"/>
      <p:bldP build="whole" bldLvl="1" animBg="1" rev="0" advAuto="0" spid="1118" grpId="10"/>
      <p:bldP build="whole" bldLvl="1" animBg="1" rev="0" advAuto="0" spid="1142" grpId="20"/>
      <p:bldP build="whole" bldLvl="1" animBg="1" rev="0" advAuto="0" spid="1138" grpId="26"/>
      <p:bldP build="whole" bldLvl="1" animBg="1" rev="0" advAuto="0" spid="1160" grpId="37"/>
      <p:bldP build="whole" bldLvl="1" animBg="1" rev="0" advAuto="0" spid="1181" grpId="50"/>
      <p:bldP build="whole" bldLvl="1" animBg="1" rev="0" advAuto="0" spid="1180" grpId="48"/>
      <p:bldP build="whole" bldLvl="1" animBg="1" rev="0" advAuto="0" spid="1120" grpId="9"/>
      <p:bldP build="whole" bldLvl="1" animBg="1" rev="0" advAuto="0" spid="1171" grpId="62"/>
      <p:bldP build="whole" bldLvl="1" animBg="1" rev="0" advAuto="0" spid="1164" grpId="40"/>
      <p:bldP build="whole" bldLvl="1" animBg="1" rev="0" advAuto="0" spid="1176" grpId="58"/>
      <p:bldP build="whole" bldLvl="1" animBg="1" rev="0" advAuto="0" spid="1104" grpId="7"/>
      <p:bldP build="whole" bldLvl="1" animBg="1" rev="0" advAuto="0" spid="1097" grpId="13"/>
      <p:bldP build="whole" bldLvl="1" animBg="1" rev="0" advAuto="0" spid="1098" grpId="33"/>
      <p:bldP build="whole" bldLvl="1" animBg="1" rev="0" advAuto="0" spid="1126" grpId="29"/>
      <p:bldP build="whole" bldLvl="1" animBg="1" rev="0" advAuto="0" spid="1168" grpId="49"/>
      <p:bldP build="whole" bldLvl="1" animBg="1" rev="0" advAuto="0" spid="1113" grpId="2"/>
      <p:bldP build="whole" bldLvl="1" animBg="1" rev="0" advAuto="0" spid="1103" grpId="15"/>
      <p:bldP build="whole" bldLvl="1" animBg="1" rev="0" advAuto="0" spid="1135" grpId="25"/>
      <p:bldP build="whole" bldLvl="1" animBg="1" rev="0" advAuto="0" spid="1139" grpId="23"/>
      <p:bldP build="whole" bldLvl="1" animBg="1" rev="0" advAuto="0" spid="1088" grpId="52"/>
      <p:bldP build="whole" bldLvl="1" animBg="1" rev="0" advAuto="0" spid="1161" grpId="38"/>
      <p:bldP build="whole" bldLvl="1" animBg="1" rev="0" advAuto="0" spid="1119" grpId="6"/>
      <p:bldP build="whole" bldLvl="1" animBg="1" rev="0" advAuto="0" spid="1148" grpId="30"/>
      <p:bldP build="whole" bldLvl="1" animBg="1" rev="0" advAuto="0" spid="1177" grpId="56"/>
      <p:bldP build="whole" bldLvl="1" animBg="1" rev="0" advAuto="0" spid="1143" grpId="31"/>
      <p:bldP build="whole" bldLvl="1" animBg="1" rev="0" advAuto="0" spid="1182" grpId="57"/>
      <p:bldP build="whole" bldLvl="1" animBg="1" rev="0" advAuto="0" spid="1132" grpId="17"/>
      <p:bldP build="whole" bldLvl="1" animBg="1" rev="0" advAuto="0" spid="1169" grpId="42"/>
      <p:bldP build="whole" bldLvl="1" animBg="1" rev="0" advAuto="0" spid="1165" grpId="47"/>
      <p:bldP build="whole" bldLvl="1" animBg="1" rev="0" advAuto="0" spid="1122" grpId="21"/>
      <p:bldP build="whole" bldLvl="1" animBg="1" rev="0" advAuto="0" spid="1101" grpId="34"/>
      <p:bldP build="whole" bldLvl="1" animBg="1" rev="0" advAuto="0" spid="1115" grpId="4"/>
      <p:bldP build="whole" bldLvl="1" animBg="1" rev="0" advAuto="0" spid="1183" grpId="44"/>
      <p:bldP build="whole" bldLvl="1" animBg="1" rev="0" advAuto="0" spid="1178" grpId="45"/>
      <p:bldP build="whole" bldLvl="1" animBg="1" rev="0" advAuto="0" spid="1136" grpId="28"/>
      <p:bldP build="whole" bldLvl="1" animBg="1" rev="0" advAuto="0" spid="1140" grpId="27"/>
      <p:bldP build="whole" bldLvl="1" animBg="1" rev="0" advAuto="0" spid="1175" grpId="60"/>
      <p:bldP build="whole" bldLvl="1" animBg="1" rev="0" advAuto="0" spid="1089" grpId="54"/>
    </p:bldLst>
  </p:timing>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Rectangle"/>
          <p:cNvSpPr/>
          <p:nvPr/>
        </p:nvSpPr>
        <p:spPr>
          <a:xfrm>
            <a:off x="11032421" y="5280282"/>
            <a:ext cx="115938" cy="342901"/>
          </a:xfrm>
          <a:prstGeom prst="rect">
            <a:avLst/>
          </a:prstGeom>
          <a:solidFill>
            <a:srgbClr val="D783FF"/>
          </a:solidFill>
          <a:ln w="25400">
            <a:solidFill>
              <a:srgbClr val="9437FF"/>
            </a:solidFill>
          </a:ln>
        </p:spPr>
        <p:txBody>
          <a:bodyPr lIns="45719" rIns="45719"/>
          <a:lstStyle/>
          <a:p>
            <a:pPr>
              <a:defRPr sz="1400"/>
            </a:pPr>
          </a:p>
        </p:txBody>
      </p:sp>
      <p:sp>
        <p:nvSpPr>
          <p:cNvPr id="1186" name="Rectangle"/>
          <p:cNvSpPr/>
          <p:nvPr/>
        </p:nvSpPr>
        <p:spPr>
          <a:xfrm>
            <a:off x="10318830" y="6159758"/>
            <a:ext cx="136324" cy="342901"/>
          </a:xfrm>
          <a:prstGeom prst="rect">
            <a:avLst/>
          </a:prstGeom>
          <a:solidFill>
            <a:srgbClr val="76D6FF"/>
          </a:solidFill>
          <a:ln w="25400">
            <a:solidFill>
              <a:srgbClr val="0433FF"/>
            </a:solidFill>
          </a:ln>
        </p:spPr>
        <p:txBody>
          <a:bodyPr lIns="45719" rIns="45719"/>
          <a:lstStyle/>
          <a:p>
            <a:pPr>
              <a:defRPr sz="1400"/>
            </a:pPr>
          </a:p>
        </p:txBody>
      </p:sp>
      <p:sp>
        <p:nvSpPr>
          <p:cNvPr id="1187" name="Rectangle"/>
          <p:cNvSpPr/>
          <p:nvPr/>
        </p:nvSpPr>
        <p:spPr>
          <a:xfrm>
            <a:off x="9437822" y="6159758"/>
            <a:ext cx="102485" cy="342901"/>
          </a:xfrm>
          <a:prstGeom prst="rect">
            <a:avLst/>
          </a:prstGeom>
          <a:solidFill>
            <a:schemeClr val="accent1">
              <a:satOff val="-33333"/>
              <a:lumOff val="29999"/>
            </a:schemeClr>
          </a:solidFill>
          <a:ln w="25400">
            <a:solidFill>
              <a:schemeClr val="accent1"/>
            </a:solidFill>
          </a:ln>
        </p:spPr>
        <p:txBody>
          <a:bodyPr lIns="45719" rIns="45719"/>
          <a:lstStyle/>
          <a:p>
            <a:pPr>
              <a:defRPr sz="1400"/>
            </a:pPr>
          </a:p>
        </p:txBody>
      </p:sp>
      <p:sp>
        <p:nvSpPr>
          <p:cNvPr id="1188" name="A Closer Look at Schedules"/>
          <p:cNvSpPr txBox="1"/>
          <p:nvPr>
            <p:ph type="title"/>
          </p:nvPr>
        </p:nvSpPr>
        <p:spPr>
          <a:prstGeom prst="rect">
            <a:avLst/>
          </a:prstGeom>
        </p:spPr>
        <p:txBody>
          <a:bodyPr/>
          <a:lstStyle/>
          <a:p>
            <a:pPr/>
            <a:r>
              <a:t>A Closer Look at Schedules</a:t>
            </a:r>
          </a:p>
        </p:txBody>
      </p:sp>
      <p:grpSp>
        <p:nvGrpSpPr>
          <p:cNvPr id="1191" name="CustomShape 3"/>
          <p:cNvGrpSpPr/>
          <p:nvPr/>
        </p:nvGrpSpPr>
        <p:grpSpPr>
          <a:xfrm>
            <a:off x="318393" y="3328073"/>
            <a:ext cx="7390767" cy="1899669"/>
            <a:chOff x="0" y="0"/>
            <a:chExt cx="7390765" cy="1899667"/>
          </a:xfrm>
        </p:grpSpPr>
        <p:sp>
          <p:nvSpPr>
            <p:cNvPr id="1189" name="Rectangle"/>
            <p:cNvSpPr/>
            <p:nvPr/>
          </p:nvSpPr>
          <p:spPr>
            <a:xfrm>
              <a:off x="0" y="0"/>
              <a:ext cx="7390766" cy="1555544"/>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190" name="Pipelined.Foreach(…){i =&gt;…"/>
            <p:cNvSpPr txBox="1"/>
            <p:nvPr/>
          </p:nvSpPr>
          <p:spPr>
            <a:xfrm>
              <a:off x="0" y="1079"/>
              <a:ext cx="7390766" cy="18985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Pipelined</a:t>
              </a:r>
              <a:r>
                <a:rPr>
                  <a:solidFill>
                    <a:srgbClr val="A7A7A7"/>
                  </a:solidFill>
                </a:rPr>
                <a:t>.</a:t>
              </a:r>
              <a:r>
                <a:t>Foreach</a:t>
              </a:r>
              <a:r>
                <a:rPr>
                  <a:solidFill>
                    <a:srgbClr val="CDA869"/>
                  </a:solidFill>
                </a:rPr>
                <a:t>(</a:t>
              </a:r>
              <a:r>
                <a:rPr>
                  <a:solidFill>
                    <a:srgbClr val="7587A6"/>
                  </a:solidFill>
                </a:rPr>
                <a:t>…</a:t>
              </a:r>
              <a:r>
                <a:rPr>
                  <a:solidFill>
                    <a:srgbClr val="CDA869"/>
                  </a:solidFill>
                </a:rPr>
                <a:t>){i </a:t>
              </a:r>
              <a:r>
                <a:rPr>
                  <a:solidFill>
                    <a:srgbClr val="A7A7A7"/>
                  </a:solidFill>
                </a:rPr>
                <a:t>=&gt;</a:t>
              </a:r>
            </a:p>
            <a:p>
              <a:pPr defTabSz="825500">
                <a:defRPr spc="0">
                  <a:solidFill>
                    <a:srgbClr val="A7A7A7"/>
                  </a:solidFill>
                  <a:latin typeface="Courier"/>
                  <a:ea typeface="Courier"/>
                  <a:cs typeface="Courier"/>
                  <a:sym typeface="Courier"/>
                </a:defRPr>
              </a:pPr>
              <a:r>
                <a:t>  </a:t>
              </a:r>
              <a:r>
                <a:rPr>
                  <a:solidFill>
                    <a:srgbClr val="CF6A4C"/>
                  </a:solidFill>
                </a:rPr>
                <a:t>sram </a:t>
              </a:r>
              <a:r>
                <a:rPr>
                  <a:solidFill>
                    <a:srgbClr val="7587A6"/>
                  </a:solidFill>
                </a:rPr>
                <a:t>load </a:t>
              </a:r>
              <a:r>
                <a:rPr>
                  <a:solidFill>
                    <a:srgbClr val="CF6A4C"/>
                  </a:solidFill>
                </a:rPr>
                <a:t>dram</a:t>
              </a:r>
            </a:p>
            <a:p>
              <a:pPr defTabSz="825500">
                <a:defRPr spc="0">
                  <a:solidFill>
                    <a:srgbClr val="CF6A4C"/>
                  </a:solidFill>
                  <a:latin typeface="Courier"/>
                  <a:ea typeface="Courier"/>
                  <a:cs typeface="Courier"/>
                  <a:sym typeface="Courier"/>
                </a:defRPr>
              </a:pPr>
              <a:r>
                <a:t>  Foreach</a:t>
              </a:r>
              <a:r>
                <a:rPr>
                  <a:solidFill>
                    <a:srgbClr val="CDA869"/>
                  </a:solidFill>
                </a:rPr>
                <a:t>(</a:t>
              </a:r>
              <a:r>
                <a:t>M </a:t>
              </a:r>
              <a:r>
                <a:rPr>
                  <a:solidFill>
                    <a:srgbClr val="7587A6"/>
                  </a:solidFill>
                </a:rPr>
                <a:t>by </a:t>
              </a:r>
              <a:r>
                <a:rPr>
                  <a:solidFill>
                    <a:srgbClr val="CDA869"/>
                  </a:solidFill>
                </a:rPr>
                <a:t>1){ j </a:t>
              </a:r>
              <a:r>
                <a:rPr>
                  <a:solidFill>
                    <a:srgbClr val="A7A7A7"/>
                  </a:solidFill>
                </a:rPr>
                <a:t>=&gt; </a:t>
              </a:r>
              <a:r>
                <a:t>sram2</a:t>
              </a:r>
              <a:r>
                <a:rPr>
                  <a:solidFill>
                    <a:srgbClr val="CDA869"/>
                  </a:solidFill>
                </a:rPr>
                <a:t>(j) </a:t>
              </a:r>
              <a:r>
                <a:rPr>
                  <a:solidFill>
                    <a:srgbClr val="A7A7A7"/>
                  </a:solidFill>
                </a:rPr>
                <a:t>= </a:t>
              </a:r>
              <a:r>
                <a:t>sram</a:t>
              </a:r>
              <a:r>
                <a:rPr>
                  <a:solidFill>
                    <a:srgbClr val="CDA869"/>
                  </a:solidFill>
                </a:rPr>
                <a:t>(j) </a:t>
              </a:r>
              <a:r>
                <a:rPr>
                  <a:solidFill>
                    <a:srgbClr val="7587A6"/>
                  </a:solidFill>
                </a:rPr>
                <a:t>* </a:t>
              </a:r>
              <a:r>
                <a:rPr>
                  <a:solidFill>
                    <a:srgbClr val="CDA869"/>
                  </a:solidFill>
                </a:rPr>
                <a:t>j }</a:t>
              </a:r>
            </a:p>
            <a:p>
              <a:pPr defTabSz="825500">
                <a:defRPr spc="0">
                  <a:solidFill>
                    <a:srgbClr val="CDA869"/>
                  </a:solidFill>
                  <a:latin typeface="Courier"/>
                  <a:ea typeface="Courier"/>
                  <a:cs typeface="Courier"/>
                  <a:sym typeface="Courier"/>
                </a:defRPr>
              </a:pPr>
              <a:r>
                <a:t>  </a:t>
              </a:r>
              <a:r>
                <a:rPr>
                  <a:solidFill>
                    <a:srgbClr val="CF6A4C"/>
                  </a:solidFill>
                </a:rPr>
                <a:t>dram2 </a:t>
              </a:r>
              <a:r>
                <a:rPr>
                  <a:solidFill>
                    <a:srgbClr val="7887A2"/>
                  </a:solidFill>
                </a:rPr>
                <a:t>store</a:t>
              </a:r>
              <a:r>
                <a:rPr>
                  <a:solidFill>
                    <a:srgbClr val="D3DAE3"/>
                  </a:solidFill>
                </a:rPr>
                <a:t> </a:t>
              </a:r>
              <a:r>
                <a:rPr>
                  <a:solidFill>
                    <a:srgbClr val="C26E53"/>
                  </a:solidFill>
                </a:rPr>
                <a:t>sram2</a:t>
              </a:r>
            </a:p>
            <a:p>
              <a:pPr defTabSz="825500">
                <a:defRPr spc="0">
                  <a:solidFill>
                    <a:srgbClr val="CDA869"/>
                  </a:solidFill>
                  <a:latin typeface="Courier"/>
                  <a:ea typeface="Courier"/>
                  <a:cs typeface="Courier"/>
                  <a:sym typeface="Courier"/>
                </a:defRPr>
              </a:pPr>
              <a:r>
                <a:t>}</a:t>
              </a:r>
            </a:p>
          </p:txBody>
        </p:sp>
      </p:grpSp>
      <p:grpSp>
        <p:nvGrpSpPr>
          <p:cNvPr id="1194" name="Group"/>
          <p:cNvGrpSpPr/>
          <p:nvPr/>
        </p:nvGrpSpPr>
        <p:grpSpPr>
          <a:xfrm>
            <a:off x="318393" y="1183933"/>
            <a:ext cx="7390767" cy="1659040"/>
            <a:chOff x="0" y="0"/>
            <a:chExt cx="7390765" cy="1659038"/>
          </a:xfrm>
        </p:grpSpPr>
        <p:sp>
          <p:nvSpPr>
            <p:cNvPr id="1192" name="Rectangle"/>
            <p:cNvSpPr/>
            <p:nvPr/>
          </p:nvSpPr>
          <p:spPr>
            <a:xfrm>
              <a:off x="0" y="0"/>
              <a:ext cx="7390766" cy="157457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193" name="Sequential.Foreach(…){i =&gt;…"/>
            <p:cNvSpPr txBox="1"/>
            <p:nvPr/>
          </p:nvSpPr>
          <p:spPr>
            <a:xfrm>
              <a:off x="0" y="63534"/>
              <a:ext cx="7390766" cy="159550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Sequential</a:t>
              </a:r>
              <a:r>
                <a:rPr>
                  <a:solidFill>
                    <a:srgbClr val="A7A7A7"/>
                  </a:solidFill>
                </a:rPr>
                <a:t>.</a:t>
              </a:r>
              <a:r>
                <a:t>Foreach</a:t>
              </a:r>
              <a:r>
                <a:rPr>
                  <a:solidFill>
                    <a:srgbClr val="CDA869"/>
                  </a:solidFill>
                </a:rPr>
                <a:t>(</a:t>
              </a:r>
              <a:r>
                <a:rPr>
                  <a:solidFill>
                    <a:srgbClr val="7587A6"/>
                  </a:solidFill>
                </a:rPr>
                <a:t>…</a:t>
              </a:r>
              <a:r>
                <a:rPr>
                  <a:solidFill>
                    <a:srgbClr val="CDA869"/>
                  </a:solidFill>
                </a:rPr>
                <a:t>){i </a:t>
              </a:r>
              <a:r>
                <a:rPr>
                  <a:solidFill>
                    <a:srgbClr val="A7A7A7"/>
                  </a:solidFill>
                </a:rPr>
                <a:t>=&gt;</a:t>
              </a:r>
            </a:p>
            <a:p>
              <a:pPr defTabSz="825500">
                <a:defRPr spc="0">
                  <a:solidFill>
                    <a:srgbClr val="A7A7A7"/>
                  </a:solidFill>
                  <a:latin typeface="Courier"/>
                  <a:ea typeface="Courier"/>
                  <a:cs typeface="Courier"/>
                  <a:sym typeface="Courier"/>
                </a:defRPr>
              </a:pPr>
              <a:r>
                <a:t>  </a:t>
              </a:r>
              <a:r>
                <a:rPr>
                  <a:solidFill>
                    <a:srgbClr val="CF6A4C"/>
                  </a:solidFill>
                </a:rPr>
                <a:t>sram </a:t>
              </a:r>
              <a:r>
                <a:rPr>
                  <a:solidFill>
                    <a:srgbClr val="7587A6"/>
                  </a:solidFill>
                </a:rPr>
                <a:t>load </a:t>
              </a:r>
              <a:r>
                <a:rPr>
                  <a:solidFill>
                    <a:srgbClr val="CF6A4C"/>
                  </a:solidFill>
                </a:rPr>
                <a:t>dram</a:t>
              </a:r>
            </a:p>
            <a:p>
              <a:pPr defTabSz="825500">
                <a:defRPr spc="0">
                  <a:solidFill>
                    <a:srgbClr val="CF6A4C"/>
                  </a:solidFill>
                  <a:latin typeface="Courier"/>
                  <a:ea typeface="Courier"/>
                  <a:cs typeface="Courier"/>
                  <a:sym typeface="Courier"/>
                </a:defRPr>
              </a:pPr>
              <a:r>
                <a:t>  Foreach</a:t>
              </a:r>
              <a:r>
                <a:rPr>
                  <a:solidFill>
                    <a:srgbClr val="CDA869"/>
                  </a:solidFill>
                </a:rPr>
                <a:t>(</a:t>
              </a:r>
              <a:r>
                <a:t>M </a:t>
              </a:r>
              <a:r>
                <a:rPr>
                  <a:solidFill>
                    <a:srgbClr val="7587A6"/>
                  </a:solidFill>
                </a:rPr>
                <a:t>by </a:t>
              </a:r>
              <a:r>
                <a:rPr>
                  <a:solidFill>
                    <a:srgbClr val="CDA869"/>
                  </a:solidFill>
                </a:rPr>
                <a:t>1){ j </a:t>
              </a:r>
              <a:r>
                <a:rPr>
                  <a:solidFill>
                    <a:srgbClr val="A7A7A7"/>
                  </a:solidFill>
                </a:rPr>
                <a:t>=&gt; </a:t>
              </a:r>
              <a:r>
                <a:t>sram2</a:t>
              </a:r>
              <a:r>
                <a:rPr>
                  <a:solidFill>
                    <a:srgbClr val="CDA869"/>
                  </a:solidFill>
                </a:rPr>
                <a:t>(j) </a:t>
              </a:r>
              <a:r>
                <a:rPr>
                  <a:solidFill>
                    <a:srgbClr val="A7A7A7"/>
                  </a:solidFill>
                </a:rPr>
                <a:t>= </a:t>
              </a:r>
              <a:r>
                <a:t>sram</a:t>
              </a:r>
              <a:r>
                <a:rPr>
                  <a:solidFill>
                    <a:srgbClr val="CDA869"/>
                  </a:solidFill>
                </a:rPr>
                <a:t>(j) </a:t>
              </a:r>
              <a:r>
                <a:rPr>
                  <a:solidFill>
                    <a:srgbClr val="7587A6"/>
                  </a:solidFill>
                </a:rPr>
                <a:t>* </a:t>
              </a:r>
              <a:r>
                <a:rPr>
                  <a:solidFill>
                    <a:srgbClr val="CDA869"/>
                  </a:solidFill>
                </a:rPr>
                <a:t>j }</a:t>
              </a:r>
            </a:p>
            <a:p>
              <a:pPr defTabSz="825500">
                <a:defRPr spc="0">
                  <a:solidFill>
                    <a:srgbClr val="CDA869"/>
                  </a:solidFill>
                  <a:latin typeface="Courier"/>
                  <a:ea typeface="Courier"/>
                  <a:cs typeface="Courier"/>
                  <a:sym typeface="Courier"/>
                </a:defRPr>
              </a:pPr>
              <a:r>
                <a:t>  </a:t>
              </a:r>
              <a:r>
                <a:rPr>
                  <a:solidFill>
                    <a:srgbClr val="CF6A4C"/>
                  </a:solidFill>
                </a:rPr>
                <a:t>dram </a:t>
              </a:r>
              <a:r>
                <a:rPr>
                  <a:solidFill>
                    <a:srgbClr val="7887A2"/>
                  </a:solidFill>
                </a:rPr>
                <a:t>store</a:t>
              </a:r>
              <a:r>
                <a:rPr>
                  <a:solidFill>
                    <a:srgbClr val="D3DAE3"/>
                  </a:solidFill>
                </a:rPr>
                <a:t> </a:t>
              </a:r>
              <a:r>
                <a:rPr>
                  <a:solidFill>
                    <a:srgbClr val="C26E53"/>
                  </a:solidFill>
                </a:rPr>
                <a:t>sram2</a:t>
              </a:r>
            </a:p>
            <a:p>
              <a:pPr defTabSz="825500">
                <a:defRPr spc="0">
                  <a:solidFill>
                    <a:srgbClr val="CDA869"/>
                  </a:solidFill>
                  <a:latin typeface="Courier"/>
                  <a:ea typeface="Courier"/>
                  <a:cs typeface="Courier"/>
                  <a:sym typeface="Courier"/>
                </a:defRPr>
              </a:pPr>
              <a:r>
                <a:t>}</a:t>
              </a:r>
            </a:p>
          </p:txBody>
        </p:sp>
      </p:grpSp>
      <p:sp>
        <p:nvSpPr>
          <p:cNvPr id="1195" name="CustomShape 8"/>
          <p:cNvSpPr/>
          <p:nvPr/>
        </p:nvSpPr>
        <p:spPr>
          <a:xfrm>
            <a:off x="-2902542" y="2976228"/>
            <a:ext cx="23645521" cy="366"/>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1196" name="CustomShape 8"/>
          <p:cNvSpPr/>
          <p:nvPr/>
        </p:nvSpPr>
        <p:spPr>
          <a:xfrm>
            <a:off x="-2622466" y="4991481"/>
            <a:ext cx="23645520" cy="366"/>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grpSp>
        <p:nvGrpSpPr>
          <p:cNvPr id="1199" name="CustomShape 1"/>
          <p:cNvGrpSpPr/>
          <p:nvPr/>
        </p:nvGrpSpPr>
        <p:grpSpPr>
          <a:xfrm>
            <a:off x="369204" y="5131767"/>
            <a:ext cx="6566033" cy="1899669"/>
            <a:chOff x="0" y="0"/>
            <a:chExt cx="6566031" cy="1899667"/>
          </a:xfrm>
        </p:grpSpPr>
        <p:sp>
          <p:nvSpPr>
            <p:cNvPr id="1197" name="Rectangle"/>
            <p:cNvSpPr/>
            <p:nvPr/>
          </p:nvSpPr>
          <p:spPr>
            <a:xfrm>
              <a:off x="0" y="0"/>
              <a:ext cx="6566032" cy="1454253"/>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198" name="Stream.Foreach(…){i =&gt;…"/>
            <p:cNvSpPr txBox="1"/>
            <p:nvPr/>
          </p:nvSpPr>
          <p:spPr>
            <a:xfrm>
              <a:off x="0" y="769"/>
              <a:ext cx="6566032" cy="189889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500">
                  <a:solidFill>
                    <a:srgbClr val="CF6A4C"/>
                  </a:solidFill>
                  <a:latin typeface="Courier"/>
                  <a:ea typeface="Courier"/>
                  <a:cs typeface="Courier"/>
                  <a:sym typeface="Courier"/>
                </a:defRPr>
              </a:pPr>
              <a:r>
                <a:t>Stream</a:t>
              </a:r>
              <a:r>
                <a:rPr>
                  <a:solidFill>
                    <a:srgbClr val="A7A7A7"/>
                  </a:solidFill>
                </a:rPr>
                <a:t>.</a:t>
              </a:r>
              <a:r>
                <a:t>Foreach</a:t>
              </a:r>
              <a:r>
                <a:rPr>
                  <a:solidFill>
                    <a:srgbClr val="CDA869"/>
                  </a:solidFill>
                </a:rPr>
                <a:t>(</a:t>
              </a:r>
              <a:r>
                <a:rPr>
                  <a:solidFill>
                    <a:srgbClr val="7587A6"/>
                  </a:solidFill>
                </a:rPr>
                <a:t>…</a:t>
              </a:r>
              <a:r>
                <a:rPr>
                  <a:solidFill>
                    <a:srgbClr val="CDA869"/>
                  </a:solidFill>
                </a:rPr>
                <a:t>){i </a:t>
              </a:r>
              <a:r>
                <a:rPr>
                  <a:solidFill>
                    <a:srgbClr val="A7A7A7"/>
                  </a:solidFill>
                </a:rPr>
                <a:t>=&gt;</a:t>
              </a:r>
            </a:p>
            <a:p>
              <a:pPr defTabSz="825500">
                <a:defRPr spc="0" sz="1500">
                  <a:solidFill>
                    <a:srgbClr val="A7A7A7"/>
                  </a:solidFill>
                  <a:latin typeface="Courier"/>
                  <a:ea typeface="Courier"/>
                  <a:cs typeface="Courier"/>
                  <a:sym typeface="Courier"/>
                </a:defRPr>
              </a:pPr>
              <a:r>
                <a:t>  </a:t>
              </a:r>
              <a:r>
                <a:rPr>
                  <a:solidFill>
                    <a:srgbClr val="CF6A4C"/>
                  </a:solidFill>
                </a:rPr>
                <a:t>fifoIn </a:t>
              </a:r>
              <a:r>
                <a:rPr>
                  <a:solidFill>
                    <a:srgbClr val="7587A6"/>
                  </a:solidFill>
                </a:rPr>
                <a:t>load </a:t>
              </a:r>
              <a:r>
                <a:rPr>
                  <a:solidFill>
                    <a:srgbClr val="CF6A4C"/>
                  </a:solidFill>
                </a:rPr>
                <a:t>dram</a:t>
              </a:r>
            </a:p>
            <a:p>
              <a:pPr defTabSz="825500">
                <a:defRPr spc="0" sz="1500">
                  <a:solidFill>
                    <a:srgbClr val="CF6A4C"/>
                  </a:solidFill>
                  <a:latin typeface="Courier"/>
                  <a:ea typeface="Courier"/>
                  <a:cs typeface="Courier"/>
                  <a:sym typeface="Courier"/>
                </a:defRPr>
              </a:pPr>
              <a:r>
                <a:t>  Foreach</a:t>
              </a:r>
              <a:r>
                <a:rPr>
                  <a:solidFill>
                    <a:srgbClr val="CDA869"/>
                  </a:solidFill>
                </a:rPr>
                <a:t>(</a:t>
              </a:r>
              <a:r>
                <a:t>M </a:t>
              </a:r>
              <a:r>
                <a:rPr>
                  <a:solidFill>
                    <a:srgbClr val="7587A6"/>
                  </a:solidFill>
                </a:rPr>
                <a:t>by </a:t>
              </a:r>
              <a:r>
                <a:rPr>
                  <a:solidFill>
                    <a:srgbClr val="CDA869"/>
                  </a:solidFill>
                </a:rPr>
                <a:t>1){ j </a:t>
              </a:r>
              <a:r>
                <a:rPr>
                  <a:solidFill>
                    <a:srgbClr val="A7A7A7"/>
                  </a:solidFill>
                </a:rPr>
                <a:t>=&gt; </a:t>
              </a:r>
              <a:r>
                <a:t>fifoOut</a:t>
              </a:r>
              <a:r>
                <a:rPr>
                  <a:solidFill>
                    <a:srgbClr val="A7A7A7"/>
                  </a:solidFill>
                </a:rPr>
                <a:t>.</a:t>
              </a:r>
              <a:r>
                <a:rPr>
                  <a:solidFill>
                    <a:srgbClr val="7587A6"/>
                  </a:solidFill>
                </a:rPr>
                <a:t>enq</a:t>
              </a:r>
              <a:r>
                <a:rPr>
                  <a:solidFill>
                    <a:srgbClr val="CDA869"/>
                  </a:solidFill>
                </a:rPr>
                <a:t>(</a:t>
              </a:r>
              <a:r>
                <a:t>fifoIn</a:t>
              </a:r>
              <a:r>
                <a:rPr>
                  <a:solidFill>
                    <a:srgbClr val="A7A7A7"/>
                  </a:solidFill>
                </a:rPr>
                <a:t>.</a:t>
              </a:r>
              <a:r>
                <a:rPr>
                  <a:solidFill>
                    <a:srgbClr val="7587A6"/>
                  </a:solidFill>
                </a:rPr>
                <a:t>deq</a:t>
              </a:r>
              <a:r>
                <a:rPr>
                  <a:solidFill>
                    <a:srgbClr val="CDA869"/>
                  </a:solidFill>
                </a:rPr>
                <a:t>() </a:t>
              </a:r>
              <a:r>
                <a:rPr>
                  <a:solidFill>
                    <a:srgbClr val="7587A6"/>
                  </a:solidFill>
                </a:rPr>
                <a:t>* </a:t>
              </a:r>
              <a:r>
                <a:rPr>
                  <a:solidFill>
                    <a:srgbClr val="CDA869"/>
                  </a:solidFill>
                </a:rPr>
                <a:t>j) }</a:t>
              </a:r>
            </a:p>
            <a:p>
              <a:pPr defTabSz="825500">
                <a:defRPr spc="0" sz="1500">
                  <a:solidFill>
                    <a:srgbClr val="CDA869"/>
                  </a:solidFill>
                  <a:latin typeface="Courier"/>
                  <a:ea typeface="Courier"/>
                  <a:cs typeface="Courier"/>
                  <a:sym typeface="Courier"/>
                </a:defRPr>
              </a:pPr>
              <a:r>
                <a:t>  </a:t>
              </a:r>
              <a:r>
                <a:rPr>
                  <a:solidFill>
                    <a:srgbClr val="CF6A4C"/>
                  </a:solidFill>
                </a:rPr>
                <a:t>dram2 </a:t>
              </a:r>
              <a:r>
                <a:rPr>
                  <a:solidFill>
                    <a:srgbClr val="7887A2"/>
                  </a:solidFill>
                </a:rPr>
                <a:t>store</a:t>
              </a:r>
              <a:r>
                <a:rPr>
                  <a:solidFill>
                    <a:srgbClr val="D3DAE3"/>
                  </a:solidFill>
                </a:rPr>
                <a:t> </a:t>
              </a:r>
              <a:r>
                <a:rPr>
                  <a:solidFill>
                    <a:srgbClr val="C26E53"/>
                  </a:solidFill>
                </a:rPr>
                <a:t>fifoOut</a:t>
              </a:r>
            </a:p>
            <a:p>
              <a:pPr defTabSz="825500">
                <a:defRPr spc="0" sz="1500">
                  <a:solidFill>
                    <a:srgbClr val="CDA869"/>
                  </a:solidFill>
                  <a:latin typeface="Courier"/>
                  <a:ea typeface="Courier"/>
                  <a:cs typeface="Courier"/>
                  <a:sym typeface="Courier"/>
                </a:defRPr>
              </a:pPr>
              <a:r>
                <a:t>}</a:t>
              </a:r>
            </a:p>
            <a:p>
              <a:pPr defTabSz="825500">
                <a:defRPr spc="0" sz="1500">
                  <a:solidFill>
                    <a:srgbClr val="000000"/>
                  </a:solidFill>
                  <a:latin typeface="Courier"/>
                  <a:ea typeface="Courier"/>
                  <a:cs typeface="Courier"/>
                  <a:sym typeface="Courier"/>
                </a:defRPr>
              </a:pPr>
            </a:p>
          </p:txBody>
        </p:sp>
      </p:grpSp>
      <p:sp>
        <p:nvSpPr>
          <p:cNvPr id="1200"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01" name="Note: Foreach with no annotation is implicitly “Pipelined”"/>
          <p:cNvSpPr txBox="1"/>
          <p:nvPr/>
        </p:nvSpPr>
        <p:spPr>
          <a:xfrm>
            <a:off x="1527645" y="2960885"/>
            <a:ext cx="5655839" cy="37173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latin typeface="+mn-lt"/>
                <a:ea typeface="+mn-ea"/>
                <a:cs typeface="+mn-cs"/>
                <a:sym typeface="Calibri"/>
              </a:defRPr>
            </a:pPr>
            <a:r>
              <a:t>Note: </a:t>
            </a:r>
            <a:r>
              <a:rPr b="1">
                <a:latin typeface="Courier"/>
                <a:ea typeface="Courier"/>
                <a:cs typeface="Courier"/>
                <a:sym typeface="Courier"/>
              </a:rPr>
              <a:t>Foreach</a:t>
            </a:r>
            <a:r>
              <a:t> with no annotation is implicitly “Pipelined”</a:t>
            </a:r>
          </a:p>
        </p:txBody>
      </p:sp>
      <p:sp>
        <p:nvSpPr>
          <p:cNvPr id="1202" name="i = 0"/>
          <p:cNvSpPr/>
          <p:nvPr/>
        </p:nvSpPr>
        <p:spPr>
          <a:xfrm>
            <a:off x="8608518" y="1329651"/>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grpSp>
        <p:nvGrpSpPr>
          <p:cNvPr id="1206" name="Group"/>
          <p:cNvGrpSpPr/>
          <p:nvPr/>
        </p:nvGrpSpPr>
        <p:grpSpPr>
          <a:xfrm rot="16200000">
            <a:off x="9551749" y="1693989"/>
            <a:ext cx="172651" cy="2000945"/>
            <a:chOff x="0" y="0"/>
            <a:chExt cx="172650" cy="2000943"/>
          </a:xfrm>
        </p:grpSpPr>
        <p:sp>
          <p:nvSpPr>
            <p:cNvPr id="1203" name="Line"/>
            <p:cNvSpPr/>
            <p:nvPr/>
          </p:nvSpPr>
          <p:spPr>
            <a:xfrm flipV="1">
              <a:off x="86325" y="-1"/>
              <a:ext cx="1" cy="1997344"/>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04" name="Line"/>
            <p:cNvSpPr/>
            <p:nvPr/>
          </p:nvSpPr>
          <p:spPr>
            <a:xfrm>
              <a:off x="0" y="7865"/>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05" name="Line"/>
            <p:cNvSpPr/>
            <p:nvPr/>
          </p:nvSpPr>
          <p:spPr>
            <a:xfrm>
              <a:off x="0" y="2000943"/>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1211" name="Group"/>
          <p:cNvGrpSpPr/>
          <p:nvPr/>
        </p:nvGrpSpPr>
        <p:grpSpPr>
          <a:xfrm>
            <a:off x="8108175" y="1001268"/>
            <a:ext cx="4330568" cy="2018852"/>
            <a:chOff x="0" y="0"/>
            <a:chExt cx="4330566" cy="2018850"/>
          </a:xfrm>
        </p:grpSpPr>
        <p:sp>
          <p:nvSpPr>
            <p:cNvPr id="1207" name="Line"/>
            <p:cNvSpPr/>
            <p:nvPr/>
          </p:nvSpPr>
          <p:spPr>
            <a:xfrm flipH="1">
              <a:off x="439210" y="273047"/>
              <a:ext cx="1" cy="14144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208" name="Line"/>
            <p:cNvSpPr/>
            <p:nvPr/>
          </p:nvSpPr>
          <p:spPr>
            <a:xfrm>
              <a:off x="435895" y="275809"/>
              <a:ext cx="339614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209" name="Time"/>
            <p:cNvSpPr txBox="1"/>
            <p:nvPr/>
          </p:nvSpPr>
          <p:spPr>
            <a:xfrm>
              <a:off x="3452145" y="0"/>
              <a:ext cx="878422" cy="378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210" name="Stage"/>
            <p:cNvSpPr txBox="1"/>
            <p:nvPr/>
          </p:nvSpPr>
          <p:spPr>
            <a:xfrm>
              <a:off x="0" y="1640839"/>
              <a:ext cx="878421" cy="378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212" name="Load"/>
          <p:cNvSpPr txBox="1"/>
          <p:nvPr/>
        </p:nvSpPr>
        <p:spPr>
          <a:xfrm>
            <a:off x="7999241" y="1316951"/>
            <a:ext cx="524991"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a:t>
            </a:r>
          </a:p>
        </p:txBody>
      </p:sp>
      <p:sp>
        <p:nvSpPr>
          <p:cNvPr id="1213" name="Foreach"/>
          <p:cNvSpPr txBox="1"/>
          <p:nvPr/>
        </p:nvSpPr>
        <p:spPr>
          <a:xfrm>
            <a:off x="7794890" y="1796288"/>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Foreach</a:t>
            </a:r>
          </a:p>
        </p:txBody>
      </p:sp>
      <p:sp>
        <p:nvSpPr>
          <p:cNvPr id="1214" name="Store"/>
          <p:cNvSpPr txBox="1"/>
          <p:nvPr/>
        </p:nvSpPr>
        <p:spPr>
          <a:xfrm>
            <a:off x="7998090" y="2214912"/>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Store</a:t>
            </a:r>
          </a:p>
        </p:txBody>
      </p:sp>
      <p:sp>
        <p:nvSpPr>
          <p:cNvPr id="1215" name="i = 0"/>
          <p:cNvSpPr/>
          <p:nvPr/>
        </p:nvSpPr>
        <p:spPr>
          <a:xfrm>
            <a:off x="9213488" y="1770883"/>
            <a:ext cx="802154"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216" name="i = 0"/>
          <p:cNvSpPr/>
          <p:nvPr/>
        </p:nvSpPr>
        <p:spPr>
          <a:xfrm>
            <a:off x="10036447" y="2218349"/>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217" name="i = 1"/>
          <p:cNvSpPr/>
          <p:nvPr/>
        </p:nvSpPr>
        <p:spPr>
          <a:xfrm>
            <a:off x="10672268" y="1329651"/>
            <a:ext cx="583159"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218" name="i = 1"/>
          <p:cNvSpPr/>
          <p:nvPr/>
        </p:nvSpPr>
        <p:spPr>
          <a:xfrm>
            <a:off x="11263031" y="1774872"/>
            <a:ext cx="802155"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219" name="Effective Latency and II"/>
          <p:cNvSpPr txBox="1"/>
          <p:nvPr/>
        </p:nvSpPr>
        <p:spPr>
          <a:xfrm>
            <a:off x="8716791" y="2665025"/>
            <a:ext cx="2176944"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Latency</a:t>
            </a:r>
            <a:r>
              <a:t> and </a:t>
            </a:r>
            <a:r>
              <a:rPr b="1"/>
              <a:t>II</a:t>
            </a:r>
          </a:p>
        </p:txBody>
      </p:sp>
      <p:sp>
        <p:nvSpPr>
          <p:cNvPr id="1220" name="i = 0"/>
          <p:cNvSpPr/>
          <p:nvPr/>
        </p:nvSpPr>
        <p:spPr>
          <a:xfrm>
            <a:off x="8591585" y="3354841"/>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grpSp>
        <p:nvGrpSpPr>
          <p:cNvPr id="1224" name="Group"/>
          <p:cNvGrpSpPr/>
          <p:nvPr/>
        </p:nvGrpSpPr>
        <p:grpSpPr>
          <a:xfrm rot="16200000">
            <a:off x="9551748" y="3702247"/>
            <a:ext cx="172651" cy="2034810"/>
            <a:chOff x="0" y="0"/>
            <a:chExt cx="172650" cy="2034809"/>
          </a:xfrm>
        </p:grpSpPr>
        <p:sp>
          <p:nvSpPr>
            <p:cNvPr id="1221" name="Line"/>
            <p:cNvSpPr/>
            <p:nvPr/>
          </p:nvSpPr>
          <p:spPr>
            <a:xfrm flipV="1">
              <a:off x="86325" y="-1"/>
              <a:ext cx="1" cy="2031149"/>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22" name="Line"/>
            <p:cNvSpPr/>
            <p:nvPr/>
          </p:nvSpPr>
          <p:spPr>
            <a:xfrm>
              <a:off x="0" y="7998"/>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23" name="Line"/>
            <p:cNvSpPr/>
            <p:nvPr/>
          </p:nvSpPr>
          <p:spPr>
            <a:xfrm>
              <a:off x="0" y="2034808"/>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1229" name="Group"/>
          <p:cNvGrpSpPr/>
          <p:nvPr/>
        </p:nvGrpSpPr>
        <p:grpSpPr>
          <a:xfrm>
            <a:off x="8091242" y="3026459"/>
            <a:ext cx="4330568" cy="2018851"/>
            <a:chOff x="0" y="0"/>
            <a:chExt cx="4330566" cy="2018850"/>
          </a:xfrm>
        </p:grpSpPr>
        <p:sp>
          <p:nvSpPr>
            <p:cNvPr id="1225" name="Line"/>
            <p:cNvSpPr/>
            <p:nvPr/>
          </p:nvSpPr>
          <p:spPr>
            <a:xfrm flipH="1">
              <a:off x="439210" y="273047"/>
              <a:ext cx="1" cy="14144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226" name="Line"/>
            <p:cNvSpPr/>
            <p:nvPr/>
          </p:nvSpPr>
          <p:spPr>
            <a:xfrm>
              <a:off x="435895" y="275809"/>
              <a:ext cx="339614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227" name="Time"/>
            <p:cNvSpPr txBox="1"/>
            <p:nvPr/>
          </p:nvSpPr>
          <p:spPr>
            <a:xfrm>
              <a:off x="3452145" y="0"/>
              <a:ext cx="878422" cy="378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228" name="Stage"/>
            <p:cNvSpPr txBox="1"/>
            <p:nvPr/>
          </p:nvSpPr>
          <p:spPr>
            <a:xfrm>
              <a:off x="0" y="1640839"/>
              <a:ext cx="878421" cy="378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230" name="Load"/>
          <p:cNvSpPr txBox="1"/>
          <p:nvPr/>
        </p:nvSpPr>
        <p:spPr>
          <a:xfrm>
            <a:off x="7982308" y="3342141"/>
            <a:ext cx="524991"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a:t>
            </a:r>
          </a:p>
        </p:txBody>
      </p:sp>
      <p:sp>
        <p:nvSpPr>
          <p:cNvPr id="1231" name="Foreach"/>
          <p:cNvSpPr txBox="1"/>
          <p:nvPr/>
        </p:nvSpPr>
        <p:spPr>
          <a:xfrm>
            <a:off x="7777957" y="3821479"/>
            <a:ext cx="729342"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Foreach</a:t>
            </a:r>
          </a:p>
        </p:txBody>
      </p:sp>
      <p:sp>
        <p:nvSpPr>
          <p:cNvPr id="1232" name="Store"/>
          <p:cNvSpPr txBox="1"/>
          <p:nvPr/>
        </p:nvSpPr>
        <p:spPr>
          <a:xfrm>
            <a:off x="7981157" y="4240102"/>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Store</a:t>
            </a:r>
          </a:p>
        </p:txBody>
      </p:sp>
      <p:sp>
        <p:nvSpPr>
          <p:cNvPr id="1233" name="i = 0"/>
          <p:cNvSpPr/>
          <p:nvPr/>
        </p:nvSpPr>
        <p:spPr>
          <a:xfrm>
            <a:off x="9215604" y="3796073"/>
            <a:ext cx="802155"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234" name="i = 0"/>
          <p:cNvSpPr/>
          <p:nvPr/>
        </p:nvSpPr>
        <p:spPr>
          <a:xfrm>
            <a:off x="10070314" y="4243539"/>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235" name="i = 1"/>
          <p:cNvSpPr/>
          <p:nvPr/>
        </p:nvSpPr>
        <p:spPr>
          <a:xfrm>
            <a:off x="9216001" y="3354841"/>
            <a:ext cx="583159"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236" name="i = 1"/>
          <p:cNvSpPr/>
          <p:nvPr/>
        </p:nvSpPr>
        <p:spPr>
          <a:xfrm>
            <a:off x="10073464" y="3800063"/>
            <a:ext cx="802155" cy="342900"/>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237" name="i = 2"/>
          <p:cNvSpPr/>
          <p:nvPr/>
        </p:nvSpPr>
        <p:spPr>
          <a:xfrm>
            <a:off x="10069018" y="3354841"/>
            <a:ext cx="583159"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238" name="i = 1"/>
          <p:cNvSpPr/>
          <p:nvPr/>
        </p:nvSpPr>
        <p:spPr>
          <a:xfrm>
            <a:off x="10923331" y="4234994"/>
            <a:ext cx="583159"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239" name="i = 2"/>
          <p:cNvSpPr/>
          <p:nvPr/>
        </p:nvSpPr>
        <p:spPr>
          <a:xfrm>
            <a:off x="10926481" y="3791518"/>
            <a:ext cx="802155"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240" name="i = 3"/>
          <p:cNvSpPr/>
          <p:nvPr/>
        </p:nvSpPr>
        <p:spPr>
          <a:xfrm>
            <a:off x="10922035" y="3346296"/>
            <a:ext cx="583159" cy="342901"/>
          </a:xfrm>
          <a:prstGeom prst="rect">
            <a:avLst/>
          </a:prstGeom>
          <a:solidFill>
            <a:srgbClr val="D783FF"/>
          </a:solidFill>
          <a:ln w="25400">
            <a:solidFill>
              <a:srgbClr val="9437FF"/>
            </a:solidFill>
          </a:ln>
          <a:extLst>
            <a:ext uri="{C572A759-6A51-4108-AA02-DFA0A04FC94B}">
              <ma14:wrappingTextBoxFlag xmlns:ma14="http://schemas.microsoft.com/office/mac/drawingml/2011/main" val="1"/>
            </a:ext>
          </a:extLst>
        </p:spPr>
        <p:txBody>
          <a:bodyPr lIns="45719" rIns="45719"/>
          <a:lstStyle>
            <a:lvl1pPr>
              <a:defRPr sz="1400"/>
            </a:lvl1pPr>
          </a:lstStyle>
          <a:p>
            <a:pPr/>
            <a:r>
              <a:t>i = 3</a:t>
            </a:r>
          </a:p>
        </p:txBody>
      </p:sp>
      <p:sp>
        <p:nvSpPr>
          <p:cNvPr id="1241" name="Effective Latency"/>
          <p:cNvSpPr txBox="1"/>
          <p:nvPr/>
        </p:nvSpPr>
        <p:spPr>
          <a:xfrm>
            <a:off x="8716791" y="4705904"/>
            <a:ext cx="2176944"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Latency</a:t>
            </a:r>
          </a:p>
        </p:txBody>
      </p:sp>
      <p:sp>
        <p:nvSpPr>
          <p:cNvPr id="1242" name="Effective II"/>
          <p:cNvSpPr txBox="1"/>
          <p:nvPr/>
        </p:nvSpPr>
        <p:spPr>
          <a:xfrm>
            <a:off x="10879017" y="4740829"/>
            <a:ext cx="2176944"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II</a:t>
            </a:r>
          </a:p>
        </p:txBody>
      </p:sp>
      <p:grpSp>
        <p:nvGrpSpPr>
          <p:cNvPr id="1246" name="Group"/>
          <p:cNvGrpSpPr/>
          <p:nvPr/>
        </p:nvGrpSpPr>
        <p:grpSpPr>
          <a:xfrm rot="16200000">
            <a:off x="11232722" y="4317447"/>
            <a:ext cx="172652" cy="810534"/>
            <a:chOff x="0" y="0"/>
            <a:chExt cx="172650" cy="810533"/>
          </a:xfrm>
        </p:grpSpPr>
        <p:sp>
          <p:nvSpPr>
            <p:cNvPr id="1243" name="Line"/>
            <p:cNvSpPr/>
            <p:nvPr/>
          </p:nvSpPr>
          <p:spPr>
            <a:xfrm flipV="1">
              <a:off x="86325" y="-1"/>
              <a:ext cx="1" cy="809076"/>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44" name="Line"/>
            <p:cNvSpPr/>
            <p:nvPr/>
          </p:nvSpPr>
          <p:spPr>
            <a:xfrm>
              <a:off x="0" y="3186"/>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45" name="Line"/>
            <p:cNvSpPr/>
            <p:nvPr/>
          </p:nvSpPr>
          <p:spPr>
            <a:xfrm>
              <a:off x="0" y="810533"/>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1247" name="i = 0"/>
          <p:cNvSpPr/>
          <p:nvPr/>
        </p:nvSpPr>
        <p:spPr>
          <a:xfrm>
            <a:off x="8521735" y="5274187"/>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grpSp>
        <p:nvGrpSpPr>
          <p:cNvPr id="1251" name="Group"/>
          <p:cNvGrpSpPr/>
          <p:nvPr/>
        </p:nvGrpSpPr>
        <p:grpSpPr>
          <a:xfrm rot="16200000">
            <a:off x="8953366" y="6101045"/>
            <a:ext cx="172651" cy="1025106"/>
            <a:chOff x="0" y="0"/>
            <a:chExt cx="172650" cy="1025104"/>
          </a:xfrm>
        </p:grpSpPr>
        <p:sp>
          <p:nvSpPr>
            <p:cNvPr id="1248" name="Line"/>
            <p:cNvSpPr/>
            <p:nvPr/>
          </p:nvSpPr>
          <p:spPr>
            <a:xfrm flipV="1">
              <a:off x="86325" y="-1"/>
              <a:ext cx="1" cy="1023262"/>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49" name="Line"/>
            <p:cNvSpPr/>
            <p:nvPr/>
          </p:nvSpPr>
          <p:spPr>
            <a:xfrm>
              <a:off x="0" y="4029"/>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50" name="Line"/>
            <p:cNvSpPr/>
            <p:nvPr/>
          </p:nvSpPr>
          <p:spPr>
            <a:xfrm>
              <a:off x="0" y="1025104"/>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1256" name="Group"/>
          <p:cNvGrpSpPr/>
          <p:nvPr/>
        </p:nvGrpSpPr>
        <p:grpSpPr>
          <a:xfrm>
            <a:off x="8021392" y="4945805"/>
            <a:ext cx="4330568" cy="2018851"/>
            <a:chOff x="0" y="0"/>
            <a:chExt cx="4330566" cy="2018850"/>
          </a:xfrm>
        </p:grpSpPr>
        <p:sp>
          <p:nvSpPr>
            <p:cNvPr id="1252" name="Line"/>
            <p:cNvSpPr/>
            <p:nvPr/>
          </p:nvSpPr>
          <p:spPr>
            <a:xfrm flipH="1">
              <a:off x="439210" y="273047"/>
              <a:ext cx="1" cy="14144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253" name="Line"/>
            <p:cNvSpPr/>
            <p:nvPr/>
          </p:nvSpPr>
          <p:spPr>
            <a:xfrm>
              <a:off x="435895" y="275809"/>
              <a:ext cx="339614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254" name="Time"/>
            <p:cNvSpPr txBox="1"/>
            <p:nvPr/>
          </p:nvSpPr>
          <p:spPr>
            <a:xfrm>
              <a:off x="3452145" y="0"/>
              <a:ext cx="878422" cy="378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255" name="Stage"/>
            <p:cNvSpPr txBox="1"/>
            <p:nvPr/>
          </p:nvSpPr>
          <p:spPr>
            <a:xfrm>
              <a:off x="0" y="1640839"/>
              <a:ext cx="878421" cy="378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257" name="Load"/>
          <p:cNvSpPr txBox="1"/>
          <p:nvPr/>
        </p:nvSpPr>
        <p:spPr>
          <a:xfrm>
            <a:off x="7912458" y="5261487"/>
            <a:ext cx="524991"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a:t>
            </a:r>
          </a:p>
        </p:txBody>
      </p:sp>
      <p:sp>
        <p:nvSpPr>
          <p:cNvPr id="1258" name="Foreach"/>
          <p:cNvSpPr txBox="1"/>
          <p:nvPr/>
        </p:nvSpPr>
        <p:spPr>
          <a:xfrm>
            <a:off x="7708107" y="5740825"/>
            <a:ext cx="729342"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Foreach</a:t>
            </a:r>
          </a:p>
        </p:txBody>
      </p:sp>
      <p:sp>
        <p:nvSpPr>
          <p:cNvPr id="1259" name="Store"/>
          <p:cNvSpPr txBox="1"/>
          <p:nvPr/>
        </p:nvSpPr>
        <p:spPr>
          <a:xfrm>
            <a:off x="7911307" y="6159448"/>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Store</a:t>
            </a:r>
          </a:p>
        </p:txBody>
      </p:sp>
      <p:sp>
        <p:nvSpPr>
          <p:cNvPr id="1260" name="i = 0"/>
          <p:cNvSpPr/>
          <p:nvPr/>
        </p:nvSpPr>
        <p:spPr>
          <a:xfrm>
            <a:off x="8650454" y="5715419"/>
            <a:ext cx="802155"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261" name="i = 0"/>
          <p:cNvSpPr/>
          <p:nvPr/>
        </p:nvSpPr>
        <p:spPr>
          <a:xfrm>
            <a:off x="8734552" y="6162885"/>
            <a:ext cx="553431"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262" name="i = 1"/>
          <p:cNvSpPr/>
          <p:nvPr/>
        </p:nvSpPr>
        <p:spPr>
          <a:xfrm>
            <a:off x="9095351" y="5274187"/>
            <a:ext cx="583159"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263" name="i = 1"/>
          <p:cNvSpPr/>
          <p:nvPr/>
        </p:nvSpPr>
        <p:spPr>
          <a:xfrm>
            <a:off x="9444814" y="5719409"/>
            <a:ext cx="802155"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264" name="i = 2"/>
          <p:cNvSpPr/>
          <p:nvPr/>
        </p:nvSpPr>
        <p:spPr>
          <a:xfrm>
            <a:off x="9681668" y="5274187"/>
            <a:ext cx="583159"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265" name="i = 1"/>
          <p:cNvSpPr/>
          <p:nvPr/>
        </p:nvSpPr>
        <p:spPr>
          <a:xfrm>
            <a:off x="9541612" y="6159758"/>
            <a:ext cx="565424"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266" name="i = 2"/>
          <p:cNvSpPr/>
          <p:nvPr/>
        </p:nvSpPr>
        <p:spPr>
          <a:xfrm>
            <a:off x="10240681" y="5723564"/>
            <a:ext cx="802155"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267" name="i = 3"/>
          <p:cNvSpPr/>
          <p:nvPr/>
        </p:nvSpPr>
        <p:spPr>
          <a:xfrm>
            <a:off x="10258460" y="5275167"/>
            <a:ext cx="554150" cy="342901"/>
          </a:xfrm>
          <a:prstGeom prst="rect">
            <a:avLst/>
          </a:prstGeom>
          <a:solidFill>
            <a:srgbClr val="D783FF"/>
          </a:solidFill>
          <a:ln w="25400">
            <a:solidFill>
              <a:srgbClr val="9437FF"/>
            </a:solidFill>
          </a:ln>
          <a:extLst>
            <a:ext uri="{C572A759-6A51-4108-AA02-DFA0A04FC94B}">
              <ma14:wrappingTextBoxFlag xmlns:ma14="http://schemas.microsoft.com/office/mac/drawingml/2011/main" val="1"/>
            </a:ext>
          </a:extLst>
        </p:spPr>
        <p:txBody>
          <a:bodyPr lIns="45719" rIns="45719"/>
          <a:lstStyle>
            <a:lvl1pPr>
              <a:defRPr sz="1400"/>
            </a:lvl1pPr>
          </a:lstStyle>
          <a:p>
            <a:pPr/>
            <a:r>
              <a:t>i = 3</a:t>
            </a:r>
          </a:p>
        </p:txBody>
      </p:sp>
      <p:sp>
        <p:nvSpPr>
          <p:cNvPr id="1268" name="Effective Latency"/>
          <p:cNvSpPr txBox="1"/>
          <p:nvPr/>
        </p:nvSpPr>
        <p:spPr>
          <a:xfrm>
            <a:off x="8518652" y="6606296"/>
            <a:ext cx="2176944"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Latency</a:t>
            </a:r>
          </a:p>
        </p:txBody>
      </p:sp>
      <p:sp>
        <p:nvSpPr>
          <p:cNvPr id="1269" name="Effective II"/>
          <p:cNvSpPr txBox="1"/>
          <p:nvPr/>
        </p:nvSpPr>
        <p:spPr>
          <a:xfrm>
            <a:off x="10305472" y="6613597"/>
            <a:ext cx="2176944"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II</a:t>
            </a:r>
          </a:p>
        </p:txBody>
      </p:sp>
      <p:grpSp>
        <p:nvGrpSpPr>
          <p:cNvPr id="1273" name="Group"/>
          <p:cNvGrpSpPr/>
          <p:nvPr/>
        </p:nvGrpSpPr>
        <p:grpSpPr>
          <a:xfrm rot="16200000">
            <a:off x="10558484" y="6226430"/>
            <a:ext cx="172651" cy="765836"/>
            <a:chOff x="0" y="0"/>
            <a:chExt cx="172650" cy="765835"/>
          </a:xfrm>
        </p:grpSpPr>
        <p:sp>
          <p:nvSpPr>
            <p:cNvPr id="1270" name="Line"/>
            <p:cNvSpPr/>
            <p:nvPr/>
          </p:nvSpPr>
          <p:spPr>
            <a:xfrm flipV="1">
              <a:off x="86325" y="-1"/>
              <a:ext cx="1" cy="764459"/>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71" name="Line"/>
            <p:cNvSpPr/>
            <p:nvPr/>
          </p:nvSpPr>
          <p:spPr>
            <a:xfrm>
              <a:off x="0" y="3010"/>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272" name="Line"/>
            <p:cNvSpPr/>
            <p:nvPr/>
          </p:nvSpPr>
          <p:spPr>
            <a:xfrm>
              <a:off x="0" y="765835"/>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1274" name="Rectangle"/>
          <p:cNvSpPr/>
          <p:nvPr/>
        </p:nvSpPr>
        <p:spPr>
          <a:xfrm>
            <a:off x="9240709" y="6174844"/>
            <a:ext cx="212102" cy="316627"/>
          </a:xfrm>
          <a:prstGeom prst="rect">
            <a:avLst/>
          </a:prstGeom>
          <a:solidFill>
            <a:srgbClr val="D6D6D6"/>
          </a:solidFill>
          <a:ln w="12700">
            <a:miter lim="400000"/>
          </a:ln>
        </p:spPr>
        <p:txBody>
          <a:bodyPr lIns="45719" rIns="45719"/>
          <a:lstStyle/>
          <a:p>
            <a:pPr>
              <a:defRPr sz="1400"/>
            </a:pPr>
          </a:p>
        </p:txBody>
      </p:sp>
      <p:sp>
        <p:nvSpPr>
          <p:cNvPr id="1275" name="Rectangle"/>
          <p:cNvSpPr/>
          <p:nvPr/>
        </p:nvSpPr>
        <p:spPr>
          <a:xfrm>
            <a:off x="10093325" y="6172895"/>
            <a:ext cx="237862" cy="316628"/>
          </a:xfrm>
          <a:prstGeom prst="rect">
            <a:avLst/>
          </a:prstGeom>
          <a:solidFill>
            <a:srgbClr val="D6D6D6"/>
          </a:solidFill>
          <a:ln w="12700">
            <a:miter lim="400000"/>
          </a:ln>
        </p:spPr>
        <p:txBody>
          <a:bodyPr lIns="45719" rIns="45719"/>
          <a:lstStyle/>
          <a:p>
            <a:pPr>
              <a:defRPr sz="1400"/>
            </a:pPr>
          </a:p>
        </p:txBody>
      </p:sp>
      <p:sp>
        <p:nvSpPr>
          <p:cNvPr id="1276" name="Rectangle"/>
          <p:cNvSpPr/>
          <p:nvPr/>
        </p:nvSpPr>
        <p:spPr>
          <a:xfrm>
            <a:off x="10798175" y="5290499"/>
            <a:ext cx="246370" cy="316628"/>
          </a:xfrm>
          <a:prstGeom prst="rect">
            <a:avLst/>
          </a:prstGeom>
          <a:solidFill>
            <a:srgbClr val="D6D6D6"/>
          </a:solidFill>
          <a:ln w="12700">
            <a:miter lim="400000"/>
          </a:ln>
        </p:spPr>
        <p:txBody>
          <a:bodyPr lIns="45719" rIns="45719"/>
          <a:lstStyle/>
          <a:p>
            <a:pPr>
              <a:defRPr sz="1400"/>
            </a:pPr>
          </a:p>
        </p:txBody>
      </p:sp>
      <p:sp>
        <p:nvSpPr>
          <p:cNvPr id="1277" name="i = 2"/>
          <p:cNvSpPr/>
          <p:nvPr/>
        </p:nvSpPr>
        <p:spPr>
          <a:xfrm>
            <a:off x="10462781" y="6159758"/>
            <a:ext cx="617290"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278" name="i = 3"/>
          <p:cNvSpPr/>
          <p:nvPr/>
        </p:nvSpPr>
        <p:spPr>
          <a:xfrm>
            <a:off x="11041974" y="5721963"/>
            <a:ext cx="703942" cy="342901"/>
          </a:xfrm>
          <a:prstGeom prst="rect">
            <a:avLst/>
          </a:prstGeom>
          <a:solidFill>
            <a:srgbClr val="D783FF"/>
          </a:solidFill>
          <a:ln w="25400">
            <a:solidFill>
              <a:srgbClr val="9437FF"/>
            </a:solidFill>
          </a:ln>
          <a:extLst>
            <a:ext uri="{C572A759-6A51-4108-AA02-DFA0A04FC94B}">
              <ma14:wrappingTextBoxFlag xmlns:ma14="http://schemas.microsoft.com/office/mac/drawingml/2011/main" val="1"/>
            </a:ext>
          </a:extLst>
        </p:spPr>
        <p:txBody>
          <a:bodyPr lIns="45719" rIns="45719"/>
          <a:lstStyle>
            <a:lvl1pPr>
              <a:defRPr sz="1400"/>
            </a:lvl1pPr>
          </a:lstStyle>
          <a:p>
            <a:pPr/>
            <a:r>
              <a:t>i = 3</a:t>
            </a:r>
          </a:p>
        </p:txBody>
      </p:sp>
      <p:sp>
        <p:nvSpPr>
          <p:cNvPr id="1279" name="i = 3"/>
          <p:cNvSpPr/>
          <p:nvPr/>
        </p:nvSpPr>
        <p:spPr>
          <a:xfrm>
            <a:off x="11081487" y="6159758"/>
            <a:ext cx="565424" cy="342901"/>
          </a:xfrm>
          <a:prstGeom prst="rect">
            <a:avLst/>
          </a:prstGeom>
          <a:solidFill>
            <a:srgbClr val="D783FF"/>
          </a:solidFill>
          <a:ln w="25400">
            <a:solidFill>
              <a:srgbClr val="9437FF"/>
            </a:solidFill>
          </a:ln>
          <a:extLst>
            <a:ext uri="{C572A759-6A51-4108-AA02-DFA0A04FC94B}">
              <ma14:wrappingTextBoxFlag xmlns:ma14="http://schemas.microsoft.com/office/mac/drawingml/2011/main" val="1"/>
            </a:ext>
          </a:extLst>
        </p:spPr>
        <p:txBody>
          <a:bodyPr lIns="45719" rIns="45719"/>
          <a:lstStyle>
            <a:lvl1pPr>
              <a:defRPr sz="1400"/>
            </a:lvl1pPr>
          </a:lstStyle>
          <a:p>
            <a:pPr/>
            <a:r>
              <a:t>i = 3</a:t>
            </a:r>
          </a:p>
        </p:txBody>
      </p:sp>
      <p:sp>
        <p:nvSpPr>
          <p:cNvPr id="1280" name="Rectangle"/>
          <p:cNvSpPr/>
          <p:nvPr/>
        </p:nvSpPr>
        <p:spPr>
          <a:xfrm>
            <a:off x="11633200" y="6172895"/>
            <a:ext cx="237862" cy="316628"/>
          </a:xfrm>
          <a:prstGeom prst="rect">
            <a:avLst/>
          </a:prstGeom>
          <a:solidFill>
            <a:srgbClr val="D6D6D6"/>
          </a:solidFill>
          <a:ln w="12700">
            <a:miter lim="400000"/>
          </a:ln>
        </p:spPr>
        <p:txBody>
          <a:bodyPr lIns="45719" rIns="45719"/>
          <a:lstStyle/>
          <a:p>
            <a:pPr>
              <a:defRPr sz="1400"/>
            </a:pPr>
          </a:p>
        </p:txBody>
      </p:sp>
      <p:sp>
        <p:nvSpPr>
          <p:cNvPr id="1281" name="i = 4"/>
          <p:cNvSpPr/>
          <p:nvPr/>
        </p:nvSpPr>
        <p:spPr>
          <a:xfrm>
            <a:off x="11150635" y="5281517"/>
            <a:ext cx="554150" cy="342901"/>
          </a:xfrm>
          <a:prstGeom prst="rect">
            <a:avLst/>
          </a:prstGeom>
          <a:solidFill>
            <a:srgbClr val="FFD479"/>
          </a:solidFill>
          <a:ln w="25400">
            <a:solidFill>
              <a:srgbClr val="FF9300"/>
            </a:solidFill>
          </a:ln>
          <a:extLst>
            <a:ext uri="{C572A759-6A51-4108-AA02-DFA0A04FC94B}">
              <ma14:wrappingTextBoxFlag xmlns:ma14="http://schemas.microsoft.com/office/mac/drawingml/2011/main" val="1"/>
            </a:ext>
          </a:extLst>
        </p:spPr>
        <p:txBody>
          <a:bodyPr lIns="45719" rIns="45719"/>
          <a:lstStyle>
            <a:lvl1pPr>
              <a:defRPr sz="1400"/>
            </a:lvl1pPr>
          </a:lstStyle>
          <a:p>
            <a:pPr/>
            <a:r>
              <a:t>i = 4</a:t>
            </a:r>
          </a:p>
        </p:txBody>
      </p:sp>
      <p:grpSp>
        <p:nvGrpSpPr>
          <p:cNvPr id="1284" name="Group"/>
          <p:cNvGrpSpPr/>
          <p:nvPr/>
        </p:nvGrpSpPr>
        <p:grpSpPr>
          <a:xfrm>
            <a:off x="3692439" y="4638419"/>
            <a:ext cx="7152579" cy="736461"/>
            <a:chOff x="0" y="0"/>
            <a:chExt cx="7152577" cy="736459"/>
          </a:xfrm>
        </p:grpSpPr>
        <p:sp>
          <p:nvSpPr>
            <p:cNvPr id="1282" name="When an intermediate FIFO is full, the producer stage is stalled."/>
            <p:cNvSpPr/>
            <p:nvPr/>
          </p:nvSpPr>
          <p:spPr>
            <a:xfrm>
              <a:off x="0" y="0"/>
              <a:ext cx="3990445" cy="734242"/>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spcBef>
                  <a:spcPts val="700"/>
                </a:spcBef>
                <a:defRPr sz="2100">
                  <a:solidFill>
                    <a:srgbClr val="8F0000"/>
                  </a:solidFill>
                  <a:latin typeface="+mn-lt"/>
                  <a:ea typeface="+mn-ea"/>
                  <a:cs typeface="+mn-cs"/>
                  <a:sym typeface="Calibri"/>
                </a:defRPr>
              </a:pPr>
              <a:r>
                <a:t>When an intermediate FIFO is full, the producer stage is </a:t>
              </a:r>
              <a:r>
                <a:rPr b="1"/>
                <a:t>stalled</a:t>
              </a:r>
              <a:r>
                <a:t>. </a:t>
              </a:r>
            </a:p>
          </p:txBody>
        </p:sp>
        <p:sp>
          <p:nvSpPr>
            <p:cNvPr id="1283" name="Line"/>
            <p:cNvSpPr/>
            <p:nvPr/>
          </p:nvSpPr>
          <p:spPr>
            <a:xfrm>
              <a:off x="4017001" y="402006"/>
              <a:ext cx="3135577" cy="334454"/>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1289" name="Group"/>
          <p:cNvGrpSpPr/>
          <p:nvPr/>
        </p:nvGrpSpPr>
        <p:grpSpPr>
          <a:xfrm>
            <a:off x="3730296" y="6006261"/>
            <a:ext cx="7892903" cy="734243"/>
            <a:chOff x="0" y="0"/>
            <a:chExt cx="7892901" cy="734241"/>
          </a:xfrm>
        </p:grpSpPr>
        <p:sp>
          <p:nvSpPr>
            <p:cNvPr id="1285" name="Line"/>
            <p:cNvSpPr/>
            <p:nvPr/>
          </p:nvSpPr>
          <p:spPr>
            <a:xfrm flipV="1">
              <a:off x="4367143" y="402993"/>
              <a:ext cx="3525759" cy="145350"/>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286" name="Line"/>
            <p:cNvSpPr/>
            <p:nvPr/>
          </p:nvSpPr>
          <p:spPr>
            <a:xfrm>
              <a:off x="4342284" y="252012"/>
              <a:ext cx="2027167" cy="58768"/>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287" name="When an intermediate FIFO is empty, the consumer stage is starved."/>
            <p:cNvSpPr/>
            <p:nvPr/>
          </p:nvSpPr>
          <p:spPr>
            <a:xfrm>
              <a:off x="0" y="0"/>
              <a:ext cx="4350836" cy="734242"/>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spcBef>
                  <a:spcPts val="700"/>
                </a:spcBef>
                <a:defRPr sz="2100">
                  <a:solidFill>
                    <a:srgbClr val="8F0000"/>
                  </a:solidFill>
                  <a:latin typeface="+mn-lt"/>
                  <a:ea typeface="+mn-ea"/>
                  <a:cs typeface="+mn-cs"/>
                  <a:sym typeface="Calibri"/>
                </a:defRPr>
              </a:pPr>
              <a:r>
                <a:t>When an intermediate FIFO is empty, the consumer stage is </a:t>
              </a:r>
              <a:r>
                <a:rPr b="1"/>
                <a:t>starved</a:t>
              </a:r>
              <a:r>
                <a:t>. </a:t>
              </a:r>
            </a:p>
          </p:txBody>
        </p:sp>
        <p:sp>
          <p:nvSpPr>
            <p:cNvPr id="1288" name="Line"/>
            <p:cNvSpPr/>
            <p:nvPr/>
          </p:nvSpPr>
          <p:spPr>
            <a:xfrm>
              <a:off x="4340173" y="39127"/>
              <a:ext cx="1171576" cy="180287"/>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1292" name="Group"/>
          <p:cNvGrpSpPr/>
          <p:nvPr/>
        </p:nvGrpSpPr>
        <p:grpSpPr>
          <a:xfrm>
            <a:off x="3211808" y="2104188"/>
            <a:ext cx="6915851" cy="1706444"/>
            <a:chOff x="0" y="0"/>
            <a:chExt cx="6915849" cy="1706442"/>
          </a:xfrm>
        </p:grpSpPr>
        <p:sp>
          <p:nvSpPr>
            <p:cNvPr id="1290" name="When the pipeline is full, it is in steady-state and the longest stage determines II"/>
            <p:cNvSpPr/>
            <p:nvPr/>
          </p:nvSpPr>
          <p:spPr>
            <a:xfrm>
              <a:off x="0" y="-1"/>
              <a:ext cx="4700232" cy="831540"/>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spcBef>
                  <a:spcPts val="700"/>
                </a:spcBef>
                <a:defRPr sz="2100">
                  <a:solidFill>
                    <a:srgbClr val="8F0000"/>
                  </a:solidFill>
                  <a:latin typeface="+mn-lt"/>
                  <a:ea typeface="+mn-ea"/>
                  <a:cs typeface="+mn-cs"/>
                  <a:sym typeface="Calibri"/>
                </a:defRPr>
              </a:pPr>
              <a:r>
                <a:t>When the pipeline is full, it is in </a:t>
              </a:r>
              <a:r>
                <a:rPr b="1"/>
                <a:t>steady-state</a:t>
              </a:r>
              <a:r>
                <a:t> and the longest stage determines II</a:t>
              </a:r>
            </a:p>
          </p:txBody>
        </p:sp>
        <p:sp>
          <p:nvSpPr>
            <p:cNvPr id="1291" name="Line"/>
            <p:cNvSpPr/>
            <p:nvPr/>
          </p:nvSpPr>
          <p:spPr>
            <a:xfrm>
              <a:off x="3803195" y="834050"/>
              <a:ext cx="3112655" cy="872393"/>
            </a:xfrm>
            <a:prstGeom prst="line">
              <a:avLst/>
            </a:pr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1211"/>
                                        </p:tgtEl>
                                        <p:attrNameLst>
                                          <p:attrName>style.opacity</p:attrName>
                                        </p:attrNameLst>
                                      </p:cBhvr>
                                      <p:to>
                                        <p:strVal val="0.24"/>
                                      </p:to>
                                    </p:set>
                                    <p:animEffect filter="image" prLst="opacity: 0.24; ">
                                      <p:cBhvr>
                                        <p:cTn id="7" dur="indefinite" fill="hold"/>
                                        <p:tgtEl>
                                          <p:spTgt spid="1211"/>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1194"/>
                                        </p:tgtEl>
                                        <p:attrNameLst>
                                          <p:attrName>style.opacity</p:attrName>
                                        </p:attrNameLst>
                                      </p:cBhvr>
                                      <p:to>
                                        <p:strVal val="0.24"/>
                                      </p:to>
                                    </p:set>
                                    <p:animEffect filter="image" prLst="opacity: 0.24; ">
                                      <p:cBhvr>
                                        <p:cTn id="11" dur="indefinite" fill="hold"/>
                                        <p:tgtEl>
                                          <p:spTgt spid="1194"/>
                                        </p:tgtEl>
                                      </p:cBhvr>
                                    </p:animEffect>
                                  </p:childTnLst>
                                </p:cTn>
                              </p:par>
                            </p:childTnLst>
                          </p:cTn>
                        </p:par>
                        <p:par>
                          <p:cTn id="12" fill="hold">
                            <p:stCondLst>
                              <p:cond delay="0"/>
                            </p:stCondLst>
                            <p:childTnLst>
                              <p:par>
                                <p:cTn id="13" presetClass="emph" nodeType="withEffect" presetID="9" grpId="3" fill="hold">
                                  <p:stCondLst>
                                    <p:cond delay="0"/>
                                  </p:stCondLst>
                                  <p:childTnLst>
                                    <p:set>
                                      <p:cBhvr>
                                        <p:cTn id="14" dur="indefinite" fill="hold"/>
                                        <p:tgtEl>
                                          <p:spTgt spid="1212"/>
                                        </p:tgtEl>
                                        <p:attrNameLst>
                                          <p:attrName>style.opacity</p:attrName>
                                        </p:attrNameLst>
                                      </p:cBhvr>
                                      <p:to>
                                        <p:strVal val="0.24"/>
                                      </p:to>
                                    </p:set>
                                    <p:animEffect filter="image" prLst="opacity: 0.24; ">
                                      <p:cBhvr>
                                        <p:cTn id="15" dur="indefinite" fill="hold"/>
                                        <p:tgtEl>
                                          <p:spTgt spid="1212"/>
                                        </p:tgtEl>
                                      </p:cBhvr>
                                    </p:animEffect>
                                  </p:childTnLst>
                                </p:cTn>
                              </p:par>
                            </p:childTnLst>
                          </p:cTn>
                        </p:par>
                        <p:par>
                          <p:cTn id="16" fill="hold">
                            <p:stCondLst>
                              <p:cond delay="0"/>
                            </p:stCondLst>
                            <p:childTnLst>
                              <p:par>
                                <p:cTn id="17" presetClass="emph" nodeType="withEffect" presetID="9" grpId="4" fill="hold">
                                  <p:stCondLst>
                                    <p:cond delay="0"/>
                                  </p:stCondLst>
                                  <p:childTnLst>
                                    <p:set>
                                      <p:cBhvr>
                                        <p:cTn id="18" dur="indefinite" fill="hold"/>
                                        <p:tgtEl>
                                          <p:spTgt spid="1217"/>
                                        </p:tgtEl>
                                        <p:attrNameLst>
                                          <p:attrName>style.opacity</p:attrName>
                                        </p:attrNameLst>
                                      </p:cBhvr>
                                      <p:to>
                                        <p:strVal val="0.24"/>
                                      </p:to>
                                    </p:set>
                                    <p:animEffect filter="image" prLst="opacity: 0.24; ">
                                      <p:cBhvr>
                                        <p:cTn id="19" dur="indefinite" fill="hold"/>
                                        <p:tgtEl>
                                          <p:spTgt spid="1217"/>
                                        </p:tgtEl>
                                      </p:cBhvr>
                                    </p:animEffect>
                                  </p:childTnLst>
                                </p:cTn>
                              </p:par>
                            </p:childTnLst>
                          </p:cTn>
                        </p:par>
                        <p:par>
                          <p:cTn id="20" fill="hold">
                            <p:stCondLst>
                              <p:cond delay="0"/>
                            </p:stCondLst>
                            <p:childTnLst>
                              <p:par>
                                <p:cTn id="21" presetClass="emph" nodeType="withEffect" presetID="9" grpId="5" fill="hold">
                                  <p:stCondLst>
                                    <p:cond delay="0"/>
                                  </p:stCondLst>
                                  <p:childTnLst>
                                    <p:set>
                                      <p:cBhvr>
                                        <p:cTn id="22" dur="indefinite" fill="hold"/>
                                        <p:tgtEl>
                                          <p:spTgt spid="1202"/>
                                        </p:tgtEl>
                                        <p:attrNameLst>
                                          <p:attrName>style.opacity</p:attrName>
                                        </p:attrNameLst>
                                      </p:cBhvr>
                                      <p:to>
                                        <p:strVal val="0.24"/>
                                      </p:to>
                                    </p:set>
                                    <p:animEffect filter="image" prLst="opacity: 0.24; ">
                                      <p:cBhvr>
                                        <p:cTn id="23" dur="indefinite" fill="hold"/>
                                        <p:tgtEl>
                                          <p:spTgt spid="1202"/>
                                        </p:tgtEl>
                                      </p:cBhvr>
                                    </p:animEffect>
                                  </p:childTnLst>
                                </p:cTn>
                              </p:par>
                            </p:childTnLst>
                          </p:cTn>
                        </p:par>
                        <p:par>
                          <p:cTn id="24" fill="hold">
                            <p:stCondLst>
                              <p:cond delay="0"/>
                            </p:stCondLst>
                            <p:childTnLst>
                              <p:par>
                                <p:cTn id="25" presetClass="emph" nodeType="withEffect" presetID="9" grpId="6" fill="hold">
                                  <p:stCondLst>
                                    <p:cond delay="0"/>
                                  </p:stCondLst>
                                  <p:childTnLst>
                                    <p:set>
                                      <p:cBhvr>
                                        <p:cTn id="26" dur="indefinite" fill="hold"/>
                                        <p:tgtEl>
                                          <p:spTgt spid="1206"/>
                                        </p:tgtEl>
                                        <p:attrNameLst>
                                          <p:attrName>style.opacity</p:attrName>
                                        </p:attrNameLst>
                                      </p:cBhvr>
                                      <p:to>
                                        <p:strVal val="0.24"/>
                                      </p:to>
                                    </p:set>
                                    <p:animEffect filter="image" prLst="opacity: 0.24; ">
                                      <p:cBhvr>
                                        <p:cTn id="27" dur="indefinite" fill="hold"/>
                                        <p:tgtEl>
                                          <p:spTgt spid="1206"/>
                                        </p:tgtEl>
                                      </p:cBhvr>
                                    </p:animEffect>
                                  </p:childTnLst>
                                </p:cTn>
                              </p:par>
                            </p:childTnLst>
                          </p:cTn>
                        </p:par>
                        <p:par>
                          <p:cTn id="28" fill="hold">
                            <p:stCondLst>
                              <p:cond delay="0"/>
                            </p:stCondLst>
                            <p:childTnLst>
                              <p:par>
                                <p:cTn id="29" presetClass="emph" nodeType="withEffect" presetID="9" grpId="7" fill="hold">
                                  <p:stCondLst>
                                    <p:cond delay="0"/>
                                  </p:stCondLst>
                                  <p:childTnLst>
                                    <p:set>
                                      <p:cBhvr>
                                        <p:cTn id="30" dur="indefinite" fill="hold"/>
                                        <p:tgtEl>
                                          <p:spTgt spid="1215"/>
                                        </p:tgtEl>
                                        <p:attrNameLst>
                                          <p:attrName>style.opacity</p:attrName>
                                        </p:attrNameLst>
                                      </p:cBhvr>
                                      <p:to>
                                        <p:strVal val="0.24"/>
                                      </p:to>
                                    </p:set>
                                    <p:animEffect filter="image" prLst="opacity: 0.24; ">
                                      <p:cBhvr>
                                        <p:cTn id="31" dur="indefinite" fill="hold"/>
                                        <p:tgtEl>
                                          <p:spTgt spid="1215"/>
                                        </p:tgtEl>
                                      </p:cBhvr>
                                    </p:animEffect>
                                  </p:childTnLst>
                                </p:cTn>
                              </p:par>
                            </p:childTnLst>
                          </p:cTn>
                        </p:par>
                        <p:par>
                          <p:cTn id="32" fill="hold">
                            <p:stCondLst>
                              <p:cond delay="0"/>
                            </p:stCondLst>
                            <p:childTnLst>
                              <p:par>
                                <p:cTn id="33" presetClass="emph" nodeType="withEffect" presetID="9" grpId="8" fill="hold">
                                  <p:stCondLst>
                                    <p:cond delay="0"/>
                                  </p:stCondLst>
                                  <p:childTnLst>
                                    <p:set>
                                      <p:cBhvr>
                                        <p:cTn id="34" dur="indefinite" fill="hold"/>
                                        <p:tgtEl>
                                          <p:spTgt spid="1218"/>
                                        </p:tgtEl>
                                        <p:attrNameLst>
                                          <p:attrName>style.opacity</p:attrName>
                                        </p:attrNameLst>
                                      </p:cBhvr>
                                      <p:to>
                                        <p:strVal val="0.24"/>
                                      </p:to>
                                    </p:set>
                                    <p:animEffect filter="image" prLst="opacity: 0.24; ">
                                      <p:cBhvr>
                                        <p:cTn id="35" dur="indefinite" fill="hold"/>
                                        <p:tgtEl>
                                          <p:spTgt spid="1218"/>
                                        </p:tgtEl>
                                      </p:cBhvr>
                                    </p:animEffect>
                                  </p:childTnLst>
                                </p:cTn>
                              </p:par>
                            </p:childTnLst>
                          </p:cTn>
                        </p:par>
                        <p:par>
                          <p:cTn id="36" fill="hold">
                            <p:stCondLst>
                              <p:cond delay="0"/>
                            </p:stCondLst>
                            <p:childTnLst>
                              <p:par>
                                <p:cTn id="37" presetClass="emph" nodeType="withEffect" presetID="9" grpId="9" fill="hold">
                                  <p:stCondLst>
                                    <p:cond delay="0"/>
                                  </p:stCondLst>
                                  <p:childTnLst>
                                    <p:set>
                                      <p:cBhvr>
                                        <p:cTn id="38" dur="indefinite" fill="hold"/>
                                        <p:tgtEl>
                                          <p:spTgt spid="1213"/>
                                        </p:tgtEl>
                                        <p:attrNameLst>
                                          <p:attrName>style.opacity</p:attrName>
                                        </p:attrNameLst>
                                      </p:cBhvr>
                                      <p:to>
                                        <p:strVal val="0.24"/>
                                      </p:to>
                                    </p:set>
                                    <p:animEffect filter="image" prLst="opacity: 0.24; ">
                                      <p:cBhvr>
                                        <p:cTn id="39" dur="indefinite" fill="hold"/>
                                        <p:tgtEl>
                                          <p:spTgt spid="1213"/>
                                        </p:tgtEl>
                                      </p:cBhvr>
                                    </p:animEffect>
                                  </p:childTnLst>
                                </p:cTn>
                              </p:par>
                            </p:childTnLst>
                          </p:cTn>
                        </p:par>
                        <p:par>
                          <p:cTn id="40" fill="hold">
                            <p:stCondLst>
                              <p:cond delay="0"/>
                            </p:stCondLst>
                            <p:childTnLst>
                              <p:par>
                                <p:cTn id="41" presetClass="emph" nodeType="withEffect" presetID="9" grpId="10" fill="hold">
                                  <p:stCondLst>
                                    <p:cond delay="0"/>
                                  </p:stCondLst>
                                  <p:childTnLst>
                                    <p:set>
                                      <p:cBhvr>
                                        <p:cTn id="42" dur="indefinite" fill="hold"/>
                                        <p:tgtEl>
                                          <p:spTgt spid="1214"/>
                                        </p:tgtEl>
                                        <p:attrNameLst>
                                          <p:attrName>style.opacity</p:attrName>
                                        </p:attrNameLst>
                                      </p:cBhvr>
                                      <p:to>
                                        <p:strVal val="0.24"/>
                                      </p:to>
                                    </p:set>
                                    <p:animEffect filter="image" prLst="opacity: 0.24; ">
                                      <p:cBhvr>
                                        <p:cTn id="43" dur="indefinite" fill="hold"/>
                                        <p:tgtEl>
                                          <p:spTgt spid="1214"/>
                                        </p:tgtEl>
                                      </p:cBhvr>
                                    </p:animEffect>
                                  </p:childTnLst>
                                </p:cTn>
                              </p:par>
                            </p:childTnLst>
                          </p:cTn>
                        </p:par>
                        <p:par>
                          <p:cTn id="44" fill="hold">
                            <p:stCondLst>
                              <p:cond delay="0"/>
                            </p:stCondLst>
                            <p:childTnLst>
                              <p:par>
                                <p:cTn id="45" presetClass="emph" nodeType="withEffect" presetID="9" grpId="11" fill="hold">
                                  <p:stCondLst>
                                    <p:cond delay="0"/>
                                  </p:stCondLst>
                                  <p:childTnLst>
                                    <p:set>
                                      <p:cBhvr>
                                        <p:cTn id="46" dur="indefinite" fill="hold"/>
                                        <p:tgtEl>
                                          <p:spTgt spid="1216"/>
                                        </p:tgtEl>
                                        <p:attrNameLst>
                                          <p:attrName>style.opacity</p:attrName>
                                        </p:attrNameLst>
                                      </p:cBhvr>
                                      <p:to>
                                        <p:strVal val="0.24"/>
                                      </p:to>
                                    </p:set>
                                    <p:animEffect filter="image" prLst="opacity: 0.24; ">
                                      <p:cBhvr>
                                        <p:cTn id="47" dur="indefinite" fill="hold"/>
                                        <p:tgtEl>
                                          <p:spTgt spid="1216"/>
                                        </p:tgtEl>
                                      </p:cBhvr>
                                    </p:animEffect>
                                  </p:childTnLst>
                                </p:cTn>
                              </p:par>
                            </p:childTnLst>
                          </p:cTn>
                        </p:par>
                        <p:par>
                          <p:cTn id="48" fill="hold">
                            <p:stCondLst>
                              <p:cond delay="0"/>
                            </p:stCondLst>
                            <p:childTnLst>
                              <p:par>
                                <p:cTn id="49" presetClass="emph" nodeType="withEffect" presetID="9" grpId="12" fill="hold">
                                  <p:stCondLst>
                                    <p:cond delay="0"/>
                                  </p:stCondLst>
                                  <p:childTnLst>
                                    <p:set>
                                      <p:cBhvr>
                                        <p:cTn id="50" dur="indefinite" fill="hold"/>
                                        <p:tgtEl>
                                          <p:spTgt spid="1219"/>
                                        </p:tgtEl>
                                        <p:attrNameLst>
                                          <p:attrName>style.opacity</p:attrName>
                                        </p:attrNameLst>
                                      </p:cBhvr>
                                      <p:to>
                                        <p:strVal val="0.24"/>
                                      </p:to>
                                    </p:set>
                                    <p:animEffect filter="image" prLst="opacity: 0.24; ">
                                      <p:cBhvr>
                                        <p:cTn id="51" dur="indefinite" fill="hold"/>
                                        <p:tgtEl>
                                          <p:spTgt spid="1219"/>
                                        </p:tgtEl>
                                      </p:cBhvr>
                                    </p:animEffect>
                                  </p:childTnLst>
                                </p:cTn>
                              </p:par>
                            </p:childTnLst>
                          </p:cTn>
                        </p:par>
                        <p:par>
                          <p:cTn id="52" fill="hold">
                            <p:stCondLst>
                              <p:cond delay="0"/>
                            </p:stCondLst>
                            <p:childTnLst>
                              <p:par>
                                <p:cTn id="53" presetClass="emph" nodeType="withEffect" presetID="9" grpId="13" fill="hold">
                                  <p:stCondLst>
                                    <p:cond delay="0"/>
                                  </p:stCondLst>
                                  <p:childTnLst>
                                    <p:set>
                                      <p:cBhvr>
                                        <p:cTn id="54" dur="indefinite" fill="hold"/>
                                        <p:tgtEl>
                                          <p:spTgt spid="1201"/>
                                        </p:tgtEl>
                                        <p:attrNameLst>
                                          <p:attrName>style.opacity</p:attrName>
                                        </p:attrNameLst>
                                      </p:cBhvr>
                                      <p:to>
                                        <p:strVal val="0.24"/>
                                      </p:to>
                                    </p:set>
                                    <p:animEffect filter="image" prLst="opacity: 0.24; ">
                                      <p:cBhvr>
                                        <p:cTn id="55" dur="indefinite" fill="hold"/>
                                        <p:tgtEl>
                                          <p:spTgt spid="1201"/>
                                        </p:tgtEl>
                                      </p:cBhvr>
                                    </p:animEffect>
                                  </p:childTnLst>
                                </p:cTn>
                              </p:par>
                            </p:childTnLst>
                          </p:cTn>
                        </p:par>
                        <p:par>
                          <p:cTn id="56" fill="hold">
                            <p:stCondLst>
                              <p:cond delay="1000"/>
                            </p:stCondLst>
                            <p:childTnLst>
                              <p:par>
                                <p:cTn id="57" presetClass="entr" nodeType="afterEffect" presetSubtype="0" presetID="1" grpId="14" fill="hold">
                                  <p:stCondLst>
                                    <p:cond delay="0"/>
                                  </p:stCondLst>
                                  <p:iterate type="el" backwards="0">
                                    <p:tmAbs val="0"/>
                                  </p:iterate>
                                  <p:childTnLst>
                                    <p:set>
                                      <p:cBhvr>
                                        <p:cTn id="58" fill="hold"/>
                                        <p:tgtEl>
                                          <p:spTgt spid="129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mph" nodeType="clickEffect" presetID="9" grpId="15" fill="hold">
                                  <p:stCondLst>
                                    <p:cond delay="0"/>
                                  </p:stCondLst>
                                  <p:childTnLst>
                                    <p:set>
                                      <p:cBhvr>
                                        <p:cTn id="62" dur="indefinite" fill="hold"/>
                                        <p:tgtEl>
                                          <p:spTgt spid="1229"/>
                                        </p:tgtEl>
                                        <p:attrNameLst>
                                          <p:attrName>style.opacity</p:attrName>
                                        </p:attrNameLst>
                                      </p:cBhvr>
                                      <p:to>
                                        <p:strVal val="0.24"/>
                                      </p:to>
                                    </p:set>
                                    <p:animEffect filter="image" prLst="opacity: 0.24; ">
                                      <p:cBhvr>
                                        <p:cTn id="63" dur="indefinite" fill="hold"/>
                                        <p:tgtEl>
                                          <p:spTgt spid="1229"/>
                                        </p:tgtEl>
                                      </p:cBhvr>
                                    </p:animEffect>
                                  </p:childTnLst>
                                </p:cTn>
                              </p:par>
                            </p:childTnLst>
                          </p:cTn>
                        </p:par>
                        <p:par>
                          <p:cTn id="64" fill="hold">
                            <p:stCondLst>
                              <p:cond delay="0"/>
                            </p:stCondLst>
                            <p:childTnLst>
                              <p:par>
                                <p:cTn id="65" presetClass="emph" nodeType="withEffect" presetID="9" grpId="16" fill="hold">
                                  <p:stCondLst>
                                    <p:cond delay="0"/>
                                  </p:stCondLst>
                                  <p:childTnLst>
                                    <p:set>
                                      <p:cBhvr>
                                        <p:cTn id="66" dur="indefinite" fill="hold"/>
                                        <p:tgtEl>
                                          <p:spTgt spid="1191"/>
                                        </p:tgtEl>
                                        <p:attrNameLst>
                                          <p:attrName>style.opacity</p:attrName>
                                        </p:attrNameLst>
                                      </p:cBhvr>
                                      <p:to>
                                        <p:strVal val="0.24"/>
                                      </p:to>
                                    </p:set>
                                    <p:animEffect filter="image" prLst="opacity: 0.24; ">
                                      <p:cBhvr>
                                        <p:cTn id="67" dur="indefinite" fill="hold"/>
                                        <p:tgtEl>
                                          <p:spTgt spid="1191"/>
                                        </p:tgtEl>
                                      </p:cBhvr>
                                    </p:animEffect>
                                  </p:childTnLst>
                                </p:cTn>
                              </p:par>
                            </p:childTnLst>
                          </p:cTn>
                        </p:par>
                        <p:par>
                          <p:cTn id="68" fill="hold">
                            <p:stCondLst>
                              <p:cond delay="0"/>
                            </p:stCondLst>
                            <p:childTnLst>
                              <p:par>
                                <p:cTn id="69" presetClass="emph" nodeType="withEffect" presetID="9" grpId="17" fill="hold">
                                  <p:stCondLst>
                                    <p:cond delay="0"/>
                                  </p:stCondLst>
                                  <p:childTnLst>
                                    <p:set>
                                      <p:cBhvr>
                                        <p:cTn id="70" dur="indefinite" fill="hold"/>
                                        <p:tgtEl>
                                          <p:spTgt spid="1230"/>
                                        </p:tgtEl>
                                        <p:attrNameLst>
                                          <p:attrName>style.opacity</p:attrName>
                                        </p:attrNameLst>
                                      </p:cBhvr>
                                      <p:to>
                                        <p:strVal val="0.24"/>
                                      </p:to>
                                    </p:set>
                                    <p:animEffect filter="image" prLst="opacity: 0.24; ">
                                      <p:cBhvr>
                                        <p:cTn id="71" dur="indefinite" fill="hold"/>
                                        <p:tgtEl>
                                          <p:spTgt spid="1230"/>
                                        </p:tgtEl>
                                      </p:cBhvr>
                                    </p:animEffect>
                                  </p:childTnLst>
                                </p:cTn>
                              </p:par>
                            </p:childTnLst>
                          </p:cTn>
                        </p:par>
                        <p:par>
                          <p:cTn id="72" fill="hold">
                            <p:stCondLst>
                              <p:cond delay="0"/>
                            </p:stCondLst>
                            <p:childTnLst>
                              <p:par>
                                <p:cTn id="73" presetClass="emph" nodeType="withEffect" presetID="9" grpId="18" fill="hold">
                                  <p:stCondLst>
                                    <p:cond delay="0"/>
                                  </p:stCondLst>
                                  <p:childTnLst>
                                    <p:set>
                                      <p:cBhvr>
                                        <p:cTn id="74" dur="indefinite" fill="hold"/>
                                        <p:tgtEl>
                                          <p:spTgt spid="1240"/>
                                        </p:tgtEl>
                                        <p:attrNameLst>
                                          <p:attrName>style.opacity</p:attrName>
                                        </p:attrNameLst>
                                      </p:cBhvr>
                                      <p:to>
                                        <p:strVal val="0.24"/>
                                      </p:to>
                                    </p:set>
                                    <p:animEffect filter="image" prLst="opacity: 0.24; ">
                                      <p:cBhvr>
                                        <p:cTn id="75" dur="indefinite" fill="hold"/>
                                        <p:tgtEl>
                                          <p:spTgt spid="1240"/>
                                        </p:tgtEl>
                                      </p:cBhvr>
                                    </p:animEffect>
                                  </p:childTnLst>
                                </p:cTn>
                              </p:par>
                            </p:childTnLst>
                          </p:cTn>
                        </p:par>
                        <p:par>
                          <p:cTn id="76" fill="hold">
                            <p:stCondLst>
                              <p:cond delay="0"/>
                            </p:stCondLst>
                            <p:childTnLst>
                              <p:par>
                                <p:cTn id="77" presetClass="emph" nodeType="withEffect" presetID="9" grpId="19" fill="hold">
                                  <p:stCondLst>
                                    <p:cond delay="0"/>
                                  </p:stCondLst>
                                  <p:childTnLst>
                                    <p:set>
                                      <p:cBhvr>
                                        <p:cTn id="78" dur="indefinite" fill="hold"/>
                                        <p:tgtEl>
                                          <p:spTgt spid="1220"/>
                                        </p:tgtEl>
                                        <p:attrNameLst>
                                          <p:attrName>style.opacity</p:attrName>
                                        </p:attrNameLst>
                                      </p:cBhvr>
                                      <p:to>
                                        <p:strVal val="0.24"/>
                                      </p:to>
                                    </p:set>
                                    <p:animEffect filter="image" prLst="opacity: 0.24; ">
                                      <p:cBhvr>
                                        <p:cTn id="79" dur="indefinite" fill="hold"/>
                                        <p:tgtEl>
                                          <p:spTgt spid="1220"/>
                                        </p:tgtEl>
                                      </p:cBhvr>
                                    </p:animEffect>
                                  </p:childTnLst>
                                </p:cTn>
                              </p:par>
                            </p:childTnLst>
                          </p:cTn>
                        </p:par>
                        <p:par>
                          <p:cTn id="80" fill="hold">
                            <p:stCondLst>
                              <p:cond delay="0"/>
                            </p:stCondLst>
                            <p:childTnLst>
                              <p:par>
                                <p:cTn id="81" presetClass="emph" nodeType="withEffect" presetID="9" grpId="20" fill="hold">
                                  <p:stCondLst>
                                    <p:cond delay="0"/>
                                  </p:stCondLst>
                                  <p:childTnLst>
                                    <p:set>
                                      <p:cBhvr>
                                        <p:cTn id="82" dur="indefinite" fill="hold"/>
                                        <p:tgtEl>
                                          <p:spTgt spid="1235"/>
                                        </p:tgtEl>
                                        <p:attrNameLst>
                                          <p:attrName>style.opacity</p:attrName>
                                        </p:attrNameLst>
                                      </p:cBhvr>
                                      <p:to>
                                        <p:strVal val="0.24"/>
                                      </p:to>
                                    </p:set>
                                    <p:animEffect filter="image" prLst="opacity: 0.24; ">
                                      <p:cBhvr>
                                        <p:cTn id="83" dur="indefinite" fill="hold"/>
                                        <p:tgtEl>
                                          <p:spTgt spid="1235"/>
                                        </p:tgtEl>
                                      </p:cBhvr>
                                    </p:animEffect>
                                  </p:childTnLst>
                                </p:cTn>
                              </p:par>
                            </p:childTnLst>
                          </p:cTn>
                        </p:par>
                        <p:par>
                          <p:cTn id="84" fill="hold">
                            <p:stCondLst>
                              <p:cond delay="0"/>
                            </p:stCondLst>
                            <p:childTnLst>
                              <p:par>
                                <p:cTn id="85" presetClass="emph" nodeType="withEffect" presetID="9" grpId="21" fill="hold">
                                  <p:stCondLst>
                                    <p:cond delay="0"/>
                                  </p:stCondLst>
                                  <p:childTnLst>
                                    <p:set>
                                      <p:cBhvr>
                                        <p:cTn id="86" dur="indefinite" fill="hold"/>
                                        <p:tgtEl>
                                          <p:spTgt spid="1237"/>
                                        </p:tgtEl>
                                        <p:attrNameLst>
                                          <p:attrName>style.opacity</p:attrName>
                                        </p:attrNameLst>
                                      </p:cBhvr>
                                      <p:to>
                                        <p:strVal val="0.24"/>
                                      </p:to>
                                    </p:set>
                                    <p:animEffect filter="image" prLst="opacity: 0.24; ">
                                      <p:cBhvr>
                                        <p:cTn id="87" dur="indefinite" fill="hold"/>
                                        <p:tgtEl>
                                          <p:spTgt spid="1237"/>
                                        </p:tgtEl>
                                      </p:cBhvr>
                                    </p:animEffect>
                                  </p:childTnLst>
                                </p:cTn>
                              </p:par>
                            </p:childTnLst>
                          </p:cTn>
                        </p:par>
                        <p:par>
                          <p:cTn id="88" fill="hold">
                            <p:stCondLst>
                              <p:cond delay="0"/>
                            </p:stCondLst>
                            <p:childTnLst>
                              <p:par>
                                <p:cTn id="89" presetClass="emph" nodeType="withEffect" presetID="9" grpId="22" fill="hold">
                                  <p:stCondLst>
                                    <p:cond delay="0"/>
                                  </p:stCondLst>
                                  <p:childTnLst>
                                    <p:set>
                                      <p:cBhvr>
                                        <p:cTn id="90" dur="indefinite" fill="hold"/>
                                        <p:tgtEl>
                                          <p:spTgt spid="1224"/>
                                        </p:tgtEl>
                                        <p:attrNameLst>
                                          <p:attrName>style.opacity</p:attrName>
                                        </p:attrNameLst>
                                      </p:cBhvr>
                                      <p:to>
                                        <p:strVal val="0.24"/>
                                      </p:to>
                                    </p:set>
                                    <p:animEffect filter="image" prLst="opacity: 0.24; ">
                                      <p:cBhvr>
                                        <p:cTn id="91" dur="indefinite" fill="hold"/>
                                        <p:tgtEl>
                                          <p:spTgt spid="1224"/>
                                        </p:tgtEl>
                                      </p:cBhvr>
                                    </p:animEffect>
                                  </p:childTnLst>
                                </p:cTn>
                              </p:par>
                            </p:childTnLst>
                          </p:cTn>
                        </p:par>
                        <p:par>
                          <p:cTn id="92" fill="hold">
                            <p:stCondLst>
                              <p:cond delay="0"/>
                            </p:stCondLst>
                            <p:childTnLst>
                              <p:par>
                                <p:cTn id="93" presetClass="emph" nodeType="withEffect" presetID="9" grpId="23" fill="hold">
                                  <p:stCondLst>
                                    <p:cond delay="0"/>
                                  </p:stCondLst>
                                  <p:childTnLst>
                                    <p:set>
                                      <p:cBhvr>
                                        <p:cTn id="94" dur="indefinite" fill="hold"/>
                                        <p:tgtEl>
                                          <p:spTgt spid="1239"/>
                                        </p:tgtEl>
                                        <p:attrNameLst>
                                          <p:attrName>style.opacity</p:attrName>
                                        </p:attrNameLst>
                                      </p:cBhvr>
                                      <p:to>
                                        <p:strVal val="0.24"/>
                                      </p:to>
                                    </p:set>
                                    <p:animEffect filter="image" prLst="opacity: 0.24; ">
                                      <p:cBhvr>
                                        <p:cTn id="95" dur="indefinite" fill="hold"/>
                                        <p:tgtEl>
                                          <p:spTgt spid="1239"/>
                                        </p:tgtEl>
                                      </p:cBhvr>
                                    </p:animEffect>
                                  </p:childTnLst>
                                </p:cTn>
                              </p:par>
                            </p:childTnLst>
                          </p:cTn>
                        </p:par>
                        <p:par>
                          <p:cTn id="96" fill="hold">
                            <p:stCondLst>
                              <p:cond delay="0"/>
                            </p:stCondLst>
                            <p:childTnLst>
                              <p:par>
                                <p:cTn id="97" presetClass="emph" nodeType="withEffect" presetID="9" grpId="24" fill="hold">
                                  <p:stCondLst>
                                    <p:cond delay="0"/>
                                  </p:stCondLst>
                                  <p:childTnLst>
                                    <p:set>
                                      <p:cBhvr>
                                        <p:cTn id="98" dur="indefinite" fill="hold"/>
                                        <p:tgtEl>
                                          <p:spTgt spid="1292"/>
                                        </p:tgtEl>
                                        <p:attrNameLst>
                                          <p:attrName>style.opacity</p:attrName>
                                        </p:attrNameLst>
                                      </p:cBhvr>
                                      <p:to>
                                        <p:strVal val="0.24"/>
                                      </p:to>
                                    </p:set>
                                    <p:animEffect filter="image" prLst="opacity: 0.24; ">
                                      <p:cBhvr>
                                        <p:cTn id="99" dur="indefinite" fill="hold"/>
                                        <p:tgtEl>
                                          <p:spTgt spid="1292"/>
                                        </p:tgtEl>
                                      </p:cBhvr>
                                    </p:animEffect>
                                  </p:childTnLst>
                                </p:cTn>
                              </p:par>
                            </p:childTnLst>
                          </p:cTn>
                        </p:par>
                        <p:par>
                          <p:cTn id="100" fill="hold">
                            <p:stCondLst>
                              <p:cond delay="0"/>
                            </p:stCondLst>
                            <p:childTnLst>
                              <p:par>
                                <p:cTn id="101" presetClass="emph" nodeType="withEffect" presetID="9" grpId="25" fill="hold">
                                  <p:stCondLst>
                                    <p:cond delay="0"/>
                                  </p:stCondLst>
                                  <p:childTnLst>
                                    <p:set>
                                      <p:cBhvr>
                                        <p:cTn id="102" dur="indefinite" fill="hold"/>
                                        <p:tgtEl>
                                          <p:spTgt spid="1233"/>
                                        </p:tgtEl>
                                        <p:attrNameLst>
                                          <p:attrName>style.opacity</p:attrName>
                                        </p:attrNameLst>
                                      </p:cBhvr>
                                      <p:to>
                                        <p:strVal val="0.24"/>
                                      </p:to>
                                    </p:set>
                                    <p:animEffect filter="image" prLst="opacity: 0.24; ">
                                      <p:cBhvr>
                                        <p:cTn id="103" dur="indefinite" fill="hold"/>
                                        <p:tgtEl>
                                          <p:spTgt spid="1233"/>
                                        </p:tgtEl>
                                      </p:cBhvr>
                                    </p:animEffect>
                                  </p:childTnLst>
                                </p:cTn>
                              </p:par>
                            </p:childTnLst>
                          </p:cTn>
                        </p:par>
                        <p:par>
                          <p:cTn id="104" fill="hold">
                            <p:stCondLst>
                              <p:cond delay="0"/>
                            </p:stCondLst>
                            <p:childTnLst>
                              <p:par>
                                <p:cTn id="105" presetClass="emph" nodeType="withEffect" presetID="9" grpId="26" fill="hold">
                                  <p:stCondLst>
                                    <p:cond delay="0"/>
                                  </p:stCondLst>
                                  <p:childTnLst>
                                    <p:set>
                                      <p:cBhvr>
                                        <p:cTn id="106" dur="indefinite" fill="hold"/>
                                        <p:tgtEl>
                                          <p:spTgt spid="1236"/>
                                        </p:tgtEl>
                                        <p:attrNameLst>
                                          <p:attrName>style.opacity</p:attrName>
                                        </p:attrNameLst>
                                      </p:cBhvr>
                                      <p:to>
                                        <p:strVal val="0.24"/>
                                      </p:to>
                                    </p:set>
                                    <p:animEffect filter="image" prLst="opacity: 0.24; ">
                                      <p:cBhvr>
                                        <p:cTn id="107" dur="indefinite" fill="hold"/>
                                        <p:tgtEl>
                                          <p:spTgt spid="1236"/>
                                        </p:tgtEl>
                                      </p:cBhvr>
                                    </p:animEffect>
                                  </p:childTnLst>
                                </p:cTn>
                              </p:par>
                            </p:childTnLst>
                          </p:cTn>
                        </p:par>
                        <p:par>
                          <p:cTn id="108" fill="hold">
                            <p:stCondLst>
                              <p:cond delay="0"/>
                            </p:stCondLst>
                            <p:childTnLst>
                              <p:par>
                                <p:cTn id="109" presetClass="emph" nodeType="withEffect" presetID="9" grpId="27" fill="hold">
                                  <p:stCondLst>
                                    <p:cond delay="0"/>
                                  </p:stCondLst>
                                  <p:childTnLst>
                                    <p:set>
                                      <p:cBhvr>
                                        <p:cTn id="110" dur="indefinite" fill="hold"/>
                                        <p:tgtEl>
                                          <p:spTgt spid="1231"/>
                                        </p:tgtEl>
                                        <p:attrNameLst>
                                          <p:attrName>style.opacity</p:attrName>
                                        </p:attrNameLst>
                                      </p:cBhvr>
                                      <p:to>
                                        <p:strVal val="0.24"/>
                                      </p:to>
                                    </p:set>
                                    <p:animEffect filter="image" prLst="opacity: 0.24; ">
                                      <p:cBhvr>
                                        <p:cTn id="111" dur="indefinite" fill="hold"/>
                                        <p:tgtEl>
                                          <p:spTgt spid="1231"/>
                                        </p:tgtEl>
                                      </p:cBhvr>
                                    </p:animEffect>
                                  </p:childTnLst>
                                </p:cTn>
                              </p:par>
                            </p:childTnLst>
                          </p:cTn>
                        </p:par>
                        <p:par>
                          <p:cTn id="112" fill="hold">
                            <p:stCondLst>
                              <p:cond delay="0"/>
                            </p:stCondLst>
                            <p:childTnLst>
                              <p:par>
                                <p:cTn id="113" presetClass="emph" nodeType="withEffect" presetID="9" grpId="28" fill="hold">
                                  <p:stCondLst>
                                    <p:cond delay="0"/>
                                  </p:stCondLst>
                                  <p:childTnLst>
                                    <p:set>
                                      <p:cBhvr>
                                        <p:cTn id="114" dur="indefinite" fill="hold"/>
                                        <p:tgtEl>
                                          <p:spTgt spid="1238"/>
                                        </p:tgtEl>
                                        <p:attrNameLst>
                                          <p:attrName>style.opacity</p:attrName>
                                        </p:attrNameLst>
                                      </p:cBhvr>
                                      <p:to>
                                        <p:strVal val="0.24"/>
                                      </p:to>
                                    </p:set>
                                    <p:animEffect filter="image" prLst="opacity: 0.24; ">
                                      <p:cBhvr>
                                        <p:cTn id="115" dur="indefinite" fill="hold"/>
                                        <p:tgtEl>
                                          <p:spTgt spid="1238"/>
                                        </p:tgtEl>
                                      </p:cBhvr>
                                    </p:animEffect>
                                  </p:childTnLst>
                                </p:cTn>
                              </p:par>
                            </p:childTnLst>
                          </p:cTn>
                        </p:par>
                        <p:par>
                          <p:cTn id="116" fill="hold">
                            <p:stCondLst>
                              <p:cond delay="0"/>
                            </p:stCondLst>
                            <p:childTnLst>
                              <p:par>
                                <p:cTn id="117" presetClass="emph" nodeType="withEffect" presetID="9" grpId="29" fill="hold">
                                  <p:stCondLst>
                                    <p:cond delay="0"/>
                                  </p:stCondLst>
                                  <p:childTnLst>
                                    <p:set>
                                      <p:cBhvr>
                                        <p:cTn id="118" dur="indefinite" fill="hold"/>
                                        <p:tgtEl>
                                          <p:spTgt spid="1232"/>
                                        </p:tgtEl>
                                        <p:attrNameLst>
                                          <p:attrName>style.opacity</p:attrName>
                                        </p:attrNameLst>
                                      </p:cBhvr>
                                      <p:to>
                                        <p:strVal val="0.24"/>
                                      </p:to>
                                    </p:set>
                                    <p:animEffect filter="image" prLst="opacity: 0.24; ">
                                      <p:cBhvr>
                                        <p:cTn id="119" dur="indefinite" fill="hold"/>
                                        <p:tgtEl>
                                          <p:spTgt spid="1232"/>
                                        </p:tgtEl>
                                      </p:cBhvr>
                                    </p:animEffect>
                                  </p:childTnLst>
                                </p:cTn>
                              </p:par>
                            </p:childTnLst>
                          </p:cTn>
                        </p:par>
                        <p:par>
                          <p:cTn id="120" fill="hold">
                            <p:stCondLst>
                              <p:cond delay="0"/>
                            </p:stCondLst>
                            <p:childTnLst>
                              <p:par>
                                <p:cTn id="121" presetClass="emph" nodeType="withEffect" presetID="9" grpId="30" fill="hold">
                                  <p:stCondLst>
                                    <p:cond delay="0"/>
                                  </p:stCondLst>
                                  <p:childTnLst>
                                    <p:set>
                                      <p:cBhvr>
                                        <p:cTn id="122" dur="indefinite" fill="hold"/>
                                        <p:tgtEl>
                                          <p:spTgt spid="1234"/>
                                        </p:tgtEl>
                                        <p:attrNameLst>
                                          <p:attrName>style.opacity</p:attrName>
                                        </p:attrNameLst>
                                      </p:cBhvr>
                                      <p:to>
                                        <p:strVal val="0.24"/>
                                      </p:to>
                                    </p:set>
                                    <p:animEffect filter="image" prLst="opacity: 0.24; ">
                                      <p:cBhvr>
                                        <p:cTn id="123" dur="indefinite" fill="hold"/>
                                        <p:tgtEl>
                                          <p:spTgt spid="1234"/>
                                        </p:tgtEl>
                                      </p:cBhvr>
                                    </p:animEffect>
                                  </p:childTnLst>
                                </p:cTn>
                              </p:par>
                            </p:childTnLst>
                          </p:cTn>
                        </p:par>
                        <p:par>
                          <p:cTn id="124" fill="hold">
                            <p:stCondLst>
                              <p:cond delay="0"/>
                            </p:stCondLst>
                            <p:childTnLst>
                              <p:par>
                                <p:cTn id="125" presetClass="emph" nodeType="withEffect" presetID="9" grpId="31" fill="hold">
                                  <p:stCondLst>
                                    <p:cond delay="0"/>
                                  </p:stCondLst>
                                  <p:childTnLst>
                                    <p:set>
                                      <p:cBhvr>
                                        <p:cTn id="126" dur="indefinite" fill="hold"/>
                                        <p:tgtEl>
                                          <p:spTgt spid="1246"/>
                                        </p:tgtEl>
                                        <p:attrNameLst>
                                          <p:attrName>style.opacity</p:attrName>
                                        </p:attrNameLst>
                                      </p:cBhvr>
                                      <p:to>
                                        <p:strVal val="0.24"/>
                                      </p:to>
                                    </p:set>
                                    <p:animEffect filter="image" prLst="opacity: 0.24; ">
                                      <p:cBhvr>
                                        <p:cTn id="127" dur="indefinite" fill="hold"/>
                                        <p:tgtEl>
                                          <p:spTgt spid="1246"/>
                                        </p:tgtEl>
                                      </p:cBhvr>
                                    </p:animEffect>
                                  </p:childTnLst>
                                </p:cTn>
                              </p:par>
                            </p:childTnLst>
                          </p:cTn>
                        </p:par>
                        <p:par>
                          <p:cTn id="128" fill="hold">
                            <p:stCondLst>
                              <p:cond delay="1000"/>
                            </p:stCondLst>
                            <p:childTnLst>
                              <p:par>
                                <p:cTn id="129" presetClass="entr" nodeType="afterEffect" presetSubtype="0" presetID="1" grpId="32" fill="hold">
                                  <p:stCondLst>
                                    <p:cond delay="0"/>
                                  </p:stCondLst>
                                  <p:iterate type="el" backwards="0">
                                    <p:tmAbs val="0"/>
                                  </p:iterate>
                                  <p:childTnLst>
                                    <p:set>
                                      <p:cBhvr>
                                        <p:cTn id="130" fill="hold"/>
                                        <p:tgtEl>
                                          <p:spTgt spid="1284"/>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Class="entr" nodeType="clickEffect" presetSubtype="0" presetID="1" grpId="33" fill="hold">
                                  <p:stCondLst>
                                    <p:cond delay="0"/>
                                  </p:stCondLst>
                                  <p:iterate type="el" backwards="0">
                                    <p:tmAbs val="0"/>
                                  </p:iterate>
                                  <p:childTnLst>
                                    <p:set>
                                      <p:cBhvr>
                                        <p:cTn id="134" fill="hold"/>
                                        <p:tgtEl>
                                          <p:spTgt spid="12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4" grpId="30"/>
      <p:bldP build="whole" bldLvl="1" animBg="1" rev="0" advAuto="0" spid="1212" grpId="3"/>
      <p:bldP build="whole" bldLvl="1" animBg="1" rev="0" advAuto="0" spid="1194" grpId="2"/>
      <p:bldP build="whole" bldLvl="1" animBg="1" rev="0" advAuto="0" spid="1224" grpId="22"/>
      <p:bldP build="whole" bldLvl="1" animBg="1" rev="0" advAuto="0" spid="1240" grpId="18"/>
      <p:bldP build="whole" bldLvl="1" animBg="1" rev="0" advAuto="0" spid="1235" grpId="20"/>
      <p:bldP build="whole" bldLvl="1" animBg="1" rev="0" advAuto="0" spid="1218" grpId="8"/>
      <p:bldP build="whole" bldLvl="1" animBg="1" rev="0" advAuto="0" spid="1239" grpId="23"/>
      <p:bldP build="whole" bldLvl="1" animBg="1" rev="0" advAuto="0" spid="1217" grpId="4"/>
      <p:bldP build="whole" bldLvl="1" animBg="1" rev="0" advAuto="0" spid="1230" grpId="17"/>
      <p:bldP build="whole" bldLvl="1" animBg="1" rev="0" advAuto="0" spid="1231" grpId="27"/>
      <p:bldP build="whole" bldLvl="1" animBg="1" rev="0" advAuto="0" spid="1232" grpId="29"/>
      <p:bldP build="whole" bldLvl="1" animBg="1" rev="0" advAuto="0" spid="1202" grpId="5"/>
      <p:bldP build="whole" bldLvl="1" animBg="1" rev="0" advAuto="0" spid="1213" grpId="9"/>
      <p:bldP build="whole" bldLvl="1" animBg="1" rev="0" advAuto="0" spid="1229" grpId="15"/>
      <p:bldP build="whole" bldLvl="1" animBg="1" rev="0" advAuto="0" spid="1206" grpId="6"/>
      <p:bldP build="whole" bldLvl="1" animBg="1" rev="0" advAuto="0" spid="1220" grpId="19"/>
      <p:bldP build="whole" bldLvl="1" animBg="1" rev="0" advAuto="0" spid="1215" grpId="7"/>
      <p:bldP build="whole" bldLvl="1" animBg="1" rev="0" advAuto="0" spid="1284" grpId="32"/>
      <p:bldP build="whole" bldLvl="1" animBg="1" rev="0" advAuto="0" spid="1211" grpId="1"/>
      <p:bldP build="whole" bldLvl="1" animBg="1" rev="0" advAuto="0" spid="1236" grpId="26"/>
      <p:bldP build="whole" bldLvl="1" animBg="1" rev="0" advAuto="0" spid="1219" grpId="12"/>
      <p:bldP build="whole" bldLvl="1" animBg="1" rev="0" advAuto="0" spid="1246" grpId="31"/>
      <p:bldP build="whole" bldLvl="1" animBg="1" rev="0" advAuto="0" spid="1237" grpId="21"/>
      <p:bldP build="whole" bldLvl="1" animBg="1" rev="0" advAuto="0" spid="1191" grpId="16"/>
      <p:bldP build="whole" bldLvl="1" animBg="1" rev="0" advAuto="0" spid="1201" grpId="13"/>
      <p:bldP build="whole" bldLvl="1" animBg="1" rev="0" advAuto="0" spid="1292" grpId="14"/>
      <p:bldP build="whole" bldLvl="1" animBg="1" rev="0" advAuto="0" spid="1216" grpId="11"/>
      <p:bldP build="whole" bldLvl="1" animBg="1" rev="0" advAuto="0" spid="1214" grpId="10"/>
      <p:bldP build="whole" bldLvl="1" animBg="1" rev="0" advAuto="0" spid="1289" grpId="33"/>
      <p:bldP build="whole" bldLvl="1" animBg="1" rev="0" advAuto="0" spid="1233" grpId="25"/>
      <p:bldP build="whole" bldLvl="1" animBg="1" rev="0" advAuto="0" spid="1238" grpId="28"/>
      <p:bldP build="whole" bldLvl="1" animBg="1" rev="0" advAuto="0" spid="1292" grpId="24"/>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1" name="Hardware to the Rescue"/>
          <p:cNvSpPr txBox="1"/>
          <p:nvPr>
            <p:ph type="title"/>
          </p:nvPr>
        </p:nvSpPr>
        <p:spPr>
          <a:prstGeom prst="rect">
            <a:avLst/>
          </a:prstGeom>
        </p:spPr>
        <p:txBody>
          <a:bodyPr/>
          <a:lstStyle/>
          <a:p>
            <a:pPr/>
            <a:r>
              <a:t>Hardware to the Rescue</a:t>
            </a:r>
          </a:p>
        </p:txBody>
      </p:sp>
      <p:sp>
        <p:nvSpPr>
          <p:cNvPr id="172" name="Slide Number"/>
          <p:cNvSpPr txBox="1"/>
          <p:nvPr>
            <p:ph type="sldNum" sz="quarter" idx="2"/>
          </p:nvPr>
        </p:nvSpPr>
        <p:spPr>
          <a:xfrm>
            <a:off x="11382324" y="6433184"/>
            <a:ext cx="208543" cy="281941"/>
          </a:xfrm>
          <a:prstGeom prst="rect">
            <a:avLst/>
          </a:prstGeom>
          <a:extLst>
            <a:ext uri="{C572A759-6A51-4108-AA02-DFA0A04FC94B}">
              <ma14:wrappingTextBoxFlag xmlns:ma14="http://schemas.microsoft.com/office/mac/drawingml/2011/main" val="1"/>
            </a:ext>
          </a:extLst>
        </p:spPr>
        <p:txBody>
          <a:bodyPr anchor="b"/>
          <a:lstStyle/>
          <a:p>
            <a:pPr/>
            <a:fld id="{86CB4B4D-7CA3-9044-876B-883B54F8677D}" type="slidenum"/>
          </a:p>
        </p:txBody>
      </p:sp>
      <p:grpSp>
        <p:nvGrpSpPr>
          <p:cNvPr id="175" name="Rectangle 4"/>
          <p:cNvGrpSpPr/>
          <p:nvPr/>
        </p:nvGrpSpPr>
        <p:grpSpPr>
          <a:xfrm>
            <a:off x="1308822" y="1991267"/>
            <a:ext cx="3972966" cy="1470850"/>
            <a:chOff x="0" y="0"/>
            <a:chExt cx="3972964" cy="1470848"/>
          </a:xfrm>
        </p:grpSpPr>
        <p:sp>
          <p:nvSpPr>
            <p:cNvPr id="173" name="Rectangle"/>
            <p:cNvSpPr/>
            <p:nvPr/>
          </p:nvSpPr>
          <p:spPr>
            <a:xfrm>
              <a:off x="-1" y="0"/>
              <a:ext cx="3972966" cy="1470849"/>
            </a:xfrm>
            <a:prstGeom prst="rect">
              <a:avLst/>
            </a:prstGeom>
            <a:solidFill>
              <a:srgbClr val="D9D9D9"/>
            </a:solidFill>
            <a:ln w="6350" cap="flat">
              <a:solidFill>
                <a:srgbClr val="002060"/>
              </a:solidFill>
              <a:prstDash val="solid"/>
              <a:round/>
            </a:ln>
            <a:effectLst/>
          </p:spPr>
          <p:txBody>
            <a:bodyPr wrap="square" lIns="45719" tIns="45719" rIns="45719" bIns="45719" numCol="1" anchor="t">
              <a:noAutofit/>
            </a:bodyPr>
            <a:lstStyle/>
            <a:p>
              <a:pPr algn="ctr">
                <a:defRPr>
                  <a:solidFill>
                    <a:srgbClr val="FFFFFF"/>
                  </a:solidFill>
                </a:defRPr>
              </a:pPr>
            </a:p>
          </p:txBody>
        </p:sp>
        <p:sp>
          <p:nvSpPr>
            <p:cNvPr id="174" name="Custom Hardware*"/>
            <p:cNvSpPr txBox="1"/>
            <p:nvPr/>
          </p:nvSpPr>
          <p:spPr>
            <a:xfrm>
              <a:off x="60957" y="0"/>
              <a:ext cx="3851049" cy="3811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6" tIns="60956" rIns="60956" bIns="60956" numCol="1" anchor="t">
              <a:spAutoFit/>
            </a:bodyPr>
            <a:lstStyle>
              <a:lvl1pPr algn="ctr">
                <a:defRPr>
                  <a:latin typeface="Arial"/>
                  <a:ea typeface="Arial"/>
                  <a:cs typeface="Arial"/>
                  <a:sym typeface="Arial"/>
                </a:defRPr>
              </a:lvl1pPr>
            </a:lstStyle>
            <a:p>
              <a:pPr/>
              <a:r>
                <a:t>Custom Hardware*</a:t>
              </a:r>
            </a:p>
          </p:txBody>
        </p:sp>
      </p:grpSp>
      <p:grpSp>
        <p:nvGrpSpPr>
          <p:cNvPr id="178" name="Rectangle 5"/>
          <p:cNvGrpSpPr/>
          <p:nvPr/>
        </p:nvGrpSpPr>
        <p:grpSpPr>
          <a:xfrm>
            <a:off x="4112598" y="2767203"/>
            <a:ext cx="213111" cy="300024"/>
            <a:chOff x="0" y="0"/>
            <a:chExt cx="213110" cy="300022"/>
          </a:xfrm>
        </p:grpSpPr>
        <p:sp>
          <p:nvSpPr>
            <p:cNvPr id="176" name="Rectangle"/>
            <p:cNvSpPr/>
            <p:nvPr/>
          </p:nvSpPr>
          <p:spPr>
            <a:xfrm>
              <a:off x="-1" y="0"/>
              <a:ext cx="213112" cy="300023"/>
            </a:xfrm>
            <a:prstGeom prst="rect">
              <a:avLst/>
            </a:prstGeom>
            <a:solidFill>
              <a:srgbClr val="FFFF00"/>
            </a:solidFill>
            <a:ln w="38100" cap="flat">
              <a:solidFill>
                <a:srgbClr val="FFC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77" name="+"/>
            <p:cNvSpPr txBox="1"/>
            <p:nvPr/>
          </p:nvSpPr>
          <p:spPr>
            <a:xfrm>
              <a:off x="-1" y="26543"/>
              <a:ext cx="213112" cy="246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1700">
                  <a:latin typeface="Arial"/>
                  <a:ea typeface="Arial"/>
                  <a:cs typeface="Arial"/>
                  <a:sym typeface="Arial"/>
                </a:defRPr>
              </a:lvl1pPr>
            </a:lstStyle>
            <a:p>
              <a:pPr/>
              <a:r>
                <a:t>+</a:t>
              </a:r>
            </a:p>
          </p:txBody>
        </p:sp>
      </p:grpSp>
      <p:sp>
        <p:nvSpPr>
          <p:cNvPr id="179" name="Straight Arrow Connector 6"/>
          <p:cNvSpPr/>
          <p:nvPr/>
        </p:nvSpPr>
        <p:spPr>
          <a:xfrm flipV="1">
            <a:off x="3366222" y="2908414"/>
            <a:ext cx="260725" cy="302"/>
          </a:xfrm>
          <a:prstGeom prst="line">
            <a:avLst/>
          </a:prstGeom>
          <a:ln w="28575">
            <a:solidFill>
              <a:srgbClr val="4D4D4D"/>
            </a:solidFill>
            <a:tailEnd type="triangle"/>
          </a:ln>
        </p:spPr>
        <p:txBody>
          <a:bodyPr lIns="45719" rIns="45719"/>
          <a:lstStyle/>
          <a:p>
            <a:pPr/>
          </a:p>
        </p:txBody>
      </p:sp>
      <p:sp>
        <p:nvSpPr>
          <p:cNvPr id="180" name="Straight Arrow Connector 7"/>
          <p:cNvSpPr/>
          <p:nvPr/>
        </p:nvSpPr>
        <p:spPr>
          <a:xfrm>
            <a:off x="3221227" y="3080593"/>
            <a:ext cx="416739" cy="1"/>
          </a:xfrm>
          <a:prstGeom prst="line">
            <a:avLst/>
          </a:prstGeom>
          <a:ln w="28575">
            <a:solidFill>
              <a:srgbClr val="4D4D4D"/>
            </a:solidFill>
            <a:tailEnd type="triangle"/>
          </a:ln>
        </p:spPr>
        <p:txBody>
          <a:bodyPr lIns="45719" rIns="45719"/>
          <a:lstStyle/>
          <a:p>
            <a:pPr/>
          </a:p>
        </p:txBody>
      </p:sp>
      <p:sp>
        <p:nvSpPr>
          <p:cNvPr id="181" name="Straight Arrow Connector 8"/>
          <p:cNvSpPr/>
          <p:nvPr/>
        </p:nvSpPr>
        <p:spPr>
          <a:xfrm>
            <a:off x="3221227" y="2610143"/>
            <a:ext cx="148102" cy="1"/>
          </a:xfrm>
          <a:prstGeom prst="line">
            <a:avLst/>
          </a:prstGeom>
          <a:ln w="28575">
            <a:solidFill>
              <a:srgbClr val="4D4D4D"/>
            </a:solidFill>
          </a:ln>
        </p:spPr>
        <p:txBody>
          <a:bodyPr lIns="45719" rIns="45719"/>
          <a:lstStyle/>
          <a:p>
            <a:pPr/>
          </a:p>
        </p:txBody>
      </p:sp>
      <p:sp>
        <p:nvSpPr>
          <p:cNvPr id="182" name="Straight Arrow Connector 9"/>
          <p:cNvSpPr/>
          <p:nvPr/>
        </p:nvSpPr>
        <p:spPr>
          <a:xfrm flipH="1" flipV="1">
            <a:off x="3371087" y="2610375"/>
            <a:ext cx="2800" cy="300039"/>
          </a:xfrm>
          <a:prstGeom prst="line">
            <a:avLst/>
          </a:prstGeom>
          <a:ln w="28575">
            <a:solidFill>
              <a:srgbClr val="4D4D4D"/>
            </a:solidFill>
          </a:ln>
        </p:spPr>
        <p:txBody>
          <a:bodyPr lIns="45719" rIns="45719"/>
          <a:lstStyle/>
          <a:p>
            <a:pPr/>
          </a:p>
        </p:txBody>
      </p:sp>
      <p:sp>
        <p:nvSpPr>
          <p:cNvPr id="183" name="Straight Arrow Connector 10"/>
          <p:cNvSpPr/>
          <p:nvPr/>
        </p:nvSpPr>
        <p:spPr>
          <a:xfrm flipV="1">
            <a:off x="3920275" y="2639752"/>
            <a:ext cx="1" cy="195020"/>
          </a:xfrm>
          <a:prstGeom prst="line">
            <a:avLst/>
          </a:prstGeom>
          <a:ln w="28575">
            <a:solidFill>
              <a:srgbClr val="4D4D4D"/>
            </a:solidFill>
          </a:ln>
        </p:spPr>
        <p:txBody>
          <a:bodyPr lIns="45719" rIns="45719"/>
          <a:lstStyle/>
          <a:p>
            <a:pPr/>
          </a:p>
        </p:txBody>
      </p:sp>
      <p:sp>
        <p:nvSpPr>
          <p:cNvPr id="184" name="Straight Arrow Connector 11"/>
          <p:cNvSpPr/>
          <p:nvPr/>
        </p:nvSpPr>
        <p:spPr>
          <a:xfrm>
            <a:off x="3910848" y="2841019"/>
            <a:ext cx="201751" cy="1688"/>
          </a:xfrm>
          <a:prstGeom prst="line">
            <a:avLst/>
          </a:prstGeom>
          <a:ln w="28575">
            <a:solidFill>
              <a:srgbClr val="4D4D4D"/>
            </a:solidFill>
            <a:tailEnd type="triangle"/>
          </a:ln>
        </p:spPr>
        <p:txBody>
          <a:bodyPr lIns="45719" rIns="45719"/>
          <a:lstStyle/>
          <a:p>
            <a:pPr/>
          </a:p>
        </p:txBody>
      </p:sp>
      <p:sp>
        <p:nvSpPr>
          <p:cNvPr id="185" name="Straight Arrow Connector 12"/>
          <p:cNvSpPr/>
          <p:nvPr/>
        </p:nvSpPr>
        <p:spPr>
          <a:xfrm>
            <a:off x="3854233" y="2997700"/>
            <a:ext cx="244139" cy="11569"/>
          </a:xfrm>
          <a:prstGeom prst="line">
            <a:avLst/>
          </a:prstGeom>
          <a:ln w="28575">
            <a:solidFill>
              <a:srgbClr val="4D4D4D"/>
            </a:solidFill>
            <a:tailEnd type="triangle"/>
          </a:ln>
        </p:spPr>
        <p:txBody>
          <a:bodyPr lIns="45719" rIns="45719"/>
          <a:lstStyle/>
          <a:p>
            <a:pPr/>
          </a:p>
        </p:txBody>
      </p:sp>
      <p:grpSp>
        <p:nvGrpSpPr>
          <p:cNvPr id="188" name="Rectangle 13"/>
          <p:cNvGrpSpPr/>
          <p:nvPr/>
        </p:nvGrpSpPr>
        <p:grpSpPr>
          <a:xfrm>
            <a:off x="3646882" y="2847689"/>
            <a:ext cx="207350" cy="300023"/>
            <a:chOff x="0" y="0"/>
            <a:chExt cx="207348" cy="300021"/>
          </a:xfrm>
        </p:grpSpPr>
        <p:sp>
          <p:nvSpPr>
            <p:cNvPr id="186" name="Rectangle"/>
            <p:cNvSpPr/>
            <p:nvPr/>
          </p:nvSpPr>
          <p:spPr>
            <a:xfrm>
              <a:off x="0" y="0"/>
              <a:ext cx="207349" cy="300022"/>
            </a:xfrm>
            <a:prstGeom prst="rect">
              <a:avLst/>
            </a:prstGeom>
            <a:solidFill>
              <a:srgbClr val="FFFF00"/>
            </a:solidFill>
            <a:ln w="38100" cap="flat">
              <a:solidFill>
                <a:srgbClr val="FFC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87" name="×"/>
            <p:cNvSpPr txBox="1"/>
            <p:nvPr/>
          </p:nvSpPr>
          <p:spPr>
            <a:xfrm>
              <a:off x="0" y="26542"/>
              <a:ext cx="207349" cy="24693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1700">
                  <a:latin typeface="Arial"/>
                  <a:ea typeface="Arial"/>
                  <a:cs typeface="Arial"/>
                  <a:sym typeface="Arial"/>
                </a:defRPr>
              </a:lvl1pPr>
            </a:lstStyle>
            <a:p>
              <a:pPr/>
              <a:r>
                <a:t>×</a:t>
              </a:r>
            </a:p>
          </p:txBody>
        </p:sp>
      </p:grpSp>
      <p:sp>
        <p:nvSpPr>
          <p:cNvPr id="189" name="Straight Arrow Connector 14"/>
          <p:cNvSpPr/>
          <p:nvPr/>
        </p:nvSpPr>
        <p:spPr>
          <a:xfrm flipV="1">
            <a:off x="5180469" y="2621475"/>
            <a:ext cx="1" cy="300038"/>
          </a:xfrm>
          <a:prstGeom prst="line">
            <a:avLst/>
          </a:prstGeom>
          <a:ln w="28575">
            <a:solidFill>
              <a:srgbClr val="4D4D4D"/>
            </a:solidFill>
          </a:ln>
        </p:spPr>
        <p:txBody>
          <a:bodyPr lIns="45719" rIns="45719"/>
          <a:lstStyle/>
          <a:p>
            <a:pPr/>
          </a:p>
        </p:txBody>
      </p:sp>
      <p:sp>
        <p:nvSpPr>
          <p:cNvPr id="190" name="Straight Arrow Connector 15"/>
          <p:cNvSpPr/>
          <p:nvPr/>
        </p:nvSpPr>
        <p:spPr>
          <a:xfrm>
            <a:off x="3910848" y="2629242"/>
            <a:ext cx="1284066" cy="1"/>
          </a:xfrm>
          <a:prstGeom prst="line">
            <a:avLst/>
          </a:prstGeom>
          <a:ln w="28575">
            <a:solidFill>
              <a:srgbClr val="4D4D4D"/>
            </a:solidFill>
          </a:ln>
        </p:spPr>
        <p:txBody>
          <a:bodyPr lIns="45719" rIns="45719"/>
          <a:lstStyle/>
          <a:p>
            <a:pPr/>
          </a:p>
        </p:txBody>
      </p:sp>
      <p:grpSp>
        <p:nvGrpSpPr>
          <p:cNvPr id="193" name="Rectangle 16"/>
          <p:cNvGrpSpPr/>
          <p:nvPr/>
        </p:nvGrpSpPr>
        <p:grpSpPr>
          <a:xfrm>
            <a:off x="2204356" y="2929109"/>
            <a:ext cx="996018" cy="395015"/>
            <a:chOff x="0" y="0"/>
            <a:chExt cx="996017" cy="395013"/>
          </a:xfrm>
        </p:grpSpPr>
        <p:sp>
          <p:nvSpPr>
            <p:cNvPr id="191" name="Rectangle"/>
            <p:cNvSpPr/>
            <p:nvPr/>
          </p:nvSpPr>
          <p:spPr>
            <a:xfrm>
              <a:off x="-1" y="0"/>
              <a:ext cx="996019" cy="395014"/>
            </a:xfrm>
            <a:prstGeom prst="rect">
              <a:avLst/>
            </a:prstGeom>
            <a:solidFill>
              <a:srgbClr val="0070C0"/>
            </a:solidFill>
            <a:ln w="28575" cap="flat">
              <a:solidFill>
                <a:srgbClr val="272727"/>
              </a:solidFill>
              <a:prstDash val="solid"/>
              <a:round/>
            </a:ln>
            <a:effectLst/>
          </p:spPr>
          <p:txBody>
            <a:bodyPr wrap="square" lIns="45719" tIns="45719" rIns="45719" bIns="45719" numCol="1" anchor="ctr">
              <a:noAutofit/>
            </a:bodyPr>
            <a:lstStyle/>
            <a:p>
              <a:pPr algn="ctr">
                <a:defRPr sz="1600">
                  <a:solidFill>
                    <a:srgbClr val="FFFFFF"/>
                  </a:solidFill>
                  <a:latin typeface="Arial"/>
                  <a:ea typeface="Arial"/>
                  <a:cs typeface="Arial"/>
                  <a:sym typeface="Arial"/>
                </a:defRPr>
              </a:pPr>
            </a:p>
          </p:txBody>
        </p:sp>
        <p:sp>
          <p:nvSpPr>
            <p:cNvPr id="192" name="vectorB"/>
            <p:cNvSpPr txBox="1"/>
            <p:nvPr/>
          </p:nvSpPr>
          <p:spPr>
            <a:xfrm>
              <a:off x="60957" y="25573"/>
              <a:ext cx="874103" cy="343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6" tIns="60956" rIns="60956" bIns="60956" numCol="1" anchor="ctr">
              <a:spAutoFit/>
            </a:bodyPr>
            <a:lstStyle>
              <a:lvl1pPr algn="ctr">
                <a:defRPr sz="1600">
                  <a:solidFill>
                    <a:srgbClr val="FFFFFF"/>
                  </a:solidFill>
                  <a:latin typeface="Arial"/>
                  <a:ea typeface="Arial"/>
                  <a:cs typeface="Arial"/>
                  <a:sym typeface="Arial"/>
                </a:defRPr>
              </a:lvl1pPr>
            </a:lstStyle>
            <a:p>
              <a:pPr/>
              <a:r>
                <a:t>vectorB</a:t>
              </a:r>
            </a:p>
          </p:txBody>
        </p:sp>
      </p:grpSp>
      <p:grpSp>
        <p:nvGrpSpPr>
          <p:cNvPr id="196" name="Rectangle 17"/>
          <p:cNvGrpSpPr/>
          <p:nvPr/>
        </p:nvGrpSpPr>
        <p:grpSpPr>
          <a:xfrm>
            <a:off x="2215069" y="2431735"/>
            <a:ext cx="980100" cy="395015"/>
            <a:chOff x="0" y="0"/>
            <a:chExt cx="980098" cy="395013"/>
          </a:xfrm>
        </p:grpSpPr>
        <p:sp>
          <p:nvSpPr>
            <p:cNvPr id="194" name="Rectangle"/>
            <p:cNvSpPr/>
            <p:nvPr/>
          </p:nvSpPr>
          <p:spPr>
            <a:xfrm>
              <a:off x="0" y="0"/>
              <a:ext cx="980099" cy="395014"/>
            </a:xfrm>
            <a:prstGeom prst="rect">
              <a:avLst/>
            </a:prstGeom>
            <a:solidFill>
              <a:srgbClr val="0070C0"/>
            </a:solidFill>
            <a:ln w="28575" cap="flat">
              <a:solidFill>
                <a:srgbClr val="272727"/>
              </a:solidFill>
              <a:prstDash val="solid"/>
              <a:round/>
            </a:ln>
            <a:effectLst/>
          </p:spPr>
          <p:txBody>
            <a:bodyPr wrap="square" lIns="45719" tIns="45719" rIns="45719" bIns="45719" numCol="1" anchor="ctr">
              <a:noAutofit/>
            </a:bodyPr>
            <a:lstStyle/>
            <a:p>
              <a:pPr algn="ctr">
                <a:defRPr sz="1600">
                  <a:solidFill>
                    <a:srgbClr val="FFFFFF"/>
                  </a:solidFill>
                  <a:latin typeface="Arial"/>
                  <a:ea typeface="Arial"/>
                  <a:cs typeface="Arial"/>
                  <a:sym typeface="Arial"/>
                </a:defRPr>
              </a:pPr>
            </a:p>
          </p:txBody>
        </p:sp>
        <p:sp>
          <p:nvSpPr>
            <p:cNvPr id="195" name="vectorA"/>
            <p:cNvSpPr txBox="1"/>
            <p:nvPr/>
          </p:nvSpPr>
          <p:spPr>
            <a:xfrm>
              <a:off x="60958" y="25573"/>
              <a:ext cx="858183" cy="3438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0956" tIns="60956" rIns="60956" bIns="60956" numCol="1" anchor="ctr">
              <a:spAutoFit/>
            </a:bodyPr>
            <a:lstStyle>
              <a:lvl1pPr algn="ctr">
                <a:defRPr sz="1600">
                  <a:solidFill>
                    <a:srgbClr val="FFFFFF"/>
                  </a:solidFill>
                  <a:latin typeface="Arial"/>
                  <a:ea typeface="Arial"/>
                  <a:cs typeface="Arial"/>
                  <a:sym typeface="Arial"/>
                </a:defRPr>
              </a:lvl1pPr>
            </a:lstStyle>
            <a:p>
              <a:pPr/>
              <a:r>
                <a:t>vectorA</a:t>
              </a:r>
            </a:p>
          </p:txBody>
        </p:sp>
      </p:grpSp>
      <p:sp>
        <p:nvSpPr>
          <p:cNvPr id="197" name="Straight Arrow Connector 18"/>
          <p:cNvSpPr/>
          <p:nvPr/>
        </p:nvSpPr>
        <p:spPr>
          <a:xfrm>
            <a:off x="4325708" y="2914299"/>
            <a:ext cx="245576" cy="1"/>
          </a:xfrm>
          <a:prstGeom prst="line">
            <a:avLst/>
          </a:prstGeom>
          <a:ln w="28575">
            <a:solidFill>
              <a:srgbClr val="4D4D4D"/>
            </a:solidFill>
            <a:tailEnd type="triangle"/>
          </a:ln>
        </p:spPr>
        <p:txBody>
          <a:bodyPr lIns="45719" rIns="45719"/>
          <a:lstStyle/>
          <a:p>
            <a:pPr/>
          </a:p>
        </p:txBody>
      </p:sp>
      <p:grpSp>
        <p:nvGrpSpPr>
          <p:cNvPr id="200" name="Rectangle 19"/>
          <p:cNvGrpSpPr/>
          <p:nvPr/>
        </p:nvGrpSpPr>
        <p:grpSpPr>
          <a:xfrm>
            <a:off x="4571284" y="2760519"/>
            <a:ext cx="507871" cy="313393"/>
            <a:chOff x="0" y="0"/>
            <a:chExt cx="507870" cy="313392"/>
          </a:xfrm>
        </p:grpSpPr>
        <p:sp>
          <p:nvSpPr>
            <p:cNvPr id="198" name="Rectangle"/>
            <p:cNvSpPr/>
            <p:nvPr/>
          </p:nvSpPr>
          <p:spPr>
            <a:xfrm>
              <a:off x="0" y="6684"/>
              <a:ext cx="507871" cy="300024"/>
            </a:xfrm>
            <a:prstGeom prst="rect">
              <a:avLst/>
            </a:prstGeom>
            <a:solidFill>
              <a:srgbClr val="7030A0"/>
            </a:solidFill>
            <a:ln w="38100" cap="flat">
              <a:solidFill>
                <a:srgbClr val="00206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199" name="acc"/>
            <p:cNvSpPr txBox="1"/>
            <p:nvPr/>
          </p:nvSpPr>
          <p:spPr>
            <a:xfrm>
              <a:off x="45719" y="-1"/>
              <a:ext cx="416432" cy="313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Arial"/>
                  <a:ea typeface="Arial"/>
                  <a:cs typeface="Arial"/>
                  <a:sym typeface="Arial"/>
                </a:defRPr>
              </a:lvl1pPr>
            </a:lstStyle>
            <a:p>
              <a:pPr/>
              <a:r>
                <a:t>acc</a:t>
              </a:r>
            </a:p>
          </p:txBody>
        </p:sp>
      </p:grpSp>
      <p:sp>
        <p:nvSpPr>
          <p:cNvPr id="201" name="Straight Arrow Connector 20"/>
          <p:cNvSpPr/>
          <p:nvPr/>
        </p:nvSpPr>
        <p:spPr>
          <a:xfrm flipV="1">
            <a:off x="5079153" y="2914298"/>
            <a:ext cx="101317" cy="2918"/>
          </a:xfrm>
          <a:prstGeom prst="line">
            <a:avLst/>
          </a:prstGeom>
          <a:ln w="28575">
            <a:solidFill>
              <a:srgbClr val="4D4D4D"/>
            </a:solidFill>
          </a:ln>
        </p:spPr>
        <p:txBody>
          <a:bodyPr lIns="45719" rIns="45719"/>
          <a:lstStyle/>
          <a:p>
            <a:pPr/>
          </a:p>
        </p:txBody>
      </p:sp>
      <p:grpSp>
        <p:nvGrpSpPr>
          <p:cNvPr id="204" name="Rectangle 21"/>
          <p:cNvGrpSpPr/>
          <p:nvPr/>
        </p:nvGrpSpPr>
        <p:grpSpPr>
          <a:xfrm>
            <a:off x="1766022" y="3619963"/>
            <a:ext cx="3160296" cy="810148"/>
            <a:chOff x="0" y="0"/>
            <a:chExt cx="3160294" cy="810147"/>
          </a:xfrm>
        </p:grpSpPr>
        <p:sp>
          <p:nvSpPr>
            <p:cNvPr id="202" name="Rectangle"/>
            <p:cNvSpPr/>
            <p:nvPr/>
          </p:nvSpPr>
          <p:spPr>
            <a:xfrm>
              <a:off x="-1" y="-1"/>
              <a:ext cx="3160296" cy="810149"/>
            </a:xfrm>
            <a:prstGeom prst="rect">
              <a:avLst/>
            </a:prstGeom>
            <a:solidFill>
              <a:srgbClr val="008000"/>
            </a:solidFill>
            <a:ln w="28575" cap="flat">
              <a:solidFill>
                <a:srgbClr val="272727"/>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203" name="DRAM"/>
            <p:cNvSpPr txBox="1"/>
            <p:nvPr/>
          </p:nvSpPr>
          <p:spPr>
            <a:xfrm>
              <a:off x="45719" y="260661"/>
              <a:ext cx="3068856"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DRAM</a:t>
              </a:r>
            </a:p>
          </p:txBody>
        </p:sp>
      </p:grpSp>
      <p:sp>
        <p:nvSpPr>
          <p:cNvPr id="205" name="Arrow: Up-Down 22"/>
          <p:cNvSpPr/>
          <p:nvPr/>
        </p:nvSpPr>
        <p:spPr>
          <a:xfrm>
            <a:off x="3274147" y="3335163"/>
            <a:ext cx="199478" cy="410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4"/>
                </a:moveTo>
                <a:lnTo>
                  <a:pt x="10800" y="0"/>
                </a:lnTo>
                <a:lnTo>
                  <a:pt x="21600" y="5244"/>
                </a:lnTo>
                <a:lnTo>
                  <a:pt x="16200" y="5244"/>
                </a:lnTo>
                <a:lnTo>
                  <a:pt x="16200" y="16356"/>
                </a:lnTo>
                <a:lnTo>
                  <a:pt x="21600" y="16356"/>
                </a:lnTo>
                <a:lnTo>
                  <a:pt x="10800" y="21600"/>
                </a:lnTo>
                <a:lnTo>
                  <a:pt x="0" y="16356"/>
                </a:lnTo>
                <a:lnTo>
                  <a:pt x="5400" y="16356"/>
                </a:lnTo>
                <a:lnTo>
                  <a:pt x="5400" y="5244"/>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grpSp>
        <p:nvGrpSpPr>
          <p:cNvPr id="208" name="Rectangle 23"/>
          <p:cNvGrpSpPr/>
          <p:nvPr/>
        </p:nvGrpSpPr>
        <p:grpSpPr>
          <a:xfrm>
            <a:off x="1613623" y="3047180"/>
            <a:ext cx="201573" cy="300024"/>
            <a:chOff x="0" y="0"/>
            <a:chExt cx="201571" cy="300022"/>
          </a:xfrm>
        </p:grpSpPr>
        <p:sp>
          <p:nvSpPr>
            <p:cNvPr id="206" name="Rectangle"/>
            <p:cNvSpPr/>
            <p:nvPr/>
          </p:nvSpPr>
          <p:spPr>
            <a:xfrm>
              <a:off x="0" y="0"/>
              <a:ext cx="201572" cy="300023"/>
            </a:xfrm>
            <a:prstGeom prst="rect">
              <a:avLst/>
            </a:prstGeom>
            <a:solidFill>
              <a:srgbClr val="FFFF00"/>
            </a:solidFill>
            <a:ln w="38100" cap="flat">
              <a:solidFill>
                <a:srgbClr val="FFC00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07" name="+"/>
            <p:cNvSpPr txBox="1"/>
            <p:nvPr/>
          </p:nvSpPr>
          <p:spPr>
            <a:xfrm>
              <a:off x="0" y="26543"/>
              <a:ext cx="201572" cy="246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a:defRPr b="1" sz="1700">
                  <a:latin typeface="Arial"/>
                  <a:ea typeface="Arial"/>
                  <a:cs typeface="Arial"/>
                  <a:sym typeface="Arial"/>
                </a:defRPr>
              </a:lvl1pPr>
            </a:lstStyle>
            <a:p>
              <a:pPr/>
              <a:r>
                <a:t>+</a:t>
              </a:r>
            </a:p>
          </p:txBody>
        </p:sp>
      </p:grpSp>
      <p:grpSp>
        <p:nvGrpSpPr>
          <p:cNvPr id="211" name="Rectangle 24"/>
          <p:cNvGrpSpPr/>
          <p:nvPr/>
        </p:nvGrpSpPr>
        <p:grpSpPr>
          <a:xfrm>
            <a:off x="1461623" y="2472545"/>
            <a:ext cx="507871" cy="313393"/>
            <a:chOff x="0" y="0"/>
            <a:chExt cx="507870" cy="313392"/>
          </a:xfrm>
        </p:grpSpPr>
        <p:sp>
          <p:nvSpPr>
            <p:cNvPr id="209" name="Rectangle"/>
            <p:cNvSpPr/>
            <p:nvPr/>
          </p:nvSpPr>
          <p:spPr>
            <a:xfrm>
              <a:off x="0" y="6684"/>
              <a:ext cx="507871" cy="300024"/>
            </a:xfrm>
            <a:prstGeom prst="rect">
              <a:avLst/>
            </a:prstGeom>
            <a:solidFill>
              <a:srgbClr val="7030A0"/>
            </a:solidFill>
            <a:ln w="38100" cap="flat">
              <a:solidFill>
                <a:srgbClr val="002060"/>
              </a:solidFill>
              <a:prstDash val="solid"/>
              <a:round/>
            </a:ln>
            <a:effectLst/>
          </p:spPr>
          <p:txBody>
            <a:bodyPr wrap="square" lIns="45719" tIns="45719" rIns="45719" bIns="45719" numCol="1" anchor="ctr">
              <a:noAutofit/>
            </a:bodyPr>
            <a:lstStyle/>
            <a:p>
              <a:pPr algn="ctr">
                <a:defRPr>
                  <a:solidFill>
                    <a:srgbClr val="FFFFFF"/>
                  </a:solidFill>
                </a:defRPr>
              </a:pPr>
            </a:p>
          </p:txBody>
        </p:sp>
        <p:sp>
          <p:nvSpPr>
            <p:cNvPr id="210" name="ctr"/>
            <p:cNvSpPr txBox="1"/>
            <p:nvPr/>
          </p:nvSpPr>
          <p:spPr>
            <a:xfrm>
              <a:off x="45719" y="-1"/>
              <a:ext cx="416432" cy="313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FFFFFF"/>
                  </a:solidFill>
                  <a:latin typeface="Arial"/>
                  <a:ea typeface="Arial"/>
                  <a:cs typeface="Arial"/>
                  <a:sym typeface="Arial"/>
                </a:defRPr>
              </a:lvl1pPr>
            </a:lstStyle>
            <a:p>
              <a:pPr/>
              <a:r>
                <a:t>ctr</a:t>
              </a:r>
            </a:p>
          </p:txBody>
        </p:sp>
      </p:grpSp>
      <p:sp>
        <p:nvSpPr>
          <p:cNvPr id="284" name="Straight Arrow Connector 25"/>
          <p:cNvSpPr/>
          <p:nvPr/>
        </p:nvSpPr>
        <p:spPr>
          <a:xfrm>
            <a:off x="1988673" y="2629241"/>
            <a:ext cx="212109" cy="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8575">
            <a:solidFill>
              <a:srgbClr val="4D4D4D"/>
            </a:solidFill>
            <a:tailEnd type="triangle"/>
          </a:ln>
        </p:spPr>
        <p:txBody>
          <a:bodyPr/>
          <a:lstStyle/>
          <a:p>
            <a:pPr/>
          </a:p>
        </p:txBody>
      </p:sp>
      <p:sp>
        <p:nvSpPr>
          <p:cNvPr id="285" name="Straight Arrow Connector 26"/>
          <p:cNvSpPr/>
          <p:nvPr/>
        </p:nvSpPr>
        <p:spPr>
          <a:xfrm>
            <a:off x="1714751" y="2798379"/>
            <a:ext cx="466" cy="2297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8575">
            <a:solidFill>
              <a:srgbClr val="4D4D4D"/>
            </a:solidFill>
            <a:tailEnd type="triangle"/>
          </a:ln>
        </p:spPr>
        <p:txBody>
          <a:bodyPr/>
          <a:lstStyle/>
          <a:p>
            <a:pPr/>
          </a:p>
        </p:txBody>
      </p:sp>
      <p:sp>
        <p:nvSpPr>
          <p:cNvPr id="214" name="Straight Arrow Connector 27"/>
          <p:cNvSpPr/>
          <p:nvPr/>
        </p:nvSpPr>
        <p:spPr>
          <a:xfrm flipV="1">
            <a:off x="1829004" y="3156307"/>
            <a:ext cx="101317" cy="2918"/>
          </a:xfrm>
          <a:prstGeom prst="line">
            <a:avLst/>
          </a:prstGeom>
          <a:ln w="28575">
            <a:solidFill>
              <a:srgbClr val="4D4D4D"/>
            </a:solidFill>
          </a:ln>
        </p:spPr>
        <p:txBody>
          <a:bodyPr lIns="45719" rIns="45719"/>
          <a:lstStyle/>
          <a:p>
            <a:pPr/>
          </a:p>
        </p:txBody>
      </p:sp>
      <p:sp>
        <p:nvSpPr>
          <p:cNvPr id="215" name="Straight Arrow Connector 28"/>
          <p:cNvSpPr/>
          <p:nvPr/>
        </p:nvSpPr>
        <p:spPr>
          <a:xfrm flipV="1">
            <a:off x="1923374" y="2767204"/>
            <a:ext cx="1" cy="389105"/>
          </a:xfrm>
          <a:prstGeom prst="line">
            <a:avLst/>
          </a:prstGeom>
          <a:ln w="28575">
            <a:solidFill>
              <a:srgbClr val="4D4D4D"/>
            </a:solidFill>
            <a:tailEnd type="triangle"/>
          </a:ln>
        </p:spPr>
        <p:txBody>
          <a:bodyPr lIns="45719" rIns="45719"/>
          <a:lstStyle/>
          <a:p>
            <a:pPr/>
          </a:p>
        </p:txBody>
      </p:sp>
      <p:sp>
        <p:nvSpPr>
          <p:cNvPr id="216" name="Straight Arrow Connector 29"/>
          <p:cNvSpPr/>
          <p:nvPr/>
        </p:nvSpPr>
        <p:spPr>
          <a:xfrm>
            <a:off x="2031556" y="3136044"/>
            <a:ext cx="183514" cy="1"/>
          </a:xfrm>
          <a:prstGeom prst="line">
            <a:avLst/>
          </a:prstGeom>
          <a:ln w="28575">
            <a:solidFill>
              <a:srgbClr val="4D4D4D"/>
            </a:solidFill>
            <a:tailEnd type="triangle"/>
          </a:ln>
        </p:spPr>
        <p:txBody>
          <a:bodyPr lIns="45719" rIns="45719"/>
          <a:lstStyle/>
          <a:p>
            <a:pPr/>
          </a:p>
        </p:txBody>
      </p:sp>
      <p:sp>
        <p:nvSpPr>
          <p:cNvPr id="217" name="Straight Arrow Connector 30"/>
          <p:cNvSpPr/>
          <p:nvPr/>
        </p:nvSpPr>
        <p:spPr>
          <a:xfrm flipV="1">
            <a:off x="2042093" y="2629929"/>
            <a:ext cx="2" cy="517783"/>
          </a:xfrm>
          <a:prstGeom prst="line">
            <a:avLst/>
          </a:prstGeom>
          <a:ln w="28575">
            <a:solidFill>
              <a:srgbClr val="4D4D4D"/>
            </a:solidFill>
          </a:ln>
        </p:spPr>
        <p:txBody>
          <a:bodyPr lIns="45719" rIns="45719"/>
          <a:lstStyle/>
          <a:p>
            <a:pPr/>
          </a:p>
        </p:txBody>
      </p:sp>
      <p:grpSp>
        <p:nvGrpSpPr>
          <p:cNvPr id="220" name="Rectangle 31"/>
          <p:cNvGrpSpPr/>
          <p:nvPr/>
        </p:nvGrpSpPr>
        <p:grpSpPr>
          <a:xfrm>
            <a:off x="1443537" y="2086249"/>
            <a:ext cx="648744" cy="314059"/>
            <a:chOff x="0" y="0"/>
            <a:chExt cx="648743" cy="314058"/>
          </a:xfrm>
        </p:grpSpPr>
        <p:sp>
          <p:nvSpPr>
            <p:cNvPr id="218" name="Rectangle"/>
            <p:cNvSpPr/>
            <p:nvPr/>
          </p:nvSpPr>
          <p:spPr>
            <a:xfrm>
              <a:off x="-1" y="-1"/>
              <a:ext cx="648745" cy="314060"/>
            </a:xfrm>
            <a:prstGeom prst="rect">
              <a:avLst/>
            </a:prstGeom>
            <a:solidFill>
              <a:srgbClr val="FFD1C2"/>
            </a:solidFill>
            <a:ln w="28575" cap="flat">
              <a:solidFill>
                <a:srgbClr val="992600"/>
              </a:solidFill>
              <a:prstDash val="solid"/>
              <a:round/>
            </a:ln>
            <a:effectLst/>
          </p:spPr>
          <p:txBody>
            <a:bodyPr wrap="square" lIns="45719" tIns="45719" rIns="45719" bIns="45719" numCol="1" anchor="ctr">
              <a:noAutofit/>
            </a:bodyPr>
            <a:lstStyle/>
            <a:p>
              <a:pPr algn="ctr"/>
            </a:p>
          </p:txBody>
        </p:sp>
        <p:sp>
          <p:nvSpPr>
            <p:cNvPr id="219" name="ctrl"/>
            <p:cNvSpPr txBox="1"/>
            <p:nvPr/>
          </p:nvSpPr>
          <p:spPr>
            <a:xfrm>
              <a:off x="45719" y="12617"/>
              <a:ext cx="557304"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atin typeface="Arial"/>
                  <a:ea typeface="Arial"/>
                  <a:cs typeface="Arial"/>
                  <a:sym typeface="Arial"/>
                </a:defRPr>
              </a:lvl1pPr>
            </a:lstStyle>
            <a:p>
              <a:pPr/>
              <a:r>
                <a:t>ctrl</a:t>
              </a:r>
            </a:p>
          </p:txBody>
        </p:sp>
      </p:grpSp>
      <p:grpSp>
        <p:nvGrpSpPr>
          <p:cNvPr id="223" name="Rectangle 32"/>
          <p:cNvGrpSpPr/>
          <p:nvPr/>
        </p:nvGrpSpPr>
        <p:grpSpPr>
          <a:xfrm>
            <a:off x="7967537" y="1723307"/>
            <a:ext cx="3321158" cy="2763627"/>
            <a:chOff x="0" y="0"/>
            <a:chExt cx="3321157" cy="2763625"/>
          </a:xfrm>
        </p:grpSpPr>
        <p:sp>
          <p:nvSpPr>
            <p:cNvPr id="221" name="Rectangle"/>
            <p:cNvSpPr/>
            <p:nvPr/>
          </p:nvSpPr>
          <p:spPr>
            <a:xfrm>
              <a:off x="0" y="-1"/>
              <a:ext cx="3321158" cy="2763627"/>
            </a:xfrm>
            <a:prstGeom prst="rect">
              <a:avLst/>
            </a:prstGeom>
            <a:solidFill>
              <a:srgbClr val="D9D9D9"/>
            </a:solidFill>
            <a:ln w="9525" cap="flat">
              <a:solidFill>
                <a:srgbClr val="4D4D4D"/>
              </a:solidFill>
              <a:prstDash val="solid"/>
              <a:round/>
            </a:ln>
            <a:effectLst/>
          </p:spPr>
          <p:txBody>
            <a:bodyPr wrap="square" lIns="45719" tIns="45719" rIns="45719" bIns="45719" numCol="1" anchor="t">
              <a:noAutofit/>
            </a:bodyPr>
            <a:lstStyle/>
            <a:p>
              <a:pPr algn="ctr"/>
            </a:p>
          </p:txBody>
        </p:sp>
        <p:sp>
          <p:nvSpPr>
            <p:cNvPr id="222" name="CPU*"/>
            <p:cNvSpPr txBox="1"/>
            <p:nvPr/>
          </p:nvSpPr>
          <p:spPr>
            <a:xfrm>
              <a:off x="45720" y="-1"/>
              <a:ext cx="3229718" cy="35066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a:latin typeface="Arial"/>
                  <a:ea typeface="Arial"/>
                  <a:cs typeface="Arial"/>
                  <a:sym typeface="Arial"/>
                </a:defRPr>
              </a:lvl1pPr>
            </a:lstStyle>
            <a:p>
              <a:pPr/>
              <a:r>
                <a:t>CPU*</a:t>
              </a:r>
            </a:p>
          </p:txBody>
        </p:sp>
      </p:grpSp>
      <p:grpSp>
        <p:nvGrpSpPr>
          <p:cNvPr id="226" name="Rectangle 33"/>
          <p:cNvGrpSpPr/>
          <p:nvPr/>
        </p:nvGrpSpPr>
        <p:grpSpPr>
          <a:xfrm>
            <a:off x="8052200" y="3343933"/>
            <a:ext cx="1542047" cy="533401"/>
            <a:chOff x="0" y="0"/>
            <a:chExt cx="1542045" cy="533400"/>
          </a:xfrm>
        </p:grpSpPr>
        <p:sp>
          <p:nvSpPr>
            <p:cNvPr id="224" name="Rectangle"/>
            <p:cNvSpPr/>
            <p:nvPr/>
          </p:nvSpPr>
          <p:spPr>
            <a:xfrm>
              <a:off x="0" y="0"/>
              <a:ext cx="1542046" cy="533400"/>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p>
          </p:txBody>
        </p:sp>
        <p:sp>
          <p:nvSpPr>
            <p:cNvPr id="225" name="L1 Cache (Instructions)"/>
            <p:cNvSpPr txBox="1"/>
            <p:nvPr/>
          </p:nvSpPr>
          <p:spPr>
            <a:xfrm>
              <a:off x="45720" y="20688"/>
              <a:ext cx="1450607" cy="492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L1 Cache (Instructions)</a:t>
              </a:r>
            </a:p>
          </p:txBody>
        </p:sp>
      </p:grpSp>
      <p:grpSp>
        <p:nvGrpSpPr>
          <p:cNvPr id="229" name="Rectangle 34"/>
          <p:cNvGrpSpPr/>
          <p:nvPr/>
        </p:nvGrpSpPr>
        <p:grpSpPr>
          <a:xfrm>
            <a:off x="9670446" y="3343933"/>
            <a:ext cx="1542049" cy="533401"/>
            <a:chOff x="0" y="0"/>
            <a:chExt cx="1542048" cy="533400"/>
          </a:xfrm>
        </p:grpSpPr>
        <p:sp>
          <p:nvSpPr>
            <p:cNvPr id="227" name="Rectangle"/>
            <p:cNvSpPr/>
            <p:nvPr/>
          </p:nvSpPr>
          <p:spPr>
            <a:xfrm>
              <a:off x="-1" y="0"/>
              <a:ext cx="1542050" cy="533400"/>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228" name="L1 Cache…"/>
            <p:cNvSpPr txBox="1"/>
            <p:nvPr/>
          </p:nvSpPr>
          <p:spPr>
            <a:xfrm>
              <a:off x="45719" y="20688"/>
              <a:ext cx="1450610" cy="4920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400">
                  <a:solidFill>
                    <a:srgbClr val="FFFFFF"/>
                  </a:solidFill>
                  <a:latin typeface="Arial"/>
                  <a:ea typeface="Arial"/>
                  <a:cs typeface="Arial"/>
                  <a:sym typeface="Arial"/>
                </a:defRPr>
              </a:pPr>
              <a:r>
                <a:t>L1 Cache</a:t>
              </a:r>
            </a:p>
            <a:p>
              <a:pPr algn="ctr">
                <a:defRPr sz="1400">
                  <a:solidFill>
                    <a:srgbClr val="FFFFFF"/>
                  </a:solidFill>
                  <a:latin typeface="Arial"/>
                  <a:ea typeface="Arial"/>
                  <a:cs typeface="Arial"/>
                  <a:sym typeface="Arial"/>
                </a:defRPr>
              </a:pPr>
              <a:r>
                <a:t>(Data)</a:t>
              </a:r>
            </a:p>
          </p:txBody>
        </p:sp>
      </p:grpSp>
      <p:grpSp>
        <p:nvGrpSpPr>
          <p:cNvPr id="232" name="Rectangle 35"/>
          <p:cNvGrpSpPr/>
          <p:nvPr/>
        </p:nvGrpSpPr>
        <p:grpSpPr>
          <a:xfrm>
            <a:off x="8054422" y="3999881"/>
            <a:ext cx="3158074" cy="410853"/>
            <a:chOff x="0" y="0"/>
            <a:chExt cx="3158073" cy="410852"/>
          </a:xfrm>
        </p:grpSpPr>
        <p:sp>
          <p:nvSpPr>
            <p:cNvPr id="230" name="Rectangle"/>
            <p:cNvSpPr/>
            <p:nvPr/>
          </p:nvSpPr>
          <p:spPr>
            <a:xfrm>
              <a:off x="-1" y="-1"/>
              <a:ext cx="3158075" cy="410854"/>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231" name="L2 Cache"/>
            <p:cNvSpPr txBox="1"/>
            <p:nvPr/>
          </p:nvSpPr>
          <p:spPr>
            <a:xfrm>
              <a:off x="45719" y="61014"/>
              <a:ext cx="3066635"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L2 Cache</a:t>
              </a:r>
            </a:p>
          </p:txBody>
        </p:sp>
      </p:grpSp>
      <p:grpSp>
        <p:nvGrpSpPr>
          <p:cNvPr id="235" name="Rectangle 36"/>
          <p:cNvGrpSpPr/>
          <p:nvPr/>
        </p:nvGrpSpPr>
        <p:grpSpPr>
          <a:xfrm>
            <a:off x="8052200" y="4618907"/>
            <a:ext cx="3160295" cy="810148"/>
            <a:chOff x="0" y="0"/>
            <a:chExt cx="3160294" cy="810147"/>
          </a:xfrm>
        </p:grpSpPr>
        <p:sp>
          <p:nvSpPr>
            <p:cNvPr id="233" name="Rectangle"/>
            <p:cNvSpPr/>
            <p:nvPr/>
          </p:nvSpPr>
          <p:spPr>
            <a:xfrm>
              <a:off x="-1" y="-1"/>
              <a:ext cx="3160296" cy="810149"/>
            </a:xfrm>
            <a:prstGeom prst="rect">
              <a:avLst/>
            </a:prstGeom>
            <a:solidFill>
              <a:srgbClr val="008000"/>
            </a:solidFill>
            <a:ln w="28575" cap="flat">
              <a:solidFill>
                <a:srgbClr val="272727"/>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234" name="DRAM"/>
            <p:cNvSpPr txBox="1"/>
            <p:nvPr/>
          </p:nvSpPr>
          <p:spPr>
            <a:xfrm>
              <a:off x="45719" y="260661"/>
              <a:ext cx="3068856"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DRAM</a:t>
              </a:r>
            </a:p>
          </p:txBody>
        </p:sp>
      </p:grpSp>
      <p:sp>
        <p:nvSpPr>
          <p:cNvPr id="236" name="Arrow: Up-Down 37"/>
          <p:cNvSpPr/>
          <p:nvPr/>
        </p:nvSpPr>
        <p:spPr>
          <a:xfrm>
            <a:off x="10353764" y="3801133"/>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sp>
        <p:nvSpPr>
          <p:cNvPr id="237" name="Arrow: Up-Down 38"/>
          <p:cNvSpPr/>
          <p:nvPr/>
        </p:nvSpPr>
        <p:spPr>
          <a:xfrm>
            <a:off x="8736758" y="3797065"/>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sp>
        <p:nvSpPr>
          <p:cNvPr id="238" name="Arrow: Up-Down 39"/>
          <p:cNvSpPr/>
          <p:nvPr/>
        </p:nvSpPr>
        <p:spPr>
          <a:xfrm>
            <a:off x="9528377" y="4319606"/>
            <a:ext cx="199478" cy="4108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244"/>
                </a:moveTo>
                <a:lnTo>
                  <a:pt x="10800" y="0"/>
                </a:lnTo>
                <a:lnTo>
                  <a:pt x="21600" y="5244"/>
                </a:lnTo>
                <a:lnTo>
                  <a:pt x="16200" y="5244"/>
                </a:lnTo>
                <a:lnTo>
                  <a:pt x="16200" y="16356"/>
                </a:lnTo>
                <a:lnTo>
                  <a:pt x="21600" y="16356"/>
                </a:lnTo>
                <a:lnTo>
                  <a:pt x="10800" y="21600"/>
                </a:lnTo>
                <a:lnTo>
                  <a:pt x="0" y="16356"/>
                </a:lnTo>
                <a:lnTo>
                  <a:pt x="5400" y="16356"/>
                </a:lnTo>
                <a:lnTo>
                  <a:pt x="5400" y="5244"/>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grpSp>
        <p:nvGrpSpPr>
          <p:cNvPr id="241" name="Rectangle 40"/>
          <p:cNvGrpSpPr/>
          <p:nvPr/>
        </p:nvGrpSpPr>
        <p:grpSpPr>
          <a:xfrm>
            <a:off x="9670446" y="2888712"/>
            <a:ext cx="1542049" cy="349006"/>
            <a:chOff x="0" y="0"/>
            <a:chExt cx="1542048" cy="349005"/>
          </a:xfrm>
        </p:grpSpPr>
        <p:sp>
          <p:nvSpPr>
            <p:cNvPr id="239" name="Rectangle"/>
            <p:cNvSpPr/>
            <p:nvPr/>
          </p:nvSpPr>
          <p:spPr>
            <a:xfrm>
              <a:off x="-1" y="-1"/>
              <a:ext cx="1542050" cy="349007"/>
            </a:xfrm>
            <a:prstGeom prst="rect">
              <a:avLst/>
            </a:prstGeom>
            <a:solidFill>
              <a:srgbClr val="7030A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240" name="Register File"/>
            <p:cNvSpPr txBox="1"/>
            <p:nvPr/>
          </p:nvSpPr>
          <p:spPr>
            <a:xfrm>
              <a:off x="45719" y="30090"/>
              <a:ext cx="1450610"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Register File</a:t>
              </a:r>
            </a:p>
          </p:txBody>
        </p:sp>
      </p:grpSp>
      <p:grpSp>
        <p:nvGrpSpPr>
          <p:cNvPr id="244" name="Rectangle 41"/>
          <p:cNvGrpSpPr/>
          <p:nvPr/>
        </p:nvGrpSpPr>
        <p:grpSpPr>
          <a:xfrm>
            <a:off x="8054422" y="2888712"/>
            <a:ext cx="1542047" cy="349006"/>
            <a:chOff x="0" y="0"/>
            <a:chExt cx="1542045" cy="349005"/>
          </a:xfrm>
        </p:grpSpPr>
        <p:sp>
          <p:nvSpPr>
            <p:cNvPr id="242" name="Rectangle"/>
            <p:cNvSpPr/>
            <p:nvPr/>
          </p:nvSpPr>
          <p:spPr>
            <a:xfrm>
              <a:off x="0" y="-1"/>
              <a:ext cx="1542046" cy="349007"/>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243" name="Inst. Queue"/>
            <p:cNvSpPr txBox="1"/>
            <p:nvPr/>
          </p:nvSpPr>
          <p:spPr>
            <a:xfrm>
              <a:off x="45720" y="30090"/>
              <a:ext cx="1450607" cy="28882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Inst. Queue</a:t>
              </a:r>
            </a:p>
          </p:txBody>
        </p:sp>
      </p:grpSp>
      <p:sp>
        <p:nvSpPr>
          <p:cNvPr id="245" name="Arrow: Up-Down 42"/>
          <p:cNvSpPr/>
          <p:nvPr/>
        </p:nvSpPr>
        <p:spPr>
          <a:xfrm>
            <a:off x="8732526" y="3139028"/>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sp>
        <p:nvSpPr>
          <p:cNvPr id="246" name="Arrow: Up-Down 43"/>
          <p:cNvSpPr/>
          <p:nvPr/>
        </p:nvSpPr>
        <p:spPr>
          <a:xfrm>
            <a:off x="10353764" y="3147909"/>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grpSp>
        <p:nvGrpSpPr>
          <p:cNvPr id="249" name="Rectangle 44"/>
          <p:cNvGrpSpPr/>
          <p:nvPr/>
        </p:nvGrpSpPr>
        <p:grpSpPr>
          <a:xfrm>
            <a:off x="9670446" y="2419156"/>
            <a:ext cx="1542050" cy="358611"/>
            <a:chOff x="0" y="0"/>
            <a:chExt cx="1542048" cy="358610"/>
          </a:xfrm>
        </p:grpSpPr>
        <p:sp>
          <p:nvSpPr>
            <p:cNvPr id="247" name="Rectangle"/>
            <p:cNvSpPr/>
            <p:nvPr/>
          </p:nvSpPr>
          <p:spPr>
            <a:xfrm>
              <a:off x="0" y="-1"/>
              <a:ext cx="1542049" cy="358612"/>
            </a:xfrm>
            <a:prstGeom prst="rect">
              <a:avLst/>
            </a:prstGeom>
            <a:solidFill>
              <a:srgbClr val="FFFF00"/>
            </a:solidFill>
            <a:ln w="28575" cap="flat">
              <a:solidFill>
                <a:srgbClr val="FFC000"/>
              </a:solidFill>
              <a:prstDash val="solid"/>
              <a:round/>
            </a:ln>
            <a:effectLst/>
          </p:spPr>
          <p:txBody>
            <a:bodyPr wrap="square" lIns="45719" tIns="45719" rIns="45719" bIns="45719" numCol="1" anchor="ctr">
              <a:noAutofit/>
            </a:bodyPr>
            <a:lstStyle/>
            <a:p>
              <a:pPr algn="ctr"/>
            </a:p>
          </p:txBody>
        </p:sp>
        <p:sp>
          <p:nvSpPr>
            <p:cNvPr id="248" name="Arithmetic/Logic"/>
            <p:cNvSpPr txBox="1"/>
            <p:nvPr/>
          </p:nvSpPr>
          <p:spPr>
            <a:xfrm>
              <a:off x="45720" y="34893"/>
              <a:ext cx="1450610"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atin typeface="Arial"/>
                  <a:ea typeface="Arial"/>
                  <a:cs typeface="Arial"/>
                  <a:sym typeface="Arial"/>
                </a:defRPr>
              </a:lvl1pPr>
            </a:lstStyle>
            <a:p>
              <a:pPr/>
              <a:r>
                <a:t>Arithmetic/Logic</a:t>
              </a:r>
            </a:p>
          </p:txBody>
        </p:sp>
      </p:grpSp>
      <p:grpSp>
        <p:nvGrpSpPr>
          <p:cNvPr id="252" name="Rectangle 45"/>
          <p:cNvGrpSpPr/>
          <p:nvPr/>
        </p:nvGrpSpPr>
        <p:grpSpPr>
          <a:xfrm>
            <a:off x="8050716" y="2084939"/>
            <a:ext cx="1542050" cy="693729"/>
            <a:chOff x="0" y="0"/>
            <a:chExt cx="1542048" cy="693728"/>
          </a:xfrm>
        </p:grpSpPr>
        <p:sp>
          <p:nvSpPr>
            <p:cNvPr id="250" name="Rectangle"/>
            <p:cNvSpPr/>
            <p:nvPr/>
          </p:nvSpPr>
          <p:spPr>
            <a:xfrm>
              <a:off x="0" y="-1"/>
              <a:ext cx="1542049" cy="693730"/>
            </a:xfrm>
            <a:prstGeom prst="rect">
              <a:avLst/>
            </a:prstGeom>
            <a:solidFill>
              <a:srgbClr val="FFD1C2"/>
            </a:solidFill>
            <a:ln w="28575" cap="flat">
              <a:solidFill>
                <a:srgbClr val="992600"/>
              </a:solidFill>
              <a:prstDash val="solid"/>
              <a:round/>
            </a:ln>
            <a:effectLst/>
          </p:spPr>
          <p:txBody>
            <a:bodyPr wrap="square" lIns="45719" tIns="45719" rIns="45719" bIns="45719" numCol="1" anchor="ctr">
              <a:noAutofit/>
            </a:bodyPr>
            <a:lstStyle/>
            <a:p>
              <a:pPr algn="ctr"/>
            </a:p>
          </p:txBody>
        </p:sp>
        <p:sp>
          <p:nvSpPr>
            <p:cNvPr id="251" name="Control"/>
            <p:cNvSpPr txBox="1"/>
            <p:nvPr/>
          </p:nvSpPr>
          <p:spPr>
            <a:xfrm>
              <a:off x="45720" y="202452"/>
              <a:ext cx="1450610"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atin typeface="Arial"/>
                  <a:ea typeface="Arial"/>
                  <a:cs typeface="Arial"/>
                  <a:sym typeface="Arial"/>
                </a:defRPr>
              </a:lvl1pPr>
            </a:lstStyle>
            <a:p>
              <a:pPr/>
              <a:r>
                <a:t>Control</a:t>
              </a:r>
            </a:p>
          </p:txBody>
        </p:sp>
      </p:grpSp>
      <p:sp>
        <p:nvSpPr>
          <p:cNvPr id="253" name="Arrow: Up-Down 46"/>
          <p:cNvSpPr/>
          <p:nvPr/>
        </p:nvSpPr>
        <p:spPr>
          <a:xfrm>
            <a:off x="8732526" y="2679551"/>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sp>
        <p:nvSpPr>
          <p:cNvPr id="254" name="Arrow: Up-Down 47"/>
          <p:cNvSpPr/>
          <p:nvPr/>
        </p:nvSpPr>
        <p:spPr>
          <a:xfrm>
            <a:off x="10353764" y="2678890"/>
            <a:ext cx="172931" cy="2830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6598"/>
                </a:moveTo>
                <a:lnTo>
                  <a:pt x="10800" y="0"/>
                </a:lnTo>
                <a:lnTo>
                  <a:pt x="21600" y="6598"/>
                </a:lnTo>
                <a:lnTo>
                  <a:pt x="16200" y="6598"/>
                </a:lnTo>
                <a:lnTo>
                  <a:pt x="16200" y="15002"/>
                </a:lnTo>
                <a:lnTo>
                  <a:pt x="21600" y="15002"/>
                </a:lnTo>
                <a:lnTo>
                  <a:pt x="10800" y="21600"/>
                </a:lnTo>
                <a:lnTo>
                  <a:pt x="0" y="15002"/>
                </a:lnTo>
                <a:lnTo>
                  <a:pt x="5400" y="15002"/>
                </a:lnTo>
                <a:lnTo>
                  <a:pt x="5400" y="6598"/>
                </a:lnTo>
                <a:close/>
              </a:path>
            </a:pathLst>
          </a:custGeom>
          <a:solidFill>
            <a:srgbClr val="949494"/>
          </a:solidFill>
          <a:ln>
            <a:solidFill>
              <a:srgbClr val="4D4D4D"/>
            </a:solidFill>
          </a:ln>
        </p:spPr>
        <p:txBody>
          <a:bodyPr lIns="45719" rIns="45719"/>
          <a:lstStyle/>
          <a:p>
            <a:pPr>
              <a:defRPr>
                <a:latin typeface="Arial"/>
                <a:ea typeface="Arial"/>
                <a:cs typeface="Arial"/>
                <a:sym typeface="Arial"/>
              </a:defRPr>
            </a:pPr>
          </a:p>
        </p:txBody>
      </p:sp>
      <p:grpSp>
        <p:nvGrpSpPr>
          <p:cNvPr id="257" name="Rectangle 48"/>
          <p:cNvGrpSpPr/>
          <p:nvPr/>
        </p:nvGrpSpPr>
        <p:grpSpPr>
          <a:xfrm>
            <a:off x="9670446" y="2078962"/>
            <a:ext cx="1542050" cy="288824"/>
            <a:chOff x="0" y="0"/>
            <a:chExt cx="1542048" cy="288823"/>
          </a:xfrm>
        </p:grpSpPr>
        <p:sp>
          <p:nvSpPr>
            <p:cNvPr id="255" name="Rectangle"/>
            <p:cNvSpPr/>
            <p:nvPr/>
          </p:nvSpPr>
          <p:spPr>
            <a:xfrm>
              <a:off x="0" y="5975"/>
              <a:ext cx="1542049" cy="276873"/>
            </a:xfrm>
            <a:prstGeom prst="rect">
              <a:avLst/>
            </a:prstGeom>
            <a:solidFill>
              <a:srgbClr val="FFFF00"/>
            </a:solidFill>
            <a:ln w="28575" cap="flat">
              <a:solidFill>
                <a:srgbClr val="FFC000"/>
              </a:solidFill>
              <a:prstDash val="solid"/>
              <a:round/>
            </a:ln>
            <a:effectLst/>
          </p:spPr>
          <p:txBody>
            <a:bodyPr wrap="square" lIns="45719" tIns="45719" rIns="45719" bIns="45719" numCol="1" anchor="ctr">
              <a:noAutofit/>
            </a:bodyPr>
            <a:lstStyle/>
            <a:p>
              <a:pPr algn="ctr"/>
            </a:p>
          </p:txBody>
        </p:sp>
        <p:sp>
          <p:nvSpPr>
            <p:cNvPr id="256" name="Floating Point"/>
            <p:cNvSpPr txBox="1"/>
            <p:nvPr/>
          </p:nvSpPr>
          <p:spPr>
            <a:xfrm>
              <a:off x="45719" y="0"/>
              <a:ext cx="1450611"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atin typeface="Arial"/>
                  <a:ea typeface="Arial"/>
                  <a:cs typeface="Arial"/>
                  <a:sym typeface="Arial"/>
                </a:defRPr>
              </a:lvl1pPr>
            </a:lstStyle>
            <a:p>
              <a:pPr/>
              <a:r>
                <a:t>Floating Point</a:t>
              </a:r>
            </a:p>
          </p:txBody>
        </p:sp>
      </p:grpSp>
      <p:sp>
        <p:nvSpPr>
          <p:cNvPr id="258" name="TextBox 49"/>
          <p:cNvSpPr txBox="1"/>
          <p:nvPr/>
        </p:nvSpPr>
        <p:spPr>
          <a:xfrm>
            <a:off x="8013256" y="5631946"/>
            <a:ext cx="1774078"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atin typeface="Gill Sans MT"/>
                <a:ea typeface="Gill Sans MT"/>
                <a:cs typeface="Gill Sans MT"/>
                <a:sym typeface="Gill Sans MT"/>
              </a:defRPr>
            </a:lvl1pPr>
          </a:lstStyle>
          <a:p>
            <a:pPr/>
            <a:r>
              <a:t>*Not to scale</a:t>
            </a:r>
          </a:p>
        </p:txBody>
      </p:sp>
      <p:grpSp>
        <p:nvGrpSpPr>
          <p:cNvPr id="264" name="Rectangle: Folded Corner 50"/>
          <p:cNvGrpSpPr/>
          <p:nvPr/>
        </p:nvGrpSpPr>
        <p:grpSpPr>
          <a:xfrm>
            <a:off x="6431457" y="1941261"/>
            <a:ext cx="1276980" cy="2395536"/>
            <a:chOff x="0" y="0"/>
            <a:chExt cx="1276979" cy="2395534"/>
          </a:xfrm>
        </p:grpSpPr>
        <p:grpSp>
          <p:nvGrpSpPr>
            <p:cNvPr id="262" name="Group"/>
            <p:cNvGrpSpPr/>
            <p:nvPr/>
          </p:nvGrpSpPr>
          <p:grpSpPr>
            <a:xfrm>
              <a:off x="-1" y="-1"/>
              <a:ext cx="1276981" cy="2395536"/>
              <a:chOff x="0" y="0"/>
              <a:chExt cx="1276979" cy="2395534"/>
            </a:xfrm>
          </p:grpSpPr>
          <p:sp>
            <p:nvSpPr>
              <p:cNvPr id="259" name="Shape"/>
              <p:cNvSpPr/>
              <p:nvPr/>
            </p:nvSpPr>
            <p:spPr>
              <a:xfrm>
                <a:off x="-1" y="-1"/>
                <a:ext cx="1276981" cy="23955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19681"/>
                    </a:lnTo>
                    <a:lnTo>
                      <a:pt x="18000" y="21600"/>
                    </a:lnTo>
                    <a:lnTo>
                      <a:pt x="0" y="21600"/>
                    </a:lnTo>
                    <a:close/>
                  </a:path>
                </a:pathLst>
              </a:custGeom>
              <a:solidFill>
                <a:srgbClr val="949494"/>
              </a:solidFill>
              <a:ln w="12700" cap="flat">
                <a:noFill/>
                <a:miter lim="400000"/>
              </a:ln>
              <a:effectLst/>
            </p:spPr>
            <p:txBody>
              <a:bodyPr wrap="square" lIns="45719" tIns="45719" rIns="45719" bIns="45719" numCol="1" anchor="t">
                <a:noAutofit/>
              </a:bodyPr>
              <a:lstStyle/>
              <a:p>
                <a:pPr>
                  <a:defRPr sz="1000">
                    <a:latin typeface="Arial"/>
                    <a:ea typeface="Arial"/>
                    <a:cs typeface="Arial"/>
                    <a:sym typeface="Arial"/>
                  </a:defRPr>
                </a:pPr>
              </a:p>
            </p:txBody>
          </p:sp>
          <p:sp>
            <p:nvSpPr>
              <p:cNvPr id="260" name="Triangle"/>
              <p:cNvSpPr/>
              <p:nvPr/>
            </p:nvSpPr>
            <p:spPr>
              <a:xfrm>
                <a:off x="1064145" y="2182700"/>
                <a:ext cx="212835" cy="2128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4320" y="4320"/>
                    </a:lnTo>
                    <a:lnTo>
                      <a:pt x="21600" y="0"/>
                    </a:lnTo>
                    <a:close/>
                  </a:path>
                </a:pathLst>
              </a:custGeom>
              <a:solidFill>
                <a:srgbClr val="000000">
                  <a:alpha val="20000"/>
                </a:srgbClr>
              </a:solidFill>
              <a:ln w="12700" cap="flat">
                <a:noFill/>
                <a:miter lim="400000"/>
              </a:ln>
              <a:effectLst/>
            </p:spPr>
            <p:txBody>
              <a:bodyPr wrap="square" lIns="45719" tIns="45719" rIns="45719" bIns="45719" numCol="1" anchor="t">
                <a:noAutofit/>
              </a:bodyPr>
              <a:lstStyle/>
              <a:p>
                <a:pPr>
                  <a:defRPr sz="1000">
                    <a:latin typeface="Arial"/>
                    <a:ea typeface="Arial"/>
                    <a:cs typeface="Arial"/>
                    <a:sym typeface="Arial"/>
                  </a:defRPr>
                </a:pPr>
              </a:p>
            </p:txBody>
          </p:sp>
          <p:sp>
            <p:nvSpPr>
              <p:cNvPr id="261" name="Line"/>
              <p:cNvSpPr/>
              <p:nvPr/>
            </p:nvSpPr>
            <p:spPr>
              <a:xfrm>
                <a:off x="-1" y="-1"/>
                <a:ext cx="1276981" cy="23955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8000" y="21600"/>
                    </a:moveTo>
                    <a:lnTo>
                      <a:pt x="18720" y="20065"/>
                    </a:lnTo>
                    <a:lnTo>
                      <a:pt x="21600" y="19681"/>
                    </a:lnTo>
                    <a:lnTo>
                      <a:pt x="18000" y="21600"/>
                    </a:lnTo>
                    <a:lnTo>
                      <a:pt x="0" y="21600"/>
                    </a:lnTo>
                    <a:lnTo>
                      <a:pt x="0" y="0"/>
                    </a:lnTo>
                    <a:lnTo>
                      <a:pt x="21600" y="0"/>
                    </a:lnTo>
                    <a:lnTo>
                      <a:pt x="21600" y="19681"/>
                    </a:lnTo>
                  </a:path>
                </a:pathLst>
              </a:custGeom>
              <a:noFill/>
              <a:ln w="9525" cap="flat">
                <a:solidFill>
                  <a:srgbClr val="272727"/>
                </a:solidFill>
                <a:prstDash val="solid"/>
                <a:round/>
              </a:ln>
              <a:effectLst/>
            </p:spPr>
            <p:txBody>
              <a:bodyPr wrap="square" lIns="45719" tIns="45719" rIns="45719" bIns="45719" numCol="1" anchor="t">
                <a:noAutofit/>
              </a:bodyPr>
              <a:lstStyle/>
              <a:p>
                <a:pPr>
                  <a:defRPr sz="1000">
                    <a:latin typeface="Arial"/>
                    <a:ea typeface="Arial"/>
                    <a:cs typeface="Arial"/>
                    <a:sym typeface="Arial"/>
                  </a:defRPr>
                </a:pPr>
              </a:p>
            </p:txBody>
          </p:sp>
        </p:grpSp>
        <p:sp>
          <p:nvSpPr>
            <p:cNvPr id="263" name="mov r8, rcx add r8, 8 mov r9, rdx add r9, 8 mov rcx, rax mov rax, 0   .calc: mov rbx, [r9]…"/>
            <p:cNvSpPr txBox="1"/>
            <p:nvPr/>
          </p:nvSpPr>
          <p:spPr>
            <a:xfrm>
              <a:off x="45719" y="-1"/>
              <a:ext cx="1185541" cy="20714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p>
              <a:pPr>
                <a:defRPr b="1" sz="1000">
                  <a:solidFill>
                    <a:srgbClr val="0000FF"/>
                  </a:solidFill>
                  <a:latin typeface="Courier New"/>
                  <a:ea typeface="Courier New"/>
                  <a:cs typeface="Courier New"/>
                  <a:sym typeface="Courier New"/>
                </a:defRPr>
              </a:pPr>
              <a:r>
                <a:t>mov</a:t>
              </a:r>
              <a:r>
                <a:rPr b="0">
                  <a:solidFill>
                    <a:srgbClr val="000000"/>
                  </a:solidFill>
                </a:rPr>
                <a:t> </a:t>
              </a:r>
              <a:r>
                <a:rPr>
                  <a:solidFill>
                    <a:srgbClr val="7030A0"/>
                  </a:solidFill>
                </a:rPr>
                <a:t>r8</a:t>
              </a:r>
              <a:r>
                <a:rPr b="0">
                  <a:solidFill>
                    <a:srgbClr val="000000"/>
                  </a:solidFill>
                </a:rPr>
                <a:t>, </a:t>
              </a:r>
              <a:r>
                <a:rPr>
                  <a:solidFill>
                    <a:srgbClr val="7030A0"/>
                  </a:solidFill>
                </a:rPr>
                <a:t>rcx</a:t>
              </a:r>
              <a:br>
                <a:rPr>
                  <a:solidFill>
                    <a:srgbClr val="7030A0"/>
                  </a:solidFill>
                </a:rPr>
              </a:br>
              <a:r>
                <a:t>add</a:t>
              </a:r>
              <a:r>
                <a:rPr b="0">
                  <a:solidFill>
                    <a:srgbClr val="000000"/>
                  </a:solidFill>
                </a:rPr>
                <a:t> </a:t>
              </a:r>
              <a:r>
                <a:rPr>
                  <a:solidFill>
                    <a:srgbClr val="7030A0"/>
                  </a:solidFill>
                </a:rPr>
                <a:t>r8</a:t>
              </a:r>
              <a:r>
                <a:rPr b="0">
                  <a:solidFill>
                    <a:srgbClr val="000000"/>
                  </a:solidFill>
                </a:rPr>
                <a:t>, </a:t>
              </a:r>
              <a:r>
                <a:rPr>
                  <a:solidFill>
                    <a:srgbClr val="FFFFFF"/>
                  </a:solidFill>
                </a:rPr>
                <a:t>8</a:t>
              </a:r>
              <a:br>
                <a:rPr>
                  <a:solidFill>
                    <a:srgbClr val="FFFFFF"/>
                  </a:solidFill>
                </a:rPr>
              </a:br>
              <a:r>
                <a:t>mov</a:t>
              </a:r>
              <a:r>
                <a:rPr b="0">
                  <a:solidFill>
                    <a:srgbClr val="000000"/>
                  </a:solidFill>
                </a:rPr>
                <a:t> </a:t>
              </a:r>
              <a:r>
                <a:rPr>
                  <a:solidFill>
                    <a:srgbClr val="7030A0"/>
                  </a:solidFill>
                </a:rPr>
                <a:t>r9</a:t>
              </a:r>
              <a:r>
                <a:rPr b="0">
                  <a:solidFill>
                    <a:srgbClr val="000000"/>
                  </a:solidFill>
                </a:rPr>
                <a:t>, </a:t>
              </a:r>
              <a:r>
                <a:rPr>
                  <a:solidFill>
                    <a:srgbClr val="7030A0"/>
                  </a:solidFill>
                </a:rPr>
                <a:t>rdx</a:t>
              </a:r>
              <a:br>
                <a:rPr>
                  <a:solidFill>
                    <a:srgbClr val="7030A0"/>
                  </a:solidFill>
                </a:rPr>
              </a:br>
              <a:r>
                <a:t>add</a:t>
              </a:r>
              <a:r>
                <a:rPr b="0">
                  <a:solidFill>
                    <a:srgbClr val="000000"/>
                  </a:solidFill>
                </a:rPr>
                <a:t> </a:t>
              </a:r>
              <a:r>
                <a:rPr>
                  <a:solidFill>
                    <a:srgbClr val="7030A0"/>
                  </a:solidFill>
                </a:rPr>
                <a:t>r9</a:t>
              </a:r>
              <a:r>
                <a:rPr b="0">
                  <a:solidFill>
                    <a:srgbClr val="000000"/>
                  </a:solidFill>
                </a:rPr>
                <a:t>, </a:t>
              </a:r>
              <a:r>
                <a:rPr>
                  <a:solidFill>
                    <a:srgbClr val="FFFFFF"/>
                  </a:solidFill>
                </a:rPr>
                <a:t>8</a:t>
              </a:r>
              <a:br>
                <a:rPr>
                  <a:solidFill>
                    <a:srgbClr val="FFFFFF"/>
                  </a:solidFill>
                </a:rPr>
              </a:br>
              <a:r>
                <a:t>mov</a:t>
              </a:r>
              <a:r>
                <a:rPr b="0">
                  <a:solidFill>
                    <a:srgbClr val="000000"/>
                  </a:solidFill>
                </a:rPr>
                <a:t> </a:t>
              </a:r>
              <a:r>
                <a:rPr>
                  <a:solidFill>
                    <a:srgbClr val="7030A0"/>
                  </a:solidFill>
                </a:rPr>
                <a:t>rcx</a:t>
              </a:r>
              <a:r>
                <a:rPr b="0">
                  <a:solidFill>
                    <a:srgbClr val="000000"/>
                  </a:solidFill>
                </a:rPr>
                <a:t>, </a:t>
              </a:r>
              <a:r>
                <a:rPr>
                  <a:solidFill>
                    <a:srgbClr val="7030A0"/>
                  </a:solidFill>
                </a:rPr>
                <a:t>rax</a:t>
              </a:r>
              <a:br>
                <a:rPr>
                  <a:solidFill>
                    <a:srgbClr val="7030A0"/>
                  </a:solidFill>
                </a:rPr>
              </a:br>
              <a:r>
                <a:t>mov</a:t>
              </a:r>
              <a:r>
                <a:rPr b="0">
                  <a:solidFill>
                    <a:srgbClr val="000000"/>
                  </a:solidFill>
                </a:rPr>
                <a:t> </a:t>
              </a:r>
              <a:r>
                <a:rPr>
                  <a:solidFill>
                    <a:srgbClr val="7030A0"/>
                  </a:solidFill>
                </a:rPr>
                <a:t>rax</a:t>
              </a:r>
              <a:r>
                <a:rPr b="0">
                  <a:solidFill>
                    <a:srgbClr val="000000"/>
                  </a:solidFill>
                </a:rPr>
                <a:t>, </a:t>
              </a:r>
              <a:r>
                <a:rPr>
                  <a:solidFill>
                    <a:srgbClr val="FFFFFF"/>
                  </a:solidFill>
                </a:rPr>
                <a:t>0</a:t>
              </a:r>
              <a:br>
                <a:rPr>
                  <a:solidFill>
                    <a:srgbClr val="FFFFFF"/>
                  </a:solidFill>
                </a:rPr>
              </a:br>
              <a:r>
                <a:rPr b="0">
                  <a:solidFill>
                    <a:srgbClr val="000000"/>
                  </a:solidFill>
                </a:rPr>
                <a:t> </a:t>
              </a:r>
              <a:br>
                <a:rPr b="0">
                  <a:solidFill>
                    <a:srgbClr val="000000"/>
                  </a:solidFill>
                </a:rPr>
              </a:br>
              <a:r>
                <a:rPr b="0">
                  <a:solidFill>
                    <a:srgbClr val="000000"/>
                  </a:solidFill>
                </a:rPr>
                <a:t>.calc:</a:t>
              </a:r>
              <a:br>
                <a:rPr b="0">
                  <a:solidFill>
                    <a:srgbClr val="000000"/>
                  </a:solidFill>
                </a:rPr>
              </a:br>
              <a:r>
                <a:t>mov</a:t>
              </a:r>
              <a:r>
                <a:rPr b="0">
                  <a:solidFill>
                    <a:srgbClr val="000000"/>
                  </a:solidFill>
                </a:rPr>
                <a:t> </a:t>
              </a:r>
              <a:r>
                <a:rPr>
                  <a:solidFill>
                    <a:srgbClr val="7030A0"/>
                  </a:solidFill>
                </a:rPr>
                <a:t>rbx</a:t>
              </a:r>
              <a:r>
                <a:rPr b="0">
                  <a:solidFill>
                    <a:srgbClr val="000000"/>
                  </a:solidFill>
                </a:rPr>
                <a:t>, </a:t>
              </a:r>
              <a:r>
                <a:rPr>
                  <a:solidFill>
                    <a:srgbClr val="009900"/>
                  </a:solidFill>
                </a:rPr>
                <a:t>[</a:t>
              </a:r>
              <a:r>
                <a:rPr>
                  <a:solidFill>
                    <a:srgbClr val="6666CC"/>
                  </a:solidFill>
                </a:rPr>
                <a:t>r9</a:t>
              </a:r>
              <a:r>
                <a:rPr>
                  <a:solidFill>
                    <a:srgbClr val="009900"/>
                  </a:solidFill>
                </a:rPr>
                <a:t>]</a:t>
              </a:r>
              <a:endParaRPr>
                <a:solidFill>
                  <a:srgbClr val="000000"/>
                </a:solidFill>
              </a:endParaRPr>
            </a:p>
            <a:p>
              <a:pPr>
                <a:defRPr b="1" sz="1000">
                  <a:solidFill>
                    <a:srgbClr val="FFFF00"/>
                  </a:solidFill>
                  <a:latin typeface="Courier New"/>
                  <a:ea typeface="Courier New"/>
                  <a:cs typeface="Courier New"/>
                  <a:sym typeface="Courier New"/>
                </a:defRPr>
              </a:pPr>
              <a:r>
                <a:t>imul</a:t>
              </a:r>
              <a:r>
                <a:rPr b="0">
                  <a:solidFill>
                    <a:srgbClr val="000000"/>
                  </a:solidFill>
                </a:rPr>
                <a:t> </a:t>
              </a:r>
              <a:r>
                <a:rPr>
                  <a:solidFill>
                    <a:srgbClr val="7030A0"/>
                  </a:solidFill>
                </a:rPr>
                <a:t>rbx</a:t>
              </a:r>
              <a:r>
                <a:rPr b="0">
                  <a:solidFill>
                    <a:srgbClr val="000000"/>
                  </a:solidFill>
                </a:rPr>
                <a:t>, </a:t>
              </a:r>
              <a:r>
                <a:rPr>
                  <a:solidFill>
                    <a:srgbClr val="009900"/>
                  </a:solidFill>
                </a:rPr>
                <a:t>[</a:t>
              </a:r>
              <a:r>
                <a:rPr>
                  <a:solidFill>
                    <a:srgbClr val="6666CC"/>
                  </a:solidFill>
                </a:rPr>
                <a:t>r8</a:t>
              </a:r>
              <a:r>
                <a:rPr>
                  <a:solidFill>
                    <a:srgbClr val="009900"/>
                  </a:solidFill>
                </a:rPr>
                <a:t>]</a:t>
              </a:r>
              <a:br>
                <a:rPr>
                  <a:solidFill>
                    <a:srgbClr val="009900"/>
                  </a:solidFill>
                </a:rPr>
              </a:br>
              <a:r>
                <a:t>add</a:t>
              </a:r>
              <a:r>
                <a:rPr b="0">
                  <a:solidFill>
                    <a:srgbClr val="000000"/>
                  </a:solidFill>
                </a:rPr>
                <a:t> </a:t>
              </a:r>
              <a:r>
                <a:rPr>
                  <a:solidFill>
                    <a:srgbClr val="7030A0"/>
                  </a:solidFill>
                </a:rPr>
                <a:t>rax</a:t>
              </a:r>
              <a:r>
                <a:rPr b="0">
                  <a:solidFill>
                    <a:srgbClr val="000000"/>
                  </a:solidFill>
                </a:rPr>
                <a:t>, </a:t>
              </a:r>
              <a:r>
                <a:rPr>
                  <a:solidFill>
                    <a:srgbClr val="7030A0"/>
                  </a:solidFill>
                </a:rPr>
                <a:t>rbx</a:t>
              </a:r>
              <a:br>
                <a:rPr>
                  <a:solidFill>
                    <a:srgbClr val="7030A0"/>
                  </a:solidFill>
                </a:rPr>
              </a:br>
              <a:r>
                <a:t>add</a:t>
              </a:r>
              <a:r>
                <a:rPr b="0">
                  <a:solidFill>
                    <a:srgbClr val="000000"/>
                  </a:solidFill>
                </a:rPr>
                <a:t> </a:t>
              </a:r>
              <a:r>
                <a:rPr>
                  <a:solidFill>
                    <a:srgbClr val="7030A0"/>
                  </a:solidFill>
                </a:rPr>
                <a:t>r8</a:t>
              </a:r>
              <a:r>
                <a:rPr b="0">
                  <a:solidFill>
                    <a:srgbClr val="000000"/>
                  </a:solidFill>
                </a:rPr>
                <a:t>, </a:t>
              </a:r>
              <a:r>
                <a:rPr>
                  <a:solidFill>
                    <a:srgbClr val="FFFFFF"/>
                  </a:solidFill>
                </a:rPr>
                <a:t>8</a:t>
              </a:r>
              <a:br>
                <a:rPr>
                  <a:solidFill>
                    <a:srgbClr val="FFFFFF"/>
                  </a:solidFill>
                </a:rPr>
              </a:br>
              <a:r>
                <a:t>add</a:t>
              </a:r>
              <a:r>
                <a:rPr b="0">
                  <a:solidFill>
                    <a:srgbClr val="000000"/>
                  </a:solidFill>
                </a:rPr>
                <a:t> </a:t>
              </a:r>
              <a:r>
                <a:rPr>
                  <a:solidFill>
                    <a:srgbClr val="7030A0"/>
                  </a:solidFill>
                </a:rPr>
                <a:t>r9</a:t>
              </a:r>
              <a:r>
                <a:rPr b="0">
                  <a:solidFill>
                    <a:srgbClr val="000000"/>
                  </a:solidFill>
                </a:rPr>
                <a:t>, </a:t>
              </a:r>
              <a:r>
                <a:rPr>
                  <a:solidFill>
                    <a:srgbClr val="FFFFFF"/>
                  </a:solidFill>
                </a:rPr>
                <a:t>8</a:t>
              </a:r>
              <a:br>
                <a:rPr>
                  <a:solidFill>
                    <a:srgbClr val="FFFFFF"/>
                  </a:solidFill>
                </a:rPr>
              </a:br>
              <a:r>
                <a:rPr>
                  <a:solidFill>
                    <a:srgbClr val="FFD1C2"/>
                  </a:solidFill>
                </a:rPr>
                <a:t>loop</a:t>
              </a:r>
              <a:r>
                <a:rPr b="0">
                  <a:solidFill>
                    <a:srgbClr val="000000"/>
                  </a:solidFill>
                </a:rPr>
                <a:t> .calc</a:t>
              </a:r>
              <a:r>
                <a:rPr b="0">
                  <a:solidFill>
                    <a:srgbClr val="4D4D4D"/>
                  </a:solidFill>
                  <a:latin typeface="Verdana"/>
                  <a:ea typeface="Verdana"/>
                  <a:cs typeface="Verdana"/>
                  <a:sym typeface="Verdana"/>
                </a:rPr>
                <a:t> </a:t>
              </a:r>
            </a:p>
          </p:txBody>
        </p:sp>
      </p:grpSp>
      <p:sp>
        <p:nvSpPr>
          <p:cNvPr id="265" name="TextBox 51"/>
          <p:cNvSpPr txBox="1"/>
          <p:nvPr/>
        </p:nvSpPr>
        <p:spPr>
          <a:xfrm>
            <a:off x="7048774" y="1142170"/>
            <a:ext cx="5087981"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008000"/>
                </a:solidFill>
                <a:latin typeface="+mj-lt"/>
                <a:ea typeface="+mj-ea"/>
                <a:cs typeface="+mj-cs"/>
                <a:sym typeface="Helvetica"/>
              </a:defRPr>
            </a:lvl1pPr>
          </a:lstStyle>
          <a:p>
            <a:pPr/>
            <a:r>
              <a:t>Instruction-Based</a:t>
            </a:r>
          </a:p>
        </p:txBody>
      </p:sp>
      <p:sp>
        <p:nvSpPr>
          <p:cNvPr id="266" name="Rectangle 52"/>
          <p:cNvSpPr/>
          <p:nvPr/>
        </p:nvSpPr>
        <p:spPr>
          <a:xfrm>
            <a:off x="6213318" y="1542279"/>
            <a:ext cx="5267883" cy="4574056"/>
          </a:xfrm>
          <a:prstGeom prst="rect">
            <a:avLst/>
          </a:prstGeom>
          <a:solidFill>
            <a:srgbClr val="FFFFFF">
              <a:alpha val="85098"/>
            </a:srgbClr>
          </a:solidFill>
          <a:ln w="12700">
            <a:miter lim="400000"/>
          </a:ln>
        </p:spPr>
        <p:txBody>
          <a:bodyPr lIns="45719" rIns="45719"/>
          <a:lstStyle/>
          <a:p>
            <a:pPr>
              <a:defRPr>
                <a:latin typeface="Arial"/>
                <a:ea typeface="Arial"/>
                <a:cs typeface="Arial"/>
                <a:sym typeface="Arial"/>
              </a:defRPr>
            </a:pPr>
          </a:p>
        </p:txBody>
      </p:sp>
      <p:sp>
        <p:nvSpPr>
          <p:cNvPr id="267" name="TextBox 53"/>
          <p:cNvSpPr txBox="1"/>
          <p:nvPr/>
        </p:nvSpPr>
        <p:spPr>
          <a:xfrm>
            <a:off x="1760128" y="4525033"/>
            <a:ext cx="1774078" cy="269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200">
                <a:latin typeface="Gill Sans MT"/>
                <a:ea typeface="Gill Sans MT"/>
                <a:cs typeface="Gill Sans MT"/>
                <a:sym typeface="Gill Sans MT"/>
              </a:defRPr>
            </a:lvl1pPr>
          </a:lstStyle>
          <a:p>
            <a:pPr/>
            <a:r>
              <a:t>*Also not to scale</a:t>
            </a:r>
          </a:p>
        </p:txBody>
      </p:sp>
      <p:grpSp>
        <p:nvGrpSpPr>
          <p:cNvPr id="270" name="Rectangle 54"/>
          <p:cNvGrpSpPr/>
          <p:nvPr/>
        </p:nvGrpSpPr>
        <p:grpSpPr>
          <a:xfrm>
            <a:off x="152819" y="5379573"/>
            <a:ext cx="2336801" cy="1290118"/>
            <a:chOff x="0" y="0"/>
            <a:chExt cx="2336800" cy="1290116"/>
          </a:xfrm>
        </p:grpSpPr>
        <p:sp>
          <p:nvSpPr>
            <p:cNvPr id="268" name="Rectangle"/>
            <p:cNvSpPr/>
            <p:nvPr/>
          </p:nvSpPr>
          <p:spPr>
            <a:xfrm>
              <a:off x="0" y="0"/>
              <a:ext cx="2336800" cy="1290117"/>
            </a:xfrm>
            <a:prstGeom prst="rect">
              <a:avLst/>
            </a:prstGeom>
            <a:solidFill>
              <a:srgbClr val="FFFFFF"/>
            </a:solidFill>
            <a:ln w="25400" cap="flat">
              <a:solidFill>
                <a:srgbClr val="4D4D4D"/>
              </a:solidFill>
              <a:prstDash val="solid"/>
              <a:round/>
            </a:ln>
            <a:effectLst/>
          </p:spPr>
          <p:txBody>
            <a:bodyPr wrap="square" lIns="45719" tIns="45719" rIns="45719" bIns="45719" numCol="1" anchor="t">
              <a:noAutofit/>
            </a:bodyPr>
            <a:lstStyle/>
            <a:p>
              <a:pPr algn="ctr" defTabSz="609559">
                <a:lnSpc>
                  <a:spcPct val="93000"/>
                </a:lnSpc>
                <a:defRPr>
                  <a:solidFill>
                    <a:srgbClr val="FFFFFF"/>
                  </a:solidFill>
                </a:defRPr>
              </a:pPr>
            </a:p>
          </p:txBody>
        </p:sp>
        <p:sp>
          <p:nvSpPr>
            <p:cNvPr id="269" name="Legend"/>
            <p:cNvSpPr txBox="1"/>
            <p:nvPr/>
          </p:nvSpPr>
          <p:spPr>
            <a:xfrm>
              <a:off x="57597" y="0"/>
              <a:ext cx="2221605" cy="3467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2397" tIns="62397" rIns="62397" bIns="62397" numCol="1" anchor="t">
              <a:spAutoFit/>
            </a:bodyPr>
            <a:lstStyle>
              <a:lvl1pPr algn="ctr" defTabSz="609559">
                <a:lnSpc>
                  <a:spcPct val="93000"/>
                </a:lnSpc>
                <a:defRPr i="1" sz="1600">
                  <a:latin typeface="Arial"/>
                  <a:ea typeface="Arial"/>
                  <a:cs typeface="Arial"/>
                  <a:sym typeface="Arial"/>
                </a:defRPr>
              </a:lvl1pPr>
            </a:lstStyle>
            <a:p>
              <a:pPr/>
              <a:r>
                <a:t>Legend</a:t>
              </a:r>
            </a:p>
          </p:txBody>
        </p:sp>
      </p:grpSp>
      <p:grpSp>
        <p:nvGrpSpPr>
          <p:cNvPr id="273" name="Rectangle 55"/>
          <p:cNvGrpSpPr/>
          <p:nvPr/>
        </p:nvGrpSpPr>
        <p:grpSpPr>
          <a:xfrm>
            <a:off x="440375" y="5693295"/>
            <a:ext cx="812381" cy="321144"/>
            <a:chOff x="0" y="0"/>
            <a:chExt cx="812380" cy="321142"/>
          </a:xfrm>
        </p:grpSpPr>
        <p:sp>
          <p:nvSpPr>
            <p:cNvPr id="271" name="Rectangle"/>
            <p:cNvSpPr/>
            <p:nvPr/>
          </p:nvSpPr>
          <p:spPr>
            <a:xfrm>
              <a:off x="-1" y="0"/>
              <a:ext cx="812382" cy="321143"/>
            </a:xfrm>
            <a:prstGeom prst="rect">
              <a:avLst/>
            </a:prstGeom>
            <a:solidFill>
              <a:srgbClr val="FFD1C2"/>
            </a:solidFill>
            <a:ln w="28575" cap="flat">
              <a:solidFill>
                <a:srgbClr val="992600"/>
              </a:solidFill>
              <a:prstDash val="solid"/>
              <a:round/>
            </a:ln>
            <a:effectLst/>
          </p:spPr>
          <p:txBody>
            <a:bodyPr wrap="square" lIns="45719" tIns="45719" rIns="45719" bIns="45719" numCol="1" anchor="ctr">
              <a:noAutofit/>
            </a:bodyPr>
            <a:lstStyle/>
            <a:p>
              <a:pPr algn="ctr"/>
            </a:p>
          </p:txBody>
        </p:sp>
        <p:sp>
          <p:nvSpPr>
            <p:cNvPr id="272" name="Control"/>
            <p:cNvSpPr txBox="1"/>
            <p:nvPr/>
          </p:nvSpPr>
          <p:spPr>
            <a:xfrm>
              <a:off x="45719" y="28444"/>
              <a:ext cx="720941" cy="2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latin typeface="Arial"/>
                  <a:ea typeface="Arial"/>
                  <a:cs typeface="Arial"/>
                  <a:sym typeface="Arial"/>
                </a:defRPr>
              </a:lvl1pPr>
            </a:lstStyle>
            <a:p>
              <a:pPr/>
              <a:r>
                <a:t>Control</a:t>
              </a:r>
            </a:p>
          </p:txBody>
        </p:sp>
      </p:grpSp>
      <p:grpSp>
        <p:nvGrpSpPr>
          <p:cNvPr id="276" name="Rectangle 56"/>
          <p:cNvGrpSpPr/>
          <p:nvPr/>
        </p:nvGrpSpPr>
        <p:grpSpPr>
          <a:xfrm>
            <a:off x="1397420" y="5715000"/>
            <a:ext cx="812381" cy="321143"/>
            <a:chOff x="0" y="0"/>
            <a:chExt cx="812380" cy="321142"/>
          </a:xfrm>
        </p:grpSpPr>
        <p:sp>
          <p:nvSpPr>
            <p:cNvPr id="274" name="Rectangle"/>
            <p:cNvSpPr/>
            <p:nvPr/>
          </p:nvSpPr>
          <p:spPr>
            <a:xfrm>
              <a:off x="-1" y="0"/>
              <a:ext cx="812382" cy="321143"/>
            </a:xfrm>
            <a:prstGeom prst="rect">
              <a:avLst/>
            </a:prstGeom>
            <a:solidFill>
              <a:srgbClr val="FFFF00"/>
            </a:solidFill>
            <a:ln w="28575" cap="flat">
              <a:solidFill>
                <a:srgbClr val="FFC000"/>
              </a:solidFill>
              <a:prstDash val="solid"/>
              <a:round/>
            </a:ln>
            <a:effectLst/>
          </p:spPr>
          <p:txBody>
            <a:bodyPr wrap="square" lIns="45719" tIns="45719" rIns="45719" bIns="45719" numCol="1" anchor="ctr">
              <a:noAutofit/>
            </a:bodyPr>
            <a:lstStyle/>
            <a:p>
              <a:pPr algn="ctr"/>
            </a:p>
          </p:txBody>
        </p:sp>
        <p:sp>
          <p:nvSpPr>
            <p:cNvPr id="275" name="Compute"/>
            <p:cNvSpPr txBox="1"/>
            <p:nvPr/>
          </p:nvSpPr>
          <p:spPr>
            <a:xfrm>
              <a:off x="45719" y="28444"/>
              <a:ext cx="720941" cy="26425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latin typeface="Arial"/>
                  <a:ea typeface="Arial"/>
                  <a:cs typeface="Arial"/>
                  <a:sym typeface="Arial"/>
                </a:defRPr>
              </a:lvl1pPr>
            </a:lstStyle>
            <a:p>
              <a:pPr/>
              <a:r>
                <a:t>Compute</a:t>
              </a:r>
            </a:p>
          </p:txBody>
        </p:sp>
      </p:grpSp>
      <p:grpSp>
        <p:nvGrpSpPr>
          <p:cNvPr id="279" name="Rectangle 57"/>
          <p:cNvGrpSpPr/>
          <p:nvPr/>
        </p:nvGrpSpPr>
        <p:grpSpPr>
          <a:xfrm>
            <a:off x="1397421" y="6125795"/>
            <a:ext cx="812380" cy="321145"/>
            <a:chOff x="0" y="0"/>
            <a:chExt cx="812378" cy="321144"/>
          </a:xfrm>
        </p:grpSpPr>
        <p:sp>
          <p:nvSpPr>
            <p:cNvPr id="277" name="Rectangle"/>
            <p:cNvSpPr/>
            <p:nvPr/>
          </p:nvSpPr>
          <p:spPr>
            <a:xfrm>
              <a:off x="0" y="-1"/>
              <a:ext cx="812379" cy="321146"/>
            </a:xfrm>
            <a:prstGeom prst="rect">
              <a:avLst/>
            </a:prstGeom>
            <a:solidFill>
              <a:srgbClr val="7030A0"/>
            </a:solidFill>
            <a:ln w="28575" cap="flat">
              <a:solidFill>
                <a:srgbClr val="002060"/>
              </a:solidFill>
              <a:prstDash val="solid"/>
              <a:round/>
            </a:ln>
            <a:effectLst/>
          </p:spPr>
          <p:txBody>
            <a:bodyPr wrap="square" lIns="45719" tIns="45719" rIns="45719" bIns="45719" numCol="1" anchor="ctr">
              <a:noAutofit/>
            </a:bodyPr>
            <a:lstStyle/>
            <a:p>
              <a:pPr algn="ctr">
                <a:defRPr sz="1400">
                  <a:solidFill>
                    <a:srgbClr val="FFFFFF"/>
                  </a:solidFill>
                  <a:latin typeface="Arial"/>
                  <a:ea typeface="Arial"/>
                  <a:cs typeface="Arial"/>
                  <a:sym typeface="Arial"/>
                </a:defRPr>
              </a:pPr>
            </a:p>
          </p:txBody>
        </p:sp>
        <p:sp>
          <p:nvSpPr>
            <p:cNvPr id="278" name="Regs"/>
            <p:cNvSpPr txBox="1"/>
            <p:nvPr/>
          </p:nvSpPr>
          <p:spPr>
            <a:xfrm>
              <a:off x="45719" y="16160"/>
              <a:ext cx="720940"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Regs</a:t>
              </a:r>
            </a:p>
          </p:txBody>
        </p:sp>
      </p:grpSp>
      <p:grpSp>
        <p:nvGrpSpPr>
          <p:cNvPr id="282" name="Rectangle 58"/>
          <p:cNvGrpSpPr/>
          <p:nvPr/>
        </p:nvGrpSpPr>
        <p:grpSpPr>
          <a:xfrm>
            <a:off x="439687" y="6125795"/>
            <a:ext cx="812380" cy="321145"/>
            <a:chOff x="0" y="0"/>
            <a:chExt cx="812378" cy="321144"/>
          </a:xfrm>
        </p:grpSpPr>
        <p:sp>
          <p:nvSpPr>
            <p:cNvPr id="280" name="Rectangle"/>
            <p:cNvSpPr/>
            <p:nvPr/>
          </p:nvSpPr>
          <p:spPr>
            <a:xfrm>
              <a:off x="0" y="-1"/>
              <a:ext cx="812379" cy="321146"/>
            </a:xfrm>
            <a:prstGeom prst="rect">
              <a:avLst/>
            </a:prstGeom>
            <a:solidFill>
              <a:srgbClr val="0070C0"/>
            </a:solidFill>
            <a:ln w="28575" cap="flat">
              <a:solidFill>
                <a:srgbClr val="002060"/>
              </a:solidFill>
              <a:prstDash val="solid"/>
              <a:round/>
            </a:ln>
            <a:effectLst/>
          </p:spPr>
          <p:txBody>
            <a:bodyPr wrap="square" lIns="45719" tIns="45719" rIns="45719" bIns="45719" numCol="1" anchor="ctr">
              <a:noAutofit/>
            </a:bodyPr>
            <a:lstStyle/>
            <a:p>
              <a:pPr algn="ctr"/>
            </a:p>
          </p:txBody>
        </p:sp>
        <p:sp>
          <p:nvSpPr>
            <p:cNvPr id="281" name="SRAM"/>
            <p:cNvSpPr txBox="1"/>
            <p:nvPr/>
          </p:nvSpPr>
          <p:spPr>
            <a:xfrm>
              <a:off x="45719" y="16160"/>
              <a:ext cx="720940" cy="2888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latin typeface="Arial"/>
                  <a:ea typeface="Arial"/>
                  <a:cs typeface="Arial"/>
                  <a:sym typeface="Arial"/>
                </a:defRPr>
              </a:lvl1pPr>
            </a:lstStyle>
            <a:p>
              <a:pPr/>
              <a:r>
                <a:t>SRAM</a:t>
              </a:r>
            </a:p>
          </p:txBody>
        </p:sp>
      </p:grpSp>
      <p:sp>
        <p:nvSpPr>
          <p:cNvPr id="283" name="TODO: Redo slides or can I credit David or whoever made them?"/>
          <p:cNvSpPr txBox="1"/>
          <p:nvPr/>
        </p:nvSpPr>
        <p:spPr>
          <a:xfrm>
            <a:off x="2934804" y="6148320"/>
            <a:ext cx="757616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Redo slides or can I credit David or whoever made them?</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296" name="CustomShape 2"/>
          <p:cNvGrpSpPr/>
          <p:nvPr/>
        </p:nvGrpSpPr>
        <p:grpSpPr>
          <a:xfrm>
            <a:off x="994449" y="1732928"/>
            <a:ext cx="3569704" cy="1826747"/>
            <a:chOff x="0" y="0"/>
            <a:chExt cx="3569703" cy="1826745"/>
          </a:xfrm>
        </p:grpSpPr>
        <p:sp>
          <p:nvSpPr>
            <p:cNvPr id="1294" name="Rectangle"/>
            <p:cNvSpPr/>
            <p:nvPr/>
          </p:nvSpPr>
          <p:spPr>
            <a:xfrm>
              <a:off x="0" y="0"/>
              <a:ext cx="3569704" cy="158960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295" name="ForkJoin(N by 1){ i =&gt;…"/>
            <p:cNvSpPr txBox="1"/>
            <p:nvPr/>
          </p:nvSpPr>
          <p:spPr>
            <a:xfrm>
              <a:off x="0" y="948"/>
              <a:ext cx="3569704" cy="18257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ForkJoin</a:t>
              </a:r>
              <a:r>
                <a:rPr>
                  <a:solidFill>
                    <a:srgbClr val="C7AA73"/>
                  </a:solidFill>
                </a:rPr>
                <a:t>(</a:t>
              </a:r>
              <a:r>
                <a:t>N </a:t>
              </a:r>
              <a:r>
                <a:rPr>
                  <a:solidFill>
                    <a:srgbClr val="7887A2"/>
                  </a:solidFill>
                </a:rPr>
                <a:t>by</a:t>
              </a:r>
              <a:r>
                <a:t> </a:t>
              </a:r>
              <a:r>
                <a:rPr>
                  <a:solidFill>
                    <a:srgbClr val="C7AA73"/>
                  </a:solidFill>
                </a:rPr>
                <a:t>1)</a:t>
              </a:r>
              <a:r>
                <a:rPr>
                  <a:solidFill>
                    <a:srgbClr val="CDA869"/>
                  </a:solidFill>
                </a:rPr>
                <a:t>{ i =&gt;</a:t>
              </a:r>
            </a:p>
            <a:p>
              <a:pPr defTabSz="825500">
                <a:defRPr spc="0">
                  <a:solidFill>
                    <a:srgbClr val="CDA869"/>
                  </a:solidFill>
                  <a:latin typeface="Courier"/>
                  <a:ea typeface="Courier"/>
                  <a:cs typeface="Courier"/>
                  <a:sym typeface="Courier"/>
                </a:defRPr>
              </a:pPr>
              <a:r>
                <a:t>  </a:t>
              </a:r>
              <a:r>
                <a:rPr>
                  <a:solidFill>
                    <a:srgbClr val="CF6A4C"/>
                  </a:solidFill>
                </a:rPr>
                <a:t>sram </a:t>
              </a:r>
              <a:r>
                <a:rPr>
                  <a:solidFill>
                    <a:srgbClr val="7587A6"/>
                  </a:solidFill>
                </a:rPr>
                <a:t>load </a:t>
              </a:r>
              <a:r>
                <a:rPr>
                  <a:solidFill>
                    <a:srgbClr val="CF6A4C"/>
                  </a:solidFill>
                </a:rPr>
                <a:t>dram</a:t>
              </a:r>
            </a:p>
            <a:p>
              <a:pPr defTabSz="825500">
                <a:defRPr spc="0">
                  <a:solidFill>
                    <a:srgbClr val="CF6A4C"/>
                  </a:solidFill>
                  <a:latin typeface="Courier"/>
                  <a:ea typeface="Courier"/>
                  <a:cs typeface="Courier"/>
                  <a:sym typeface="Courier"/>
                </a:defRPr>
              </a:pPr>
              <a:r>
                <a:t>  sram2 </a:t>
              </a:r>
              <a:r>
                <a:rPr>
                  <a:solidFill>
                    <a:srgbClr val="7587A6"/>
                  </a:solidFill>
                </a:rPr>
                <a:t>load </a:t>
              </a:r>
              <a:r>
                <a:t>dram2</a:t>
              </a:r>
            </a:p>
            <a:p>
              <a:pPr defTabSz="825500">
                <a:defRPr spc="0">
                  <a:solidFill>
                    <a:srgbClr val="CF6A4C"/>
                  </a:solidFill>
                  <a:latin typeface="Courier"/>
                  <a:ea typeface="Courier"/>
                  <a:cs typeface="Courier"/>
                  <a:sym typeface="Courier"/>
                </a:defRPr>
              </a:pPr>
              <a:r>
                <a:t>  sram3 </a:t>
              </a:r>
              <a:r>
                <a:rPr>
                  <a:solidFill>
                    <a:srgbClr val="7587A6"/>
                  </a:solidFill>
                </a:rPr>
                <a:t>load </a:t>
              </a:r>
              <a:r>
                <a:t>dram3</a:t>
              </a:r>
            </a:p>
            <a:p>
              <a:pPr defTabSz="825500">
                <a:defRPr spc="0">
                  <a:solidFill>
                    <a:srgbClr val="CDA869"/>
                  </a:solidFill>
                  <a:latin typeface="Courier"/>
                  <a:ea typeface="Courier"/>
                  <a:cs typeface="Courier"/>
                  <a:sym typeface="Courier"/>
                </a:defRPr>
              </a:pPr>
              <a:r>
                <a:t>}</a:t>
              </a:r>
            </a:p>
          </p:txBody>
        </p:sp>
      </p:grpSp>
      <p:sp>
        <p:nvSpPr>
          <p:cNvPr id="1297" name="CustomShape 8"/>
          <p:cNvSpPr/>
          <p:nvPr/>
        </p:nvSpPr>
        <p:spPr>
          <a:xfrm>
            <a:off x="-2902542" y="3921228"/>
            <a:ext cx="23645521" cy="366"/>
          </a:xfrm>
          <a:prstGeom prst="line">
            <a:avLst/>
          </a:prstGeom>
          <a:ln w="19080">
            <a:solidFill>
              <a:srgbClr val="53585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grpSp>
        <p:nvGrpSpPr>
          <p:cNvPr id="1300" name="Group"/>
          <p:cNvGrpSpPr/>
          <p:nvPr/>
        </p:nvGrpSpPr>
        <p:grpSpPr>
          <a:xfrm>
            <a:off x="743916" y="4555938"/>
            <a:ext cx="5987892" cy="1827293"/>
            <a:chOff x="0" y="0"/>
            <a:chExt cx="5987891" cy="1827291"/>
          </a:xfrm>
        </p:grpSpPr>
        <p:sp>
          <p:nvSpPr>
            <p:cNvPr id="1298" name="Rectangle"/>
            <p:cNvSpPr/>
            <p:nvPr/>
          </p:nvSpPr>
          <p:spPr>
            <a:xfrm>
              <a:off x="0" y="0"/>
              <a:ext cx="5987892" cy="158960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299" name="Fork(N by 1){ i =&gt;…"/>
            <p:cNvSpPr txBox="1"/>
            <p:nvPr/>
          </p:nvSpPr>
          <p:spPr>
            <a:xfrm>
              <a:off x="0" y="1494"/>
              <a:ext cx="5987892" cy="182579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Fork</a:t>
              </a:r>
              <a:r>
                <a:rPr>
                  <a:solidFill>
                    <a:srgbClr val="C7AA73"/>
                  </a:solidFill>
                </a:rPr>
                <a:t>(</a:t>
              </a:r>
              <a:r>
                <a:t>N </a:t>
              </a:r>
              <a:r>
                <a:rPr>
                  <a:solidFill>
                    <a:srgbClr val="7887A2"/>
                  </a:solidFill>
                </a:rPr>
                <a:t>by</a:t>
              </a:r>
              <a:r>
                <a:t> </a:t>
              </a:r>
              <a:r>
                <a:rPr>
                  <a:solidFill>
                    <a:srgbClr val="C7AA73"/>
                  </a:solidFill>
                </a:rPr>
                <a:t>1)</a:t>
              </a:r>
              <a:r>
                <a:rPr>
                  <a:solidFill>
                    <a:srgbClr val="CDA869"/>
                  </a:solidFill>
                </a:rPr>
                <a:t>{ i =&gt;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 </a:t>
              </a:r>
              <a:r>
                <a:t>  </a:t>
              </a:r>
              <a:r>
                <a:rPr>
                  <a:solidFill>
                    <a:srgbClr val="C7AA73"/>
                  </a:solidFill>
                </a:rPr>
                <a:t>if</a:t>
              </a:r>
              <a:r>
                <a:t> </a:t>
              </a:r>
              <a:r>
                <a:rPr>
                  <a:solidFill>
                    <a:srgbClr val="C7AA73"/>
                  </a:solidFill>
                </a:rPr>
                <a:t>(</a:t>
              </a:r>
              <a:r>
                <a:t>cond </a:t>
              </a:r>
              <a:r>
                <a:rPr>
                  <a:solidFill>
                    <a:srgbClr val="A8A7A6"/>
                  </a:solidFill>
                </a:rPr>
                <a:t>==</a:t>
              </a:r>
              <a:r>
                <a:t> </a:t>
              </a:r>
              <a:r>
                <a:rPr>
                  <a:solidFill>
                    <a:srgbClr val="C7AA73"/>
                  </a:solidFill>
                </a:rPr>
                <a:t>1)</a:t>
              </a:r>
              <a:r>
                <a:t> </a:t>
              </a:r>
              <a:r>
                <a:rPr>
                  <a:solidFill>
                    <a:srgbClr val="C7AA73"/>
                  </a:solidFill>
                </a:rPr>
                <a:t>=&gt;</a:t>
              </a:r>
              <a:r>
                <a:t> </a:t>
              </a:r>
              <a:r>
                <a:t>sram </a:t>
              </a:r>
              <a:r>
                <a:rPr>
                  <a:solidFill>
                    <a:srgbClr val="7587A6"/>
                  </a:solidFill>
                </a:rPr>
                <a:t>load </a:t>
              </a:r>
              <a:r>
                <a:t>dram</a:t>
              </a:r>
            </a:p>
            <a:p>
              <a:pPr defTabSz="825500">
                <a:defRPr spc="0">
                  <a:solidFill>
                    <a:srgbClr val="CF6A4C"/>
                  </a:solidFill>
                  <a:latin typeface="Courier"/>
                  <a:ea typeface="Courier"/>
                  <a:cs typeface="Courier"/>
                  <a:sym typeface="Courier"/>
                </a:defRPr>
              </a:pPr>
              <a:r>
                <a:t>   </a:t>
              </a:r>
              <a:r>
                <a:rPr>
                  <a:solidFill>
                    <a:srgbClr val="C7AA73"/>
                  </a:solidFill>
                </a:rPr>
                <a:t>else if</a:t>
              </a:r>
              <a:r>
                <a:t> </a:t>
              </a:r>
              <a:r>
                <a:rPr>
                  <a:solidFill>
                    <a:srgbClr val="C7AA73"/>
                  </a:solidFill>
                </a:rPr>
                <a:t>(</a:t>
              </a:r>
              <a:r>
                <a:t>cond </a:t>
              </a:r>
              <a:r>
                <a:rPr>
                  <a:solidFill>
                    <a:srgbClr val="A8A7A6"/>
                  </a:solidFill>
                </a:rPr>
                <a:t>==</a:t>
              </a:r>
              <a:r>
                <a:t> </a:t>
              </a:r>
              <a:r>
                <a:rPr>
                  <a:solidFill>
                    <a:srgbClr val="C7AA73"/>
                  </a:solidFill>
                </a:rPr>
                <a:t>2)</a:t>
              </a:r>
              <a:r>
                <a:t> =&gt; sram2 </a:t>
              </a:r>
              <a:r>
                <a:rPr>
                  <a:solidFill>
                    <a:srgbClr val="7587A6"/>
                  </a:solidFill>
                </a:rPr>
                <a:t>load </a:t>
              </a:r>
              <a:r>
                <a:t>dram2</a:t>
              </a:r>
            </a:p>
            <a:p>
              <a:pPr defTabSz="825500">
                <a:defRPr spc="0">
                  <a:solidFill>
                    <a:srgbClr val="CF6A4C"/>
                  </a:solidFill>
                  <a:latin typeface="Courier"/>
                  <a:ea typeface="Courier"/>
                  <a:cs typeface="Courier"/>
                  <a:sym typeface="Courier"/>
                </a:defRPr>
              </a:pPr>
              <a:r>
                <a:t>   </a:t>
              </a:r>
              <a:r>
                <a:rPr>
                  <a:solidFill>
                    <a:srgbClr val="C7AA73"/>
                  </a:solidFill>
                </a:rPr>
                <a:t>else</a:t>
              </a:r>
              <a:r>
                <a:t> sram3 </a:t>
              </a:r>
              <a:r>
                <a:rPr>
                  <a:solidFill>
                    <a:srgbClr val="7587A6"/>
                  </a:solidFill>
                </a:rPr>
                <a:t>load </a:t>
              </a:r>
              <a:r>
                <a:t>dram3</a:t>
              </a:r>
            </a:p>
            <a:p>
              <a:pPr defTabSz="825500">
                <a:defRPr spc="0">
                  <a:solidFill>
                    <a:srgbClr val="CDA869"/>
                  </a:solidFill>
                  <a:latin typeface="Courier"/>
                  <a:ea typeface="Courier"/>
                  <a:cs typeface="Courier"/>
                  <a:sym typeface="Courier"/>
                </a:defRPr>
              </a:pPr>
              <a:r>
                <a:t>}</a:t>
              </a:r>
            </a:p>
          </p:txBody>
        </p:sp>
      </p:grpSp>
      <p:sp>
        <p:nvSpPr>
          <p:cNvPr id="130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302" name="i = 0"/>
          <p:cNvSpPr/>
          <p:nvPr/>
        </p:nvSpPr>
        <p:spPr>
          <a:xfrm>
            <a:off x="8130998" y="1764421"/>
            <a:ext cx="583159"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grpSp>
        <p:nvGrpSpPr>
          <p:cNvPr id="1306" name="Group"/>
          <p:cNvGrpSpPr/>
          <p:nvPr/>
        </p:nvGrpSpPr>
        <p:grpSpPr>
          <a:xfrm rot="16200000">
            <a:off x="8849836" y="2353153"/>
            <a:ext cx="172651" cy="1552158"/>
            <a:chOff x="0" y="0"/>
            <a:chExt cx="172650" cy="1552157"/>
          </a:xfrm>
        </p:grpSpPr>
        <p:sp>
          <p:nvSpPr>
            <p:cNvPr id="1303" name="Line"/>
            <p:cNvSpPr/>
            <p:nvPr/>
          </p:nvSpPr>
          <p:spPr>
            <a:xfrm flipV="1">
              <a:off x="86325" y="-1"/>
              <a:ext cx="1" cy="1549366"/>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304" name="Line"/>
            <p:cNvSpPr/>
            <p:nvPr/>
          </p:nvSpPr>
          <p:spPr>
            <a:xfrm>
              <a:off x="0" y="6101"/>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305" name="Line"/>
            <p:cNvSpPr/>
            <p:nvPr/>
          </p:nvSpPr>
          <p:spPr>
            <a:xfrm>
              <a:off x="0" y="1552157"/>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1311" name="Group"/>
          <p:cNvGrpSpPr/>
          <p:nvPr/>
        </p:nvGrpSpPr>
        <p:grpSpPr>
          <a:xfrm>
            <a:off x="7630655" y="1436039"/>
            <a:ext cx="4330568" cy="2018851"/>
            <a:chOff x="0" y="0"/>
            <a:chExt cx="4330566" cy="2018850"/>
          </a:xfrm>
        </p:grpSpPr>
        <p:sp>
          <p:nvSpPr>
            <p:cNvPr id="1307" name="Line"/>
            <p:cNvSpPr/>
            <p:nvPr/>
          </p:nvSpPr>
          <p:spPr>
            <a:xfrm flipH="1">
              <a:off x="439210" y="273047"/>
              <a:ext cx="1" cy="14144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08" name="Line"/>
            <p:cNvSpPr/>
            <p:nvPr/>
          </p:nvSpPr>
          <p:spPr>
            <a:xfrm>
              <a:off x="435895" y="275809"/>
              <a:ext cx="339614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09" name="Time"/>
            <p:cNvSpPr txBox="1"/>
            <p:nvPr/>
          </p:nvSpPr>
          <p:spPr>
            <a:xfrm>
              <a:off x="3452145" y="0"/>
              <a:ext cx="878422" cy="378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310" name="Stage"/>
            <p:cNvSpPr txBox="1"/>
            <p:nvPr/>
          </p:nvSpPr>
          <p:spPr>
            <a:xfrm>
              <a:off x="0" y="1640839"/>
              <a:ext cx="878421" cy="378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312" name="Load 1"/>
          <p:cNvSpPr txBox="1"/>
          <p:nvPr/>
        </p:nvSpPr>
        <p:spPr>
          <a:xfrm>
            <a:off x="7438153" y="1751721"/>
            <a:ext cx="608559"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 1</a:t>
            </a:r>
          </a:p>
        </p:txBody>
      </p:sp>
      <p:sp>
        <p:nvSpPr>
          <p:cNvPr id="1313" name="Load 2"/>
          <p:cNvSpPr txBox="1"/>
          <p:nvPr/>
        </p:nvSpPr>
        <p:spPr>
          <a:xfrm>
            <a:off x="7444370" y="2231059"/>
            <a:ext cx="729342"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 2</a:t>
            </a:r>
          </a:p>
        </p:txBody>
      </p:sp>
      <p:sp>
        <p:nvSpPr>
          <p:cNvPr id="1314" name="Load 3"/>
          <p:cNvSpPr txBox="1"/>
          <p:nvPr/>
        </p:nvSpPr>
        <p:spPr>
          <a:xfrm>
            <a:off x="7444370" y="2649682"/>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 3</a:t>
            </a:r>
          </a:p>
        </p:txBody>
      </p:sp>
      <p:sp>
        <p:nvSpPr>
          <p:cNvPr id="1315" name="i = 0"/>
          <p:cNvSpPr/>
          <p:nvPr/>
        </p:nvSpPr>
        <p:spPr>
          <a:xfrm>
            <a:off x="8144148" y="2205653"/>
            <a:ext cx="1552142"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316" name="i = 0"/>
          <p:cNvSpPr/>
          <p:nvPr/>
        </p:nvSpPr>
        <p:spPr>
          <a:xfrm>
            <a:off x="8156847" y="2653119"/>
            <a:ext cx="890896"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317" name="Effective Latency and II"/>
          <p:cNvSpPr txBox="1"/>
          <p:nvPr/>
        </p:nvSpPr>
        <p:spPr>
          <a:xfrm>
            <a:off x="8066551" y="3374617"/>
            <a:ext cx="2176944"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Effective </a:t>
            </a:r>
            <a:r>
              <a:rPr b="1"/>
              <a:t>Latency</a:t>
            </a:r>
            <a:r>
              <a:t> and </a:t>
            </a:r>
            <a:r>
              <a:rPr b="1"/>
              <a:t>II</a:t>
            </a:r>
          </a:p>
        </p:txBody>
      </p:sp>
      <p:sp>
        <p:nvSpPr>
          <p:cNvPr id="1318" name="i = 1"/>
          <p:cNvSpPr/>
          <p:nvPr/>
        </p:nvSpPr>
        <p:spPr>
          <a:xfrm>
            <a:off x="9771839" y="1759341"/>
            <a:ext cx="583158"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319" name="i = 1"/>
          <p:cNvSpPr/>
          <p:nvPr/>
        </p:nvSpPr>
        <p:spPr>
          <a:xfrm>
            <a:off x="9784987" y="2200573"/>
            <a:ext cx="1552142"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320" name="i = 1"/>
          <p:cNvSpPr/>
          <p:nvPr/>
        </p:nvSpPr>
        <p:spPr>
          <a:xfrm>
            <a:off x="9797687" y="2648039"/>
            <a:ext cx="890896"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grpSp>
        <p:nvGrpSpPr>
          <p:cNvPr id="1324" name="Group"/>
          <p:cNvGrpSpPr/>
          <p:nvPr/>
        </p:nvGrpSpPr>
        <p:grpSpPr>
          <a:xfrm rot="16200000">
            <a:off x="9469278" y="4169339"/>
            <a:ext cx="172652" cy="3614003"/>
            <a:chOff x="0" y="0"/>
            <a:chExt cx="172650" cy="3614002"/>
          </a:xfrm>
        </p:grpSpPr>
        <p:sp>
          <p:nvSpPr>
            <p:cNvPr id="1321" name="Line"/>
            <p:cNvSpPr/>
            <p:nvPr/>
          </p:nvSpPr>
          <p:spPr>
            <a:xfrm flipV="1">
              <a:off x="86325" y="-1"/>
              <a:ext cx="1" cy="360750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322" name="Line"/>
            <p:cNvSpPr/>
            <p:nvPr/>
          </p:nvSpPr>
          <p:spPr>
            <a:xfrm>
              <a:off x="0" y="14205"/>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1323" name="Line"/>
            <p:cNvSpPr/>
            <p:nvPr/>
          </p:nvSpPr>
          <p:spPr>
            <a:xfrm>
              <a:off x="0" y="3614001"/>
              <a:ext cx="172651"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1329" name="Group"/>
          <p:cNvGrpSpPr/>
          <p:nvPr/>
        </p:nvGrpSpPr>
        <p:grpSpPr>
          <a:xfrm>
            <a:off x="7219175" y="4283147"/>
            <a:ext cx="4330568" cy="2018852"/>
            <a:chOff x="0" y="0"/>
            <a:chExt cx="4330566" cy="2018850"/>
          </a:xfrm>
        </p:grpSpPr>
        <p:sp>
          <p:nvSpPr>
            <p:cNvPr id="1325" name="Line"/>
            <p:cNvSpPr/>
            <p:nvPr/>
          </p:nvSpPr>
          <p:spPr>
            <a:xfrm flipH="1">
              <a:off x="439210" y="273047"/>
              <a:ext cx="1" cy="14144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26" name="Line"/>
            <p:cNvSpPr/>
            <p:nvPr/>
          </p:nvSpPr>
          <p:spPr>
            <a:xfrm>
              <a:off x="435895" y="275809"/>
              <a:ext cx="339614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27" name="Time"/>
            <p:cNvSpPr txBox="1"/>
            <p:nvPr/>
          </p:nvSpPr>
          <p:spPr>
            <a:xfrm>
              <a:off x="3452145" y="0"/>
              <a:ext cx="878422" cy="378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328" name="Stage"/>
            <p:cNvSpPr txBox="1"/>
            <p:nvPr/>
          </p:nvSpPr>
          <p:spPr>
            <a:xfrm>
              <a:off x="0" y="1640839"/>
              <a:ext cx="878421" cy="378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330" name="Load 1"/>
          <p:cNvSpPr txBox="1"/>
          <p:nvPr/>
        </p:nvSpPr>
        <p:spPr>
          <a:xfrm>
            <a:off x="7026673" y="4598829"/>
            <a:ext cx="608559"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 1</a:t>
            </a:r>
          </a:p>
        </p:txBody>
      </p:sp>
      <p:sp>
        <p:nvSpPr>
          <p:cNvPr id="1331" name="Load 2"/>
          <p:cNvSpPr txBox="1"/>
          <p:nvPr/>
        </p:nvSpPr>
        <p:spPr>
          <a:xfrm>
            <a:off x="7032891" y="5078167"/>
            <a:ext cx="729342" cy="378012"/>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 2</a:t>
            </a:r>
          </a:p>
        </p:txBody>
      </p:sp>
      <p:sp>
        <p:nvSpPr>
          <p:cNvPr id="1332" name="Load 3"/>
          <p:cNvSpPr txBox="1"/>
          <p:nvPr/>
        </p:nvSpPr>
        <p:spPr>
          <a:xfrm>
            <a:off x="7032891" y="5496791"/>
            <a:ext cx="729342"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defRPr sz="1500">
                <a:latin typeface="+mn-lt"/>
                <a:ea typeface="+mn-ea"/>
                <a:cs typeface="+mn-cs"/>
                <a:sym typeface="Calibri"/>
              </a:defRPr>
            </a:lvl1pPr>
          </a:lstStyle>
          <a:p>
            <a:pPr/>
            <a:r>
              <a:t>Load 3</a:t>
            </a:r>
          </a:p>
        </p:txBody>
      </p:sp>
      <p:sp>
        <p:nvSpPr>
          <p:cNvPr id="1333" name="i = 0"/>
          <p:cNvSpPr/>
          <p:nvPr/>
        </p:nvSpPr>
        <p:spPr>
          <a:xfrm>
            <a:off x="7732667" y="5052761"/>
            <a:ext cx="1552142" cy="342901"/>
          </a:xfrm>
          <a:prstGeom prst="rect">
            <a:avLst/>
          </a:prstGeom>
          <a:solidFill>
            <a:schemeClr val="accent1">
              <a:satOff val="-33333"/>
              <a:lumOff val="29999"/>
            </a:schemeClr>
          </a:solidFill>
          <a:ln w="25400">
            <a:solidFill>
              <a:schemeClr val="accent1"/>
            </a:solidFill>
          </a:ln>
          <a:extLst>
            <a:ext uri="{C572A759-6A51-4108-AA02-DFA0A04FC94B}">
              <ma14:wrappingTextBoxFlag xmlns:ma14="http://schemas.microsoft.com/office/mac/drawingml/2011/main" val="1"/>
            </a:ext>
          </a:extLst>
        </p:spPr>
        <p:txBody>
          <a:bodyPr lIns="45719" rIns="45719"/>
          <a:lstStyle>
            <a:lvl1pPr>
              <a:defRPr sz="1400"/>
            </a:lvl1pPr>
          </a:lstStyle>
          <a:p>
            <a:pPr/>
            <a:r>
              <a:t>i = 0</a:t>
            </a:r>
          </a:p>
        </p:txBody>
      </p:sp>
      <p:sp>
        <p:nvSpPr>
          <p:cNvPr id="1334" name="4x Effective Latency and II"/>
          <p:cNvSpPr txBox="1"/>
          <p:nvPr/>
        </p:nvSpPr>
        <p:spPr>
          <a:xfrm>
            <a:off x="8467132" y="6109084"/>
            <a:ext cx="2176944" cy="37801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defRPr sz="1500">
                <a:latin typeface="+mn-lt"/>
                <a:ea typeface="+mn-ea"/>
                <a:cs typeface="+mn-cs"/>
                <a:sym typeface="Calibri"/>
              </a:defRPr>
            </a:pPr>
            <a:r>
              <a:t>4x Effective </a:t>
            </a:r>
            <a:r>
              <a:rPr b="1"/>
              <a:t>Latency</a:t>
            </a:r>
            <a:r>
              <a:t> and </a:t>
            </a:r>
            <a:r>
              <a:rPr b="1"/>
              <a:t>II</a:t>
            </a:r>
          </a:p>
        </p:txBody>
      </p:sp>
      <p:sp>
        <p:nvSpPr>
          <p:cNvPr id="1335" name="i = 1"/>
          <p:cNvSpPr/>
          <p:nvPr/>
        </p:nvSpPr>
        <p:spPr>
          <a:xfrm>
            <a:off x="9360359" y="4606450"/>
            <a:ext cx="583158" cy="342901"/>
          </a:xfrm>
          <a:prstGeom prst="rect">
            <a:avLst/>
          </a:prstGeom>
          <a:solidFill>
            <a:srgbClr val="76D6FF"/>
          </a:solidFill>
          <a:ln w="25400">
            <a:solidFill>
              <a:srgbClr val="0433FF"/>
            </a:solidFill>
          </a:ln>
          <a:extLst>
            <a:ext uri="{C572A759-6A51-4108-AA02-DFA0A04FC94B}">
              <ma14:wrappingTextBoxFlag xmlns:ma14="http://schemas.microsoft.com/office/mac/drawingml/2011/main" val="1"/>
            </a:ext>
          </a:extLst>
        </p:spPr>
        <p:txBody>
          <a:bodyPr lIns="45719" rIns="45719"/>
          <a:lstStyle>
            <a:lvl1pPr>
              <a:defRPr sz="1400"/>
            </a:lvl1pPr>
          </a:lstStyle>
          <a:p>
            <a:pPr/>
            <a:r>
              <a:t>i = 1</a:t>
            </a:r>
          </a:p>
        </p:txBody>
      </p:sp>
      <p:sp>
        <p:nvSpPr>
          <p:cNvPr id="1336" name="i = 2"/>
          <p:cNvSpPr/>
          <p:nvPr/>
        </p:nvSpPr>
        <p:spPr>
          <a:xfrm>
            <a:off x="10008058" y="4609601"/>
            <a:ext cx="583159" cy="342901"/>
          </a:xfrm>
          <a:prstGeom prst="rect">
            <a:avLst/>
          </a:prstGeom>
          <a:solidFill>
            <a:srgbClr val="73FA79"/>
          </a:solidFill>
          <a:ln w="25400">
            <a:solidFill>
              <a:srgbClr val="008F00"/>
            </a:solidFill>
          </a:ln>
          <a:extLst>
            <a:ext uri="{C572A759-6A51-4108-AA02-DFA0A04FC94B}">
              <ma14:wrappingTextBoxFlag xmlns:ma14="http://schemas.microsoft.com/office/mac/drawingml/2011/main" val="1"/>
            </a:ext>
          </a:extLst>
        </p:spPr>
        <p:txBody>
          <a:bodyPr lIns="45719" rIns="45719"/>
          <a:lstStyle>
            <a:lvl1pPr>
              <a:defRPr sz="1400"/>
            </a:lvl1pPr>
          </a:lstStyle>
          <a:p>
            <a:pPr/>
            <a:r>
              <a:t>i = 2</a:t>
            </a:r>
          </a:p>
        </p:txBody>
      </p:sp>
      <p:sp>
        <p:nvSpPr>
          <p:cNvPr id="1337" name="i = 3"/>
          <p:cNvSpPr/>
          <p:nvPr/>
        </p:nvSpPr>
        <p:spPr>
          <a:xfrm>
            <a:off x="10637555" y="5484976"/>
            <a:ext cx="703942" cy="342901"/>
          </a:xfrm>
          <a:prstGeom prst="rect">
            <a:avLst/>
          </a:prstGeom>
          <a:solidFill>
            <a:srgbClr val="D783FF"/>
          </a:solidFill>
          <a:ln w="25400">
            <a:solidFill>
              <a:srgbClr val="9437FF"/>
            </a:solidFill>
          </a:ln>
          <a:extLst>
            <a:ext uri="{C572A759-6A51-4108-AA02-DFA0A04FC94B}">
              <ma14:wrappingTextBoxFlag xmlns:ma14="http://schemas.microsoft.com/office/mac/drawingml/2011/main" val="1"/>
            </a:ext>
          </a:extLst>
        </p:spPr>
        <p:txBody>
          <a:bodyPr lIns="45719" rIns="45719"/>
          <a:lstStyle>
            <a:lvl1pPr>
              <a:defRPr sz="1400"/>
            </a:lvl1pPr>
          </a:lstStyle>
          <a:p>
            <a:pPr/>
            <a:r>
              <a:t>i = 3</a:t>
            </a:r>
          </a:p>
        </p:txBody>
      </p:sp>
      <p:sp>
        <p:nvSpPr>
          <p:cNvPr id="1338" name="A Closer Look at Schedules"/>
          <p:cNvSpPr txBox="1"/>
          <p:nvPr>
            <p:ph type="title"/>
          </p:nvPr>
        </p:nvSpPr>
        <p:spPr>
          <a:prstGeom prst="rect">
            <a:avLst/>
          </a:prstGeom>
        </p:spPr>
        <p:txBody>
          <a:bodyPr/>
          <a:lstStyle/>
          <a:p>
            <a:pPr/>
            <a:r>
              <a:t>A Closer Look at Schedules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11"/>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312"/>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313"/>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31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302"/>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1315"/>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1316"/>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1318"/>
                                        </p:tgtEl>
                                        <p:attrNameLst>
                                          <p:attrName>style.visibility</p:attrName>
                                        </p:attrNameLst>
                                      </p:cBhvr>
                                      <p:to>
                                        <p:strVal val="visible"/>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1319"/>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13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Class="entr" nodeType="clickEffect" presetSubtype="0" presetID="1" grpId="12" fill="hold">
                                  <p:stCondLst>
                                    <p:cond delay="0"/>
                                  </p:stCondLst>
                                  <p:iterate type="el" backwards="0">
                                    <p:tmAbs val="0"/>
                                  </p:iterate>
                                  <p:childTnLst>
                                    <p:set>
                                      <p:cBhvr>
                                        <p:cTn id="41" fill="hold"/>
                                        <p:tgtEl>
                                          <p:spTgt spid="1306"/>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13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4" fill="hold">
                                  <p:stCondLst>
                                    <p:cond delay="0"/>
                                  </p:stCondLst>
                                  <p:iterate type="el" backwards="0">
                                    <p:tmAbs val="0"/>
                                  </p:iterate>
                                  <p:childTnLst>
                                    <p:set>
                                      <p:cBhvr>
                                        <p:cTn id="48" fill="hold"/>
                                        <p:tgtEl>
                                          <p:spTgt spid="1300"/>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129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0" presetID="1" grpId="16" fill="hold">
                                  <p:stCondLst>
                                    <p:cond delay="0"/>
                                  </p:stCondLst>
                                  <p:iterate type="el" backwards="0">
                                    <p:tmAbs val="0"/>
                                  </p:iterate>
                                  <p:childTnLst>
                                    <p:set>
                                      <p:cBhvr>
                                        <p:cTn id="55" fill="hold"/>
                                        <p:tgtEl>
                                          <p:spTgt spid="1329"/>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7" fill="hold">
                                  <p:stCondLst>
                                    <p:cond delay="0"/>
                                  </p:stCondLst>
                                  <p:iterate type="el" backwards="0">
                                    <p:tmAbs val="0"/>
                                  </p:iterate>
                                  <p:childTnLst>
                                    <p:set>
                                      <p:cBhvr>
                                        <p:cTn id="58" fill="hold"/>
                                        <p:tgtEl>
                                          <p:spTgt spid="1330"/>
                                        </p:tgtEl>
                                        <p:attrNameLst>
                                          <p:attrName>style.visibility</p:attrName>
                                        </p:attrNameLst>
                                      </p:cBhvr>
                                      <p:to>
                                        <p:strVal val="visible"/>
                                      </p:to>
                                    </p:set>
                                  </p:childTnLst>
                                </p:cTn>
                              </p:par>
                            </p:childTnLst>
                          </p:cTn>
                        </p:par>
                        <p:par>
                          <p:cTn id="59" fill="hold">
                            <p:stCondLst>
                              <p:cond delay="0"/>
                            </p:stCondLst>
                            <p:childTnLst>
                              <p:par>
                                <p:cTn id="60" presetClass="entr" nodeType="afterEffect" presetSubtype="0" presetID="1" grpId="18" fill="hold">
                                  <p:stCondLst>
                                    <p:cond delay="0"/>
                                  </p:stCondLst>
                                  <p:iterate type="el" backwards="0">
                                    <p:tmAbs val="0"/>
                                  </p:iterate>
                                  <p:childTnLst>
                                    <p:set>
                                      <p:cBhvr>
                                        <p:cTn id="61" fill="hold"/>
                                        <p:tgtEl>
                                          <p:spTgt spid="1331"/>
                                        </p:tgtEl>
                                        <p:attrNameLst>
                                          <p:attrName>style.visibility</p:attrName>
                                        </p:attrNameLst>
                                      </p:cBhvr>
                                      <p:to>
                                        <p:strVal val="visible"/>
                                      </p:to>
                                    </p:set>
                                  </p:childTnLst>
                                </p:cTn>
                              </p:par>
                            </p:childTnLst>
                          </p:cTn>
                        </p:par>
                        <p:par>
                          <p:cTn id="62" fill="hold">
                            <p:stCondLst>
                              <p:cond delay="0"/>
                            </p:stCondLst>
                            <p:childTnLst>
                              <p:par>
                                <p:cTn id="63" presetClass="entr" nodeType="afterEffect" presetSubtype="0" presetID="1" grpId="19" fill="hold">
                                  <p:stCondLst>
                                    <p:cond delay="0"/>
                                  </p:stCondLst>
                                  <p:iterate type="el" backwards="0">
                                    <p:tmAbs val="0"/>
                                  </p:iterate>
                                  <p:childTnLst>
                                    <p:set>
                                      <p:cBhvr>
                                        <p:cTn id="64" fill="hold"/>
                                        <p:tgtEl>
                                          <p:spTgt spid="133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Class="entr" nodeType="clickEffect" presetSubtype="0" presetID="1" grpId="20" fill="hold">
                                  <p:stCondLst>
                                    <p:cond delay="0"/>
                                  </p:stCondLst>
                                  <p:iterate type="el" backwards="0">
                                    <p:tmAbs val="0"/>
                                  </p:iterate>
                                  <p:childTnLst>
                                    <p:set>
                                      <p:cBhvr>
                                        <p:cTn id="68" fill="hold"/>
                                        <p:tgtEl>
                                          <p:spTgt spid="1333"/>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21" fill="hold">
                                  <p:stCondLst>
                                    <p:cond delay="0"/>
                                  </p:stCondLst>
                                  <p:iterate type="el" backwards="0">
                                    <p:tmAbs val="0"/>
                                  </p:iterate>
                                  <p:childTnLst>
                                    <p:set>
                                      <p:cBhvr>
                                        <p:cTn id="71" fill="hold"/>
                                        <p:tgtEl>
                                          <p:spTgt spid="1335"/>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22" fill="hold">
                                  <p:stCondLst>
                                    <p:cond delay="0"/>
                                  </p:stCondLst>
                                  <p:iterate type="el" backwards="0">
                                    <p:tmAbs val="0"/>
                                  </p:iterate>
                                  <p:childTnLst>
                                    <p:set>
                                      <p:cBhvr>
                                        <p:cTn id="74" fill="hold"/>
                                        <p:tgtEl>
                                          <p:spTgt spid="1337"/>
                                        </p:tgtEl>
                                        <p:attrNameLst>
                                          <p:attrName>style.visibility</p:attrName>
                                        </p:attrNameLst>
                                      </p:cBhvr>
                                      <p:to>
                                        <p:strVal val="visible"/>
                                      </p:to>
                                    </p:set>
                                  </p:childTnLst>
                                </p:cTn>
                              </p:par>
                            </p:childTnLst>
                          </p:cTn>
                        </p:par>
                        <p:par>
                          <p:cTn id="75" fill="hold">
                            <p:stCondLst>
                              <p:cond delay="0"/>
                            </p:stCondLst>
                            <p:childTnLst>
                              <p:par>
                                <p:cTn id="76" presetClass="entr" nodeType="afterEffect" presetSubtype="0" presetID="1" grpId="23" fill="hold">
                                  <p:stCondLst>
                                    <p:cond delay="0"/>
                                  </p:stCondLst>
                                  <p:iterate type="el" backwards="0">
                                    <p:tmAbs val="0"/>
                                  </p:iterate>
                                  <p:childTnLst>
                                    <p:set>
                                      <p:cBhvr>
                                        <p:cTn id="77" fill="hold"/>
                                        <p:tgtEl>
                                          <p:spTgt spid="1336"/>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Class="entr" nodeType="clickEffect" presetSubtype="0" presetID="1" grpId="24" fill="hold">
                                  <p:stCondLst>
                                    <p:cond delay="0"/>
                                  </p:stCondLst>
                                  <p:iterate type="el" backwards="0">
                                    <p:tmAbs val="0"/>
                                  </p:iterate>
                                  <p:childTnLst>
                                    <p:set>
                                      <p:cBhvr>
                                        <p:cTn id="81" fill="hold"/>
                                        <p:tgtEl>
                                          <p:spTgt spid="1324"/>
                                        </p:tgtEl>
                                        <p:attrNameLst>
                                          <p:attrName>style.visibility</p:attrName>
                                        </p:attrNameLst>
                                      </p:cBhvr>
                                      <p:to>
                                        <p:strVal val="visible"/>
                                      </p:to>
                                    </p:set>
                                  </p:childTnLst>
                                </p:cTn>
                              </p:par>
                            </p:childTnLst>
                          </p:cTn>
                        </p:par>
                        <p:par>
                          <p:cTn id="82" fill="hold">
                            <p:stCondLst>
                              <p:cond delay="0"/>
                            </p:stCondLst>
                            <p:childTnLst>
                              <p:par>
                                <p:cTn id="83" presetClass="entr" nodeType="afterEffect" presetSubtype="0" presetID="1" grpId="25" fill="hold">
                                  <p:stCondLst>
                                    <p:cond delay="0"/>
                                  </p:stCondLst>
                                  <p:iterate type="el" backwards="0">
                                    <p:tmAbs val="0"/>
                                  </p:iterate>
                                  <p:childTnLst>
                                    <p:set>
                                      <p:cBhvr>
                                        <p:cTn id="84" fill="hold"/>
                                        <p:tgtEl>
                                          <p:spTgt spid="1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4" grpId="24"/>
      <p:bldP build="whole" bldLvl="1" animBg="1" rev="0" advAuto="0" spid="1336" grpId="23"/>
      <p:bldP build="whole" bldLvl="1" animBg="1" rev="0" advAuto="0" spid="1320" grpId="11"/>
      <p:bldP build="whole" bldLvl="1" animBg="1" rev="0" advAuto="0" spid="1329" grpId="16"/>
      <p:bldP build="whole" bldLvl="1" animBg="1" rev="0" advAuto="0" spid="1300" grpId="14"/>
      <p:bldP build="whole" bldLvl="1" animBg="1" rev="0" advAuto="0" spid="1316" grpId="8"/>
      <p:bldP build="whole" bldLvl="1" animBg="1" rev="0" advAuto="0" spid="1302" grpId="6"/>
      <p:bldP build="whole" bldLvl="1" animBg="1" rev="0" advAuto="0" spid="1312" grpId="3"/>
      <p:bldP build="whole" bldLvl="1" animBg="1" rev="0" advAuto="0" spid="1335" grpId="21"/>
      <p:bldP build="whole" bldLvl="1" animBg="1" rev="0" advAuto="0" spid="1311" grpId="2"/>
      <p:bldP build="whole" bldLvl="1" animBg="1" rev="0" advAuto="0" spid="1334" grpId="25"/>
      <p:bldP build="whole" bldLvl="1" animBg="1" rev="0" advAuto="0" spid="1331" grpId="18"/>
      <p:bldP build="whole" bldLvl="1" animBg="1" rev="0" advAuto="0" spid="1319" grpId="10"/>
      <p:bldP build="whole" bldLvl="1" animBg="1" rev="0" advAuto="0" spid="1318" grpId="9"/>
      <p:bldP build="whole" bldLvl="1" animBg="1" rev="0" advAuto="0" spid="1314" grpId="5"/>
      <p:bldP build="whole" bldLvl="1" animBg="1" rev="0" advAuto="0" spid="1333" grpId="20"/>
      <p:bldP build="whole" bldLvl="1" animBg="1" rev="0" advAuto="0" spid="1313" grpId="4"/>
      <p:bldP build="whole" bldLvl="1" animBg="1" rev="0" advAuto="0" spid="1330" grpId="17"/>
      <p:bldP build="whole" bldLvl="1" animBg="1" rev="0" advAuto="0" spid="1297" grpId="15"/>
      <p:bldP build="whole" bldLvl="1" animBg="1" rev="0" advAuto="0" spid="1296" grpId="1"/>
      <p:bldP build="whole" bldLvl="1" animBg="1" rev="0" advAuto="0" spid="1337" grpId="22"/>
      <p:bldP build="whole" bldLvl="1" animBg="1" rev="0" advAuto="0" spid="1315" grpId="7"/>
      <p:bldP build="whole" bldLvl="1" animBg="1" rev="0" advAuto="0" spid="1317" grpId="13"/>
      <p:bldP build="whole" bldLvl="1" animBg="1" rev="0" advAuto="0" spid="1306" grpId="12"/>
      <p:bldP build="whole" bldLvl="1" animBg="1" rev="0" advAuto="0" spid="1332" grpId="19"/>
    </p:bldLst>
  </p:timing>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0" name="Understanding the Hierarchy"/>
          <p:cNvSpPr txBox="1"/>
          <p:nvPr>
            <p:ph type="title"/>
          </p:nvPr>
        </p:nvSpPr>
        <p:spPr>
          <a:prstGeom prst="rect">
            <a:avLst/>
          </a:prstGeom>
        </p:spPr>
        <p:txBody>
          <a:bodyPr/>
          <a:lstStyle/>
          <a:p>
            <a:pPr/>
            <a:r>
              <a:t>Understanding the Hierarchy</a:t>
            </a:r>
          </a:p>
        </p:txBody>
      </p:sp>
      <p:sp>
        <p:nvSpPr>
          <p:cNvPr id="1341" name="Click to edit Master text styles"/>
          <p:cNvSpPr txBox="1"/>
          <p:nvPr>
            <p:ph type="body" sz="quarter" idx="1"/>
          </p:nvPr>
        </p:nvSpPr>
        <p:spPr>
          <a:prstGeom prst="rect">
            <a:avLst/>
          </a:prstGeom>
        </p:spPr>
        <p:txBody>
          <a:bodyPr/>
          <a:lstStyle/>
          <a:p>
            <a:pPr/>
          </a:p>
        </p:txBody>
      </p:sp>
      <p:sp>
        <p:nvSpPr>
          <p:cNvPr id="134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4" name="Rectangle"/>
          <p:cNvSpPr/>
          <p:nvPr/>
        </p:nvSpPr>
        <p:spPr>
          <a:xfrm>
            <a:off x="7907263" y="4704251"/>
            <a:ext cx="4160732" cy="1802886"/>
          </a:xfrm>
          <a:prstGeom prst="rect">
            <a:avLst/>
          </a:prstGeom>
          <a:solidFill>
            <a:srgbClr val="F5BDBB"/>
          </a:solidFill>
          <a:ln w="38100">
            <a:solidFill>
              <a:srgbClr val="FF2600"/>
            </a:solidFill>
          </a:ln>
        </p:spPr>
        <p:txBody>
          <a:bodyPr lIns="45719" rIns="45719"/>
          <a:lstStyle/>
          <a:p>
            <a:pPr/>
          </a:p>
        </p:txBody>
      </p:sp>
      <p:sp>
        <p:nvSpPr>
          <p:cNvPr id="1345" name="Rectangle"/>
          <p:cNvSpPr/>
          <p:nvPr/>
        </p:nvSpPr>
        <p:spPr>
          <a:xfrm>
            <a:off x="3574364" y="4805579"/>
            <a:ext cx="4051825" cy="1802886"/>
          </a:xfrm>
          <a:prstGeom prst="rect">
            <a:avLst/>
          </a:prstGeom>
          <a:solidFill>
            <a:srgbClr val="73FA79"/>
          </a:solidFill>
          <a:ln w="38100">
            <a:solidFill>
              <a:srgbClr val="008F00"/>
            </a:solidFill>
          </a:ln>
        </p:spPr>
        <p:txBody>
          <a:bodyPr lIns="45719" rIns="45719"/>
          <a:lstStyle/>
          <a:p>
            <a:pPr/>
          </a:p>
        </p:txBody>
      </p:sp>
      <p:sp>
        <p:nvSpPr>
          <p:cNvPr id="1346" name="Rectangle"/>
          <p:cNvSpPr/>
          <p:nvPr/>
        </p:nvSpPr>
        <p:spPr>
          <a:xfrm>
            <a:off x="135076" y="4531591"/>
            <a:ext cx="3327857" cy="1580172"/>
          </a:xfrm>
          <a:prstGeom prst="rect">
            <a:avLst/>
          </a:prstGeom>
          <a:solidFill>
            <a:srgbClr val="76D6FF"/>
          </a:solidFill>
          <a:ln w="38100">
            <a:solidFill>
              <a:srgbClr val="011993"/>
            </a:solidFill>
          </a:ln>
        </p:spPr>
        <p:txBody>
          <a:bodyPr lIns="45719" rIns="45719"/>
          <a:lstStyle/>
          <a:p>
            <a:pPr/>
          </a:p>
        </p:txBody>
      </p:sp>
      <p:sp>
        <p:nvSpPr>
          <p:cNvPr id="1347" name="Rectangle"/>
          <p:cNvSpPr/>
          <p:nvPr/>
        </p:nvSpPr>
        <p:spPr>
          <a:xfrm>
            <a:off x="7116667" y="2658142"/>
            <a:ext cx="4824708" cy="1980752"/>
          </a:xfrm>
          <a:prstGeom prst="rect">
            <a:avLst/>
          </a:prstGeom>
          <a:solidFill>
            <a:srgbClr val="FEFC8C"/>
          </a:solidFill>
          <a:ln w="38100">
            <a:solidFill>
              <a:srgbClr val="FFFB00"/>
            </a:solidFill>
          </a:ln>
        </p:spPr>
        <p:txBody>
          <a:bodyPr lIns="45719" rIns="45719"/>
          <a:lstStyle/>
          <a:p>
            <a:pPr/>
          </a:p>
        </p:txBody>
      </p:sp>
      <p:sp>
        <p:nvSpPr>
          <p:cNvPr id="1348" name="Piecing the Hierarchy Together"/>
          <p:cNvSpPr txBox="1"/>
          <p:nvPr>
            <p:ph type="title"/>
          </p:nvPr>
        </p:nvSpPr>
        <p:spPr>
          <a:prstGeom prst="rect">
            <a:avLst/>
          </a:prstGeom>
        </p:spPr>
        <p:txBody>
          <a:bodyPr/>
          <a:lstStyle/>
          <a:p>
            <a:pPr/>
            <a:r>
              <a:t>Piecing the Hierarchy Together</a:t>
            </a:r>
          </a:p>
        </p:txBody>
      </p:sp>
      <p:sp>
        <p:nvSpPr>
          <p:cNvPr id="1349" name="Consider the slice of a loop nesting with a parent Sequential Controller and three children."/>
          <p:cNvSpPr txBox="1"/>
          <p:nvPr>
            <p:ph type="body" sz="half" idx="1"/>
          </p:nvPr>
        </p:nvSpPr>
        <p:spPr>
          <a:xfrm>
            <a:off x="475487" y="1143000"/>
            <a:ext cx="11176001" cy="1543832"/>
          </a:xfrm>
          <a:prstGeom prst="rect">
            <a:avLst/>
          </a:prstGeom>
        </p:spPr>
        <p:txBody>
          <a:bodyPr/>
          <a:lstStyle/>
          <a:p>
            <a:pPr/>
            <a:r>
              <a:t>Consider the slice of a loop nesting with a parent Sequential Controller</a:t>
            </a:r>
            <a:r>
              <a:rPr b="1"/>
              <a:t> </a:t>
            </a:r>
            <a:r>
              <a:t>and three children.</a:t>
            </a:r>
          </a:p>
        </p:txBody>
      </p:sp>
      <p:grpSp>
        <p:nvGrpSpPr>
          <p:cNvPr id="1352" name="CustomShape 3"/>
          <p:cNvGrpSpPr/>
          <p:nvPr/>
        </p:nvGrpSpPr>
        <p:grpSpPr>
          <a:xfrm>
            <a:off x="157930" y="2793193"/>
            <a:ext cx="6858234" cy="1442716"/>
            <a:chOff x="0" y="0"/>
            <a:chExt cx="6858233" cy="1442714"/>
          </a:xfrm>
        </p:grpSpPr>
        <p:sp>
          <p:nvSpPr>
            <p:cNvPr id="1350" name="Rectangle"/>
            <p:cNvSpPr/>
            <p:nvPr/>
          </p:nvSpPr>
          <p:spPr>
            <a:xfrm>
              <a:off x="0" y="5336"/>
              <a:ext cx="6858234" cy="143737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351" name="Sequential.Foreach(Q by TS){ i =&gt;…"/>
            <p:cNvSpPr txBox="1"/>
            <p:nvPr/>
          </p:nvSpPr>
          <p:spPr>
            <a:xfrm>
              <a:off x="0" y="0"/>
              <a:ext cx="6858234" cy="1413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Sequential</a:t>
              </a:r>
              <a:r>
                <a:rPr>
                  <a:solidFill>
                    <a:srgbClr val="A7A7A7"/>
                  </a:solidFill>
                </a:rPr>
                <a:t>.</a:t>
              </a:r>
              <a:r>
                <a:t>Foreach</a:t>
              </a:r>
              <a:r>
                <a:rPr>
                  <a:solidFill>
                    <a:srgbClr val="CDA869"/>
                  </a:solidFill>
                </a:rPr>
                <a:t>(</a:t>
              </a:r>
              <a:r>
                <a:t>Q </a:t>
              </a:r>
              <a:r>
                <a:rPr>
                  <a:solidFill>
                    <a:srgbClr val="7587A6"/>
                  </a:solidFill>
                </a:rPr>
                <a:t>by </a:t>
              </a:r>
              <a:r>
                <a:rPr>
                  <a:solidFill>
                    <a:srgbClr val="CDA869"/>
                  </a:solidFill>
                </a:rPr>
                <a:t>TS){ i </a:t>
              </a:r>
              <a:r>
                <a:rPr>
                  <a:solidFill>
                    <a:srgbClr val="A7A7A7"/>
                  </a:solidFill>
                </a:rPr>
                <a:t>=&gt;</a:t>
              </a:r>
            </a:p>
            <a:p>
              <a:pPr defTabSz="825500">
                <a:defRPr spc="0" sz="1600">
                  <a:solidFill>
                    <a:srgbClr val="A7A7A7"/>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N </a:t>
              </a:r>
              <a:r>
                <a:rPr>
                  <a:solidFill>
                    <a:srgbClr val="7587A6"/>
                  </a:solidFill>
                </a:rPr>
                <a:t>by </a:t>
              </a:r>
              <a:r>
                <a:rPr>
                  <a:solidFill>
                    <a:srgbClr val="CDA869"/>
                  </a:solidFill>
                </a:rPr>
                <a:t>1){ j </a:t>
              </a:r>
              <a:r>
                <a:t>=&gt; </a:t>
              </a:r>
              <a:r>
                <a:rPr>
                  <a:solidFill>
                    <a:srgbClr val="747C84"/>
                  </a:solidFill>
                </a:rPr>
                <a:t>/* Primitives */ </a:t>
              </a:r>
              <a:r>
                <a:rPr>
                  <a:solidFill>
                    <a:srgbClr val="CDA869"/>
                  </a:solidFill>
                </a:rPr>
                <a:t>}</a:t>
              </a:r>
            </a:p>
            <a:p>
              <a:pPr defTabSz="825500">
                <a:defRPr spc="0" sz="1600">
                  <a:solidFill>
                    <a:srgbClr val="CDA869"/>
                  </a:solidFill>
                  <a:latin typeface="Courier"/>
                  <a:ea typeface="Courier"/>
                  <a:cs typeface="Courier"/>
                  <a:sym typeface="Courier"/>
                </a:defRPr>
              </a:pPr>
              <a:r>
                <a:t>     </a:t>
              </a:r>
              <a:r>
                <a:rPr>
                  <a:solidFill>
                    <a:srgbClr val="CF6A4C"/>
                  </a:solidFill>
                </a:rPr>
                <a:t>Foreach</a:t>
              </a:r>
              <a:r>
                <a:t>(</a:t>
              </a:r>
              <a:r>
                <a:rPr>
                  <a:solidFill>
                    <a:srgbClr val="CF6A4C"/>
                  </a:solidFill>
                </a:rPr>
                <a:t>M </a:t>
              </a:r>
              <a:r>
                <a:rPr>
                  <a:solidFill>
                    <a:srgbClr val="7587A6"/>
                  </a:solidFill>
                </a:rPr>
                <a:t>by </a:t>
              </a:r>
              <a:r>
                <a:t>1){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     </a:t>
              </a:r>
              <a:r>
                <a:rPr>
                  <a:solidFill>
                    <a:srgbClr val="CF6A4C"/>
                  </a:solidFill>
                </a:rPr>
                <a:t>Stream</a:t>
              </a:r>
              <a:r>
                <a:rPr>
                  <a:solidFill>
                    <a:srgbClr val="A7A7A7"/>
                  </a:solidFill>
                </a:rPr>
                <a:t>.</a:t>
              </a:r>
              <a:r>
                <a:rPr>
                  <a:solidFill>
                    <a:srgbClr val="CF6A4C"/>
                  </a:solidFill>
                </a:rPr>
                <a:t>Foreach</a:t>
              </a:r>
              <a:r>
                <a:t>(</a:t>
              </a:r>
              <a:r>
                <a:rPr>
                  <a:solidFill>
                    <a:srgbClr val="CF6A4C"/>
                  </a:solidFill>
                </a:rPr>
                <a:t>P </a:t>
              </a:r>
              <a:r>
                <a:rPr>
                  <a:solidFill>
                    <a:srgbClr val="7587A6"/>
                  </a:solidFill>
                </a:rPr>
                <a:t>by </a:t>
              </a:r>
              <a:r>
                <a:t>1) {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a:t>
              </a:r>
            </a:p>
          </p:txBody>
        </p:sp>
      </p:grpSp>
      <p:sp>
        <p:nvSpPr>
          <p:cNvPr id="1353" name="CustomShape 4"/>
          <p:cNvSpPr/>
          <p:nvPr/>
        </p:nvSpPr>
        <p:spPr>
          <a:xfrm>
            <a:off x="201382" y="2819271"/>
            <a:ext cx="2265895"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354" name="CustomShape 5"/>
          <p:cNvSpPr/>
          <p:nvPr/>
        </p:nvSpPr>
        <p:spPr>
          <a:xfrm>
            <a:off x="834943" y="3175348"/>
            <a:ext cx="895677"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355" name="CustomShape 6"/>
          <p:cNvSpPr/>
          <p:nvPr/>
        </p:nvSpPr>
        <p:spPr>
          <a:xfrm>
            <a:off x="844308" y="3409142"/>
            <a:ext cx="895676"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356" name="CustomShape 7"/>
          <p:cNvSpPr/>
          <p:nvPr/>
        </p:nvSpPr>
        <p:spPr>
          <a:xfrm>
            <a:off x="851339" y="3647902"/>
            <a:ext cx="1782514"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35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1371" name="Group"/>
          <p:cNvGrpSpPr/>
          <p:nvPr/>
        </p:nvGrpSpPr>
        <p:grpSpPr>
          <a:xfrm>
            <a:off x="7124120" y="2666351"/>
            <a:ext cx="4949168" cy="2018851"/>
            <a:chOff x="0" y="0"/>
            <a:chExt cx="4949166" cy="2018850"/>
          </a:xfrm>
        </p:grpSpPr>
        <p:sp>
          <p:nvSpPr>
            <p:cNvPr id="1358" name="i = 0"/>
            <p:cNvSpPr/>
            <p:nvPr/>
          </p:nvSpPr>
          <p:spPr>
            <a:xfrm>
              <a:off x="1118942" y="328382"/>
              <a:ext cx="583159" cy="342901"/>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grpSp>
          <p:nvGrpSpPr>
            <p:cNvPr id="1363" name="Group"/>
            <p:cNvGrpSpPr/>
            <p:nvPr/>
          </p:nvGrpSpPr>
          <p:grpSpPr>
            <a:xfrm>
              <a:off x="618599" y="-1"/>
              <a:ext cx="4330568" cy="2018852"/>
              <a:chOff x="0" y="0"/>
              <a:chExt cx="4330566" cy="2018850"/>
            </a:xfrm>
          </p:grpSpPr>
          <p:sp>
            <p:nvSpPr>
              <p:cNvPr id="1359" name="Line"/>
              <p:cNvSpPr/>
              <p:nvPr/>
            </p:nvSpPr>
            <p:spPr>
              <a:xfrm flipH="1">
                <a:off x="439210" y="273047"/>
                <a:ext cx="1" cy="141449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60" name="Line"/>
              <p:cNvSpPr/>
              <p:nvPr/>
            </p:nvSpPr>
            <p:spPr>
              <a:xfrm>
                <a:off x="435895" y="275809"/>
                <a:ext cx="339614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61" name="Time"/>
              <p:cNvSpPr txBox="1"/>
              <p:nvPr/>
            </p:nvSpPr>
            <p:spPr>
              <a:xfrm>
                <a:off x="3452145" y="0"/>
                <a:ext cx="878422" cy="3780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362" name="Stage"/>
              <p:cNvSpPr txBox="1"/>
              <p:nvPr/>
            </p:nvSpPr>
            <p:spPr>
              <a:xfrm>
                <a:off x="0" y="1640839"/>
                <a:ext cx="878421" cy="37801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364" name="Inner Foreach"/>
            <p:cNvSpPr txBox="1"/>
            <p:nvPr/>
          </p:nvSpPr>
          <p:spPr>
            <a:xfrm>
              <a:off x="96519" y="359328"/>
              <a:ext cx="1068987" cy="548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200">
                  <a:latin typeface="+mn-lt"/>
                  <a:ea typeface="+mn-ea"/>
                  <a:cs typeface="+mn-cs"/>
                  <a:sym typeface="Calibri"/>
                </a:defRPr>
              </a:lvl1pPr>
            </a:lstStyle>
            <a:p>
              <a:pPr/>
              <a:r>
                <a:t>Inner Foreach</a:t>
              </a:r>
            </a:p>
          </p:txBody>
        </p:sp>
        <p:sp>
          <p:nvSpPr>
            <p:cNvPr id="1365" name="i = 0"/>
            <p:cNvSpPr/>
            <p:nvPr/>
          </p:nvSpPr>
          <p:spPr>
            <a:xfrm>
              <a:off x="1723911" y="769614"/>
              <a:ext cx="802155" cy="342901"/>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sp>
          <p:nvSpPr>
            <p:cNvPr id="1366" name="i = 0"/>
            <p:cNvSpPr/>
            <p:nvPr/>
          </p:nvSpPr>
          <p:spPr>
            <a:xfrm>
              <a:off x="2546871" y="1217080"/>
              <a:ext cx="583159" cy="342901"/>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sp>
          <p:nvSpPr>
            <p:cNvPr id="1367" name="i = 1"/>
            <p:cNvSpPr/>
            <p:nvPr/>
          </p:nvSpPr>
          <p:spPr>
            <a:xfrm>
              <a:off x="3182692" y="328382"/>
              <a:ext cx="583159" cy="342901"/>
            </a:xfrm>
            <a:prstGeom prst="rect">
              <a:avLst/>
            </a:prstGeom>
            <a:solidFill>
              <a:srgbClr val="76D6FF"/>
            </a:solidFill>
            <a:ln w="25400" cap="flat">
              <a:solidFill>
                <a:srgbClr val="0433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1</a:t>
              </a:r>
            </a:p>
          </p:txBody>
        </p:sp>
        <p:sp>
          <p:nvSpPr>
            <p:cNvPr id="1368" name="i = 1"/>
            <p:cNvSpPr/>
            <p:nvPr/>
          </p:nvSpPr>
          <p:spPr>
            <a:xfrm>
              <a:off x="3773455" y="773603"/>
              <a:ext cx="802154" cy="342901"/>
            </a:xfrm>
            <a:prstGeom prst="rect">
              <a:avLst/>
            </a:prstGeom>
            <a:solidFill>
              <a:srgbClr val="76D6FF"/>
            </a:solidFill>
            <a:ln w="25400" cap="flat">
              <a:solidFill>
                <a:srgbClr val="0433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1</a:t>
              </a:r>
            </a:p>
          </p:txBody>
        </p:sp>
        <p:sp>
          <p:nvSpPr>
            <p:cNvPr id="1369" name="Outer Foreach"/>
            <p:cNvSpPr txBox="1"/>
            <p:nvPr/>
          </p:nvSpPr>
          <p:spPr>
            <a:xfrm>
              <a:off x="86359" y="802131"/>
              <a:ext cx="1068986" cy="548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200">
                  <a:latin typeface="+mn-lt"/>
                  <a:ea typeface="+mn-ea"/>
                  <a:cs typeface="+mn-cs"/>
                  <a:sym typeface="Calibri"/>
                </a:defRPr>
              </a:lvl1pPr>
            </a:lstStyle>
            <a:p>
              <a:pPr/>
              <a:r>
                <a:t>Outer Foreach</a:t>
              </a:r>
            </a:p>
          </p:txBody>
        </p:sp>
        <p:sp>
          <p:nvSpPr>
            <p:cNvPr id="1370" name="Stream Foreach"/>
            <p:cNvSpPr txBox="1"/>
            <p:nvPr/>
          </p:nvSpPr>
          <p:spPr>
            <a:xfrm>
              <a:off x="0" y="1248328"/>
              <a:ext cx="1068986" cy="5487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200">
                  <a:latin typeface="+mn-lt"/>
                  <a:ea typeface="+mn-ea"/>
                  <a:cs typeface="+mn-cs"/>
                  <a:sym typeface="Calibri"/>
                </a:defRPr>
              </a:lvl1pPr>
            </a:lstStyle>
            <a:p>
              <a:pPr/>
              <a:r>
                <a:t>Stream Foreach</a:t>
              </a:r>
            </a:p>
          </p:txBody>
        </p:sp>
      </p:grpSp>
      <p:grpSp>
        <p:nvGrpSpPr>
          <p:cNvPr id="1374" name="Group"/>
          <p:cNvGrpSpPr/>
          <p:nvPr/>
        </p:nvGrpSpPr>
        <p:grpSpPr>
          <a:xfrm>
            <a:off x="147782" y="3323073"/>
            <a:ext cx="8686458" cy="1214437"/>
            <a:chOff x="0" y="36104"/>
            <a:chExt cx="8686456" cy="1214435"/>
          </a:xfrm>
        </p:grpSpPr>
        <p:sp>
          <p:nvSpPr>
            <p:cNvPr id="1372" name="Line"/>
            <p:cNvSpPr/>
            <p:nvPr/>
          </p:nvSpPr>
          <p:spPr>
            <a:xfrm flipV="1">
              <a:off x="-1" y="41760"/>
              <a:ext cx="8099907" cy="1180413"/>
            </a:xfrm>
            <a:prstGeom prst="line">
              <a:avLst/>
            </a:prstGeom>
            <a:noFill/>
            <a:ln w="25400" cap="flat">
              <a:solidFill>
                <a:srgbClr val="011993"/>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373" name="Line"/>
            <p:cNvSpPr/>
            <p:nvPr/>
          </p:nvSpPr>
          <p:spPr>
            <a:xfrm flipV="1">
              <a:off x="3313031" y="36104"/>
              <a:ext cx="5373426" cy="1214437"/>
            </a:xfrm>
            <a:prstGeom prst="line">
              <a:avLst/>
            </a:prstGeom>
            <a:noFill/>
            <a:ln w="25400" cap="flat">
              <a:solidFill>
                <a:srgbClr val="011993"/>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1384" name="Group"/>
          <p:cNvGrpSpPr/>
          <p:nvPr/>
        </p:nvGrpSpPr>
        <p:grpSpPr>
          <a:xfrm>
            <a:off x="113271" y="4512540"/>
            <a:ext cx="3315343" cy="1475669"/>
            <a:chOff x="0" y="0"/>
            <a:chExt cx="3315342" cy="1475667"/>
          </a:xfrm>
        </p:grpSpPr>
        <p:sp>
          <p:nvSpPr>
            <p:cNvPr id="1375" name="i = 0"/>
            <p:cNvSpPr/>
            <p:nvPr/>
          </p:nvSpPr>
          <p:spPr>
            <a:xfrm>
              <a:off x="373865" y="295558"/>
              <a:ext cx="1772636" cy="212569"/>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defRPr sz="700"/>
              </a:lvl1pPr>
            </a:lstStyle>
            <a:p>
              <a:pPr/>
              <a:r>
                <a:t>i = 0</a:t>
              </a:r>
            </a:p>
          </p:txBody>
        </p:sp>
        <p:sp>
          <p:nvSpPr>
            <p:cNvPr id="1376" name="i = 1"/>
            <p:cNvSpPr/>
            <p:nvPr/>
          </p:nvSpPr>
          <p:spPr>
            <a:xfrm>
              <a:off x="661928" y="553199"/>
              <a:ext cx="1772636" cy="212569"/>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700"/>
              </a:lvl1pPr>
            </a:lstStyle>
            <a:p>
              <a:pPr/>
              <a:r>
                <a:t>i = 1</a:t>
              </a:r>
            </a:p>
          </p:txBody>
        </p:sp>
        <p:grpSp>
          <p:nvGrpSpPr>
            <p:cNvPr id="1381" name="Group"/>
            <p:cNvGrpSpPr/>
            <p:nvPr/>
          </p:nvGrpSpPr>
          <p:grpSpPr>
            <a:xfrm>
              <a:off x="-1" y="0"/>
              <a:ext cx="3315344" cy="1475668"/>
              <a:chOff x="0" y="0"/>
              <a:chExt cx="3315342" cy="1475667"/>
            </a:xfrm>
          </p:grpSpPr>
          <p:sp>
            <p:nvSpPr>
              <p:cNvPr id="1377" name="Line"/>
              <p:cNvSpPr/>
              <p:nvPr/>
            </p:nvSpPr>
            <p:spPr>
              <a:xfrm flipH="1">
                <a:off x="254667" y="217303"/>
                <a:ext cx="1" cy="1056089"/>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78" name="Line"/>
              <p:cNvSpPr/>
              <p:nvPr/>
            </p:nvSpPr>
            <p:spPr>
              <a:xfrm>
                <a:off x="251977" y="220568"/>
                <a:ext cx="2760485"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79" name="Time"/>
              <p:cNvSpPr txBox="1"/>
              <p:nvPr/>
            </p:nvSpPr>
            <p:spPr>
              <a:xfrm>
                <a:off x="2809214" y="0"/>
                <a:ext cx="506129" cy="2298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100"/>
                </a:lvl1pPr>
              </a:lstStyle>
              <a:p>
                <a:pPr/>
                <a:r>
                  <a:t>Time</a:t>
                </a:r>
              </a:p>
            </p:txBody>
          </p:sp>
          <p:sp>
            <p:nvSpPr>
              <p:cNvPr id="1380" name="Iteration"/>
              <p:cNvSpPr txBox="1"/>
              <p:nvPr/>
            </p:nvSpPr>
            <p:spPr>
              <a:xfrm>
                <a:off x="0" y="1245779"/>
                <a:ext cx="712831" cy="22988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100"/>
                </a:lvl1pPr>
              </a:lstStyle>
              <a:p>
                <a:pPr/>
                <a:r>
                  <a:t>Iteration</a:t>
                </a:r>
              </a:p>
            </p:txBody>
          </p:sp>
        </p:grpSp>
        <p:sp>
          <p:nvSpPr>
            <p:cNvPr id="1382" name="i = 1"/>
            <p:cNvSpPr/>
            <p:nvPr/>
          </p:nvSpPr>
          <p:spPr>
            <a:xfrm>
              <a:off x="661928" y="553199"/>
              <a:ext cx="1772636" cy="212569"/>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700"/>
              </a:lvl1pPr>
            </a:lstStyle>
            <a:p>
              <a:pPr/>
              <a:r>
                <a:t>i = 1</a:t>
              </a:r>
            </a:p>
          </p:txBody>
        </p:sp>
        <p:sp>
          <p:nvSpPr>
            <p:cNvPr id="1383" name="i = 2"/>
            <p:cNvSpPr/>
            <p:nvPr/>
          </p:nvSpPr>
          <p:spPr>
            <a:xfrm>
              <a:off x="930160" y="815665"/>
              <a:ext cx="1772636" cy="212569"/>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700"/>
              </a:lvl1pPr>
            </a:lstStyle>
            <a:p>
              <a:pPr/>
              <a:r>
                <a:t>i = 2</a:t>
              </a:r>
            </a:p>
          </p:txBody>
        </p:sp>
      </p:grpSp>
      <p:grpSp>
        <p:nvGrpSpPr>
          <p:cNvPr id="1402" name="Group"/>
          <p:cNvGrpSpPr/>
          <p:nvPr/>
        </p:nvGrpSpPr>
        <p:grpSpPr>
          <a:xfrm>
            <a:off x="3652007" y="4786529"/>
            <a:ext cx="4198832" cy="1907635"/>
            <a:chOff x="0" y="0"/>
            <a:chExt cx="4198831" cy="1907634"/>
          </a:xfrm>
        </p:grpSpPr>
        <p:sp>
          <p:nvSpPr>
            <p:cNvPr id="1385" name="i = 0"/>
            <p:cNvSpPr/>
            <p:nvPr/>
          </p:nvSpPr>
          <p:spPr>
            <a:xfrm>
              <a:off x="658194" y="310292"/>
              <a:ext cx="539069" cy="324011"/>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grpSp>
          <p:nvGrpSpPr>
            <p:cNvPr id="1390" name="Group"/>
            <p:cNvGrpSpPr/>
            <p:nvPr/>
          </p:nvGrpSpPr>
          <p:grpSpPr>
            <a:xfrm>
              <a:off x="195680" y="0"/>
              <a:ext cx="4003152" cy="1907635"/>
              <a:chOff x="0" y="0"/>
              <a:chExt cx="4003151" cy="1907634"/>
            </a:xfrm>
          </p:grpSpPr>
          <p:sp>
            <p:nvSpPr>
              <p:cNvPr id="1386" name="Line"/>
              <p:cNvSpPr/>
              <p:nvPr/>
            </p:nvSpPr>
            <p:spPr>
              <a:xfrm flipH="1">
                <a:off x="406003" y="258005"/>
                <a:ext cx="1" cy="1336575"/>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87" name="Line"/>
              <p:cNvSpPr/>
              <p:nvPr/>
            </p:nvSpPr>
            <p:spPr>
              <a:xfrm>
                <a:off x="402938" y="260615"/>
                <a:ext cx="3139378"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388" name="Time"/>
              <p:cNvSpPr txBox="1"/>
              <p:nvPr/>
            </p:nvSpPr>
            <p:spPr>
              <a:xfrm>
                <a:off x="3191143" y="0"/>
                <a:ext cx="812009" cy="3571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389" name="Stage"/>
              <p:cNvSpPr txBox="1"/>
              <p:nvPr/>
            </p:nvSpPr>
            <p:spPr>
              <a:xfrm>
                <a:off x="0" y="1550447"/>
                <a:ext cx="812008" cy="357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391" name="Child0"/>
            <p:cNvSpPr txBox="1"/>
            <p:nvPr/>
          </p:nvSpPr>
          <p:spPr>
            <a:xfrm>
              <a:off x="17732" y="298291"/>
              <a:ext cx="562548" cy="357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Child0</a:t>
              </a:r>
            </a:p>
          </p:txBody>
        </p:sp>
        <p:sp>
          <p:nvSpPr>
            <p:cNvPr id="1392" name="Child1"/>
            <p:cNvSpPr txBox="1"/>
            <p:nvPr/>
          </p:nvSpPr>
          <p:spPr>
            <a:xfrm>
              <a:off x="0" y="743222"/>
              <a:ext cx="674199" cy="3571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Child1</a:t>
              </a:r>
            </a:p>
          </p:txBody>
        </p:sp>
        <p:sp>
          <p:nvSpPr>
            <p:cNvPr id="1393" name="Child2"/>
            <p:cNvSpPr txBox="1"/>
            <p:nvPr/>
          </p:nvSpPr>
          <p:spPr>
            <a:xfrm>
              <a:off x="7826" y="1178786"/>
              <a:ext cx="674200" cy="3571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Child2</a:t>
              </a:r>
            </a:p>
          </p:txBody>
        </p:sp>
        <p:sp>
          <p:nvSpPr>
            <p:cNvPr id="1394" name="i = 0"/>
            <p:cNvSpPr/>
            <p:nvPr/>
          </p:nvSpPr>
          <p:spPr>
            <a:xfrm>
              <a:off x="1235034" y="727217"/>
              <a:ext cx="741507" cy="324010"/>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sp>
          <p:nvSpPr>
            <p:cNvPr id="1395" name="i = 0"/>
            <p:cNvSpPr/>
            <p:nvPr/>
          </p:nvSpPr>
          <p:spPr>
            <a:xfrm>
              <a:off x="2025123" y="1150032"/>
              <a:ext cx="539069" cy="324011"/>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sp>
          <p:nvSpPr>
            <p:cNvPr id="1396" name="i = 1"/>
            <p:cNvSpPr/>
            <p:nvPr/>
          </p:nvSpPr>
          <p:spPr>
            <a:xfrm>
              <a:off x="1235401" y="310292"/>
              <a:ext cx="539069" cy="324011"/>
            </a:xfrm>
            <a:prstGeom prst="rect">
              <a:avLst/>
            </a:prstGeom>
            <a:solidFill>
              <a:srgbClr val="76D6FF"/>
            </a:solidFill>
            <a:ln w="25400" cap="flat">
              <a:solidFill>
                <a:srgbClr val="0433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1</a:t>
              </a:r>
            </a:p>
          </p:txBody>
        </p:sp>
        <p:sp>
          <p:nvSpPr>
            <p:cNvPr id="1397" name="i = 1"/>
            <p:cNvSpPr/>
            <p:nvPr/>
          </p:nvSpPr>
          <p:spPr>
            <a:xfrm>
              <a:off x="2028035" y="730986"/>
              <a:ext cx="741507" cy="324011"/>
            </a:xfrm>
            <a:prstGeom prst="rect">
              <a:avLst/>
            </a:prstGeom>
            <a:solidFill>
              <a:srgbClr val="76D6FF"/>
            </a:solidFill>
            <a:ln w="25400" cap="flat">
              <a:solidFill>
                <a:srgbClr val="0433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1</a:t>
              </a:r>
            </a:p>
          </p:txBody>
        </p:sp>
        <p:sp>
          <p:nvSpPr>
            <p:cNvPr id="1398" name="i = 2"/>
            <p:cNvSpPr/>
            <p:nvPr/>
          </p:nvSpPr>
          <p:spPr>
            <a:xfrm>
              <a:off x="2023925" y="310292"/>
              <a:ext cx="539069" cy="324011"/>
            </a:xfrm>
            <a:prstGeom prst="rect">
              <a:avLst/>
            </a:prstGeom>
            <a:solidFill>
              <a:srgbClr val="73FA79"/>
            </a:solidFill>
            <a:ln w="25400" cap="flat">
              <a:solidFill>
                <a:srgbClr val="008F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2</a:t>
              </a:r>
            </a:p>
          </p:txBody>
        </p:sp>
        <p:sp>
          <p:nvSpPr>
            <p:cNvPr id="1399" name="i = 1"/>
            <p:cNvSpPr/>
            <p:nvPr/>
          </p:nvSpPr>
          <p:spPr>
            <a:xfrm>
              <a:off x="2813647" y="1141958"/>
              <a:ext cx="539069" cy="324011"/>
            </a:xfrm>
            <a:prstGeom prst="rect">
              <a:avLst/>
            </a:prstGeom>
            <a:solidFill>
              <a:srgbClr val="76D6FF"/>
            </a:solidFill>
            <a:ln w="25400" cap="flat">
              <a:solidFill>
                <a:srgbClr val="0433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1</a:t>
              </a:r>
            </a:p>
          </p:txBody>
        </p:sp>
        <p:sp>
          <p:nvSpPr>
            <p:cNvPr id="1400" name="i = 2"/>
            <p:cNvSpPr/>
            <p:nvPr/>
          </p:nvSpPr>
          <p:spPr>
            <a:xfrm>
              <a:off x="2816559" y="722912"/>
              <a:ext cx="741507" cy="324011"/>
            </a:xfrm>
            <a:prstGeom prst="rect">
              <a:avLst/>
            </a:prstGeom>
            <a:solidFill>
              <a:srgbClr val="73FA79"/>
            </a:solidFill>
            <a:ln w="25400" cap="flat">
              <a:solidFill>
                <a:srgbClr val="008F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2</a:t>
              </a:r>
            </a:p>
          </p:txBody>
        </p:sp>
        <p:sp>
          <p:nvSpPr>
            <p:cNvPr id="1401" name="i = 3"/>
            <p:cNvSpPr/>
            <p:nvPr/>
          </p:nvSpPr>
          <p:spPr>
            <a:xfrm>
              <a:off x="2812449" y="302217"/>
              <a:ext cx="539069" cy="324011"/>
            </a:xfrm>
            <a:prstGeom prst="rect">
              <a:avLst/>
            </a:prstGeom>
            <a:solidFill>
              <a:srgbClr val="D783FF"/>
            </a:solidFill>
            <a:ln w="25400" cap="flat">
              <a:solidFill>
                <a:srgbClr val="9437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3</a:t>
              </a:r>
            </a:p>
          </p:txBody>
        </p:sp>
      </p:grpSp>
      <p:grpSp>
        <p:nvGrpSpPr>
          <p:cNvPr id="1405" name="Group"/>
          <p:cNvGrpSpPr/>
          <p:nvPr/>
        </p:nvGrpSpPr>
        <p:grpSpPr>
          <a:xfrm>
            <a:off x="3574963" y="3768433"/>
            <a:ext cx="6062651" cy="1033859"/>
            <a:chOff x="0" y="13569"/>
            <a:chExt cx="6062650" cy="1033857"/>
          </a:xfrm>
        </p:grpSpPr>
        <p:sp>
          <p:nvSpPr>
            <p:cNvPr id="1403" name="Line"/>
            <p:cNvSpPr/>
            <p:nvPr/>
          </p:nvSpPr>
          <p:spPr>
            <a:xfrm flipV="1">
              <a:off x="-1" y="22598"/>
              <a:ext cx="5273860" cy="1021365"/>
            </a:xfrm>
            <a:prstGeom prst="line">
              <a:avLst/>
            </a:prstGeom>
            <a:noFill/>
            <a:ln w="25400" cap="flat">
              <a:solidFill>
                <a:srgbClr val="008F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404" name="Line"/>
            <p:cNvSpPr/>
            <p:nvPr/>
          </p:nvSpPr>
          <p:spPr>
            <a:xfrm flipV="1">
              <a:off x="4039213" y="13569"/>
              <a:ext cx="2023438" cy="1033859"/>
            </a:xfrm>
            <a:prstGeom prst="line">
              <a:avLst/>
            </a:prstGeom>
            <a:noFill/>
            <a:ln w="25400" cap="flat">
              <a:solidFill>
                <a:srgbClr val="008F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1433" name="Group"/>
          <p:cNvGrpSpPr/>
          <p:nvPr/>
        </p:nvGrpSpPr>
        <p:grpSpPr>
          <a:xfrm>
            <a:off x="7924170" y="4719881"/>
            <a:ext cx="4436256" cy="1771625"/>
            <a:chOff x="0" y="0"/>
            <a:chExt cx="4436255" cy="1771623"/>
          </a:xfrm>
        </p:grpSpPr>
        <p:sp>
          <p:nvSpPr>
            <p:cNvPr id="1406" name="Rectangle"/>
            <p:cNvSpPr/>
            <p:nvPr/>
          </p:nvSpPr>
          <p:spPr>
            <a:xfrm>
              <a:off x="3118024" y="293517"/>
              <a:ext cx="115823" cy="300910"/>
            </a:xfrm>
            <a:prstGeom prst="rect">
              <a:avLst/>
            </a:prstGeom>
            <a:solidFill>
              <a:srgbClr val="D783FF"/>
            </a:solidFill>
            <a:ln w="25400" cap="flat">
              <a:solidFill>
                <a:srgbClr val="9437FF"/>
              </a:solidFill>
              <a:prstDash val="solid"/>
              <a:round/>
            </a:ln>
            <a:effectLst/>
          </p:spPr>
          <p:txBody>
            <a:bodyPr wrap="square" lIns="45719" tIns="45719" rIns="45719" bIns="45719" numCol="1" anchor="t">
              <a:noAutofit/>
            </a:bodyPr>
            <a:lstStyle/>
            <a:p>
              <a:pPr>
                <a:defRPr sz="1400"/>
              </a:pPr>
            </a:p>
          </p:txBody>
        </p:sp>
        <p:sp>
          <p:nvSpPr>
            <p:cNvPr id="1407" name="Rectangle"/>
            <p:cNvSpPr/>
            <p:nvPr/>
          </p:nvSpPr>
          <p:spPr>
            <a:xfrm>
              <a:off x="2405139" y="1065294"/>
              <a:ext cx="136189" cy="300909"/>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408" name="Rectangle"/>
            <p:cNvSpPr/>
            <p:nvPr/>
          </p:nvSpPr>
          <p:spPr>
            <a:xfrm>
              <a:off x="1525003" y="1065294"/>
              <a:ext cx="102383" cy="300909"/>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sp>
          <p:nvSpPr>
            <p:cNvPr id="1409" name="i = 0"/>
            <p:cNvSpPr/>
            <p:nvPr/>
          </p:nvSpPr>
          <p:spPr>
            <a:xfrm>
              <a:off x="609823" y="288168"/>
              <a:ext cx="582581" cy="300910"/>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grpSp>
          <p:nvGrpSpPr>
            <p:cNvPr id="1414" name="Group"/>
            <p:cNvGrpSpPr/>
            <p:nvPr/>
          </p:nvGrpSpPr>
          <p:grpSpPr>
            <a:xfrm>
              <a:off x="109975" y="0"/>
              <a:ext cx="4326281" cy="1771624"/>
              <a:chOff x="0" y="0"/>
              <a:chExt cx="4326279" cy="1771623"/>
            </a:xfrm>
          </p:grpSpPr>
          <p:sp>
            <p:nvSpPr>
              <p:cNvPr id="1410" name="Line"/>
              <p:cNvSpPr/>
              <p:nvPr/>
            </p:nvSpPr>
            <p:spPr>
              <a:xfrm flipH="1">
                <a:off x="438775" y="239610"/>
                <a:ext cx="1" cy="1241280"/>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411" name="Line"/>
              <p:cNvSpPr/>
              <p:nvPr/>
            </p:nvSpPr>
            <p:spPr>
              <a:xfrm>
                <a:off x="435463" y="242034"/>
                <a:ext cx="3392784"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412" name="Time"/>
              <p:cNvSpPr txBox="1"/>
              <p:nvPr/>
            </p:nvSpPr>
            <p:spPr>
              <a:xfrm>
                <a:off x="3448728" y="0"/>
                <a:ext cx="877552" cy="331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413" name="Stage"/>
              <p:cNvSpPr txBox="1"/>
              <p:nvPr/>
            </p:nvSpPr>
            <p:spPr>
              <a:xfrm>
                <a:off x="0" y="1439904"/>
                <a:ext cx="877552" cy="331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415" name="Child0"/>
            <p:cNvSpPr txBox="1"/>
            <p:nvPr/>
          </p:nvSpPr>
          <p:spPr>
            <a:xfrm>
              <a:off x="1149" y="277024"/>
              <a:ext cx="524471" cy="33172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Child0</a:t>
              </a:r>
            </a:p>
          </p:txBody>
        </p:sp>
        <p:sp>
          <p:nvSpPr>
            <p:cNvPr id="1416" name="Child1"/>
            <p:cNvSpPr txBox="1"/>
            <p:nvPr/>
          </p:nvSpPr>
          <p:spPr>
            <a:xfrm>
              <a:off x="25601" y="697662"/>
              <a:ext cx="728620" cy="331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Child1</a:t>
              </a:r>
            </a:p>
          </p:txBody>
        </p:sp>
        <p:sp>
          <p:nvSpPr>
            <p:cNvPr id="1417" name="Child2"/>
            <p:cNvSpPr txBox="1"/>
            <p:nvPr/>
          </p:nvSpPr>
          <p:spPr>
            <a:xfrm>
              <a:off x="0" y="1065021"/>
              <a:ext cx="728619" cy="33172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Child2</a:t>
              </a:r>
            </a:p>
          </p:txBody>
        </p:sp>
        <p:sp>
          <p:nvSpPr>
            <p:cNvPr id="1418" name="i = 0"/>
            <p:cNvSpPr/>
            <p:nvPr/>
          </p:nvSpPr>
          <p:spPr>
            <a:xfrm>
              <a:off x="738415" y="675367"/>
              <a:ext cx="801360" cy="300910"/>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sp>
          <p:nvSpPr>
            <p:cNvPr id="1419" name="i = 0"/>
            <p:cNvSpPr/>
            <p:nvPr/>
          </p:nvSpPr>
          <p:spPr>
            <a:xfrm>
              <a:off x="822430" y="1068037"/>
              <a:ext cx="552882" cy="300910"/>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0</a:t>
              </a:r>
            </a:p>
          </p:txBody>
        </p:sp>
        <p:sp>
          <p:nvSpPr>
            <p:cNvPr id="1420" name="i = 1"/>
            <p:cNvSpPr/>
            <p:nvPr/>
          </p:nvSpPr>
          <p:spPr>
            <a:xfrm>
              <a:off x="1182871" y="288168"/>
              <a:ext cx="582582" cy="300910"/>
            </a:xfrm>
            <a:prstGeom prst="rect">
              <a:avLst/>
            </a:prstGeom>
            <a:solidFill>
              <a:srgbClr val="76D6FF"/>
            </a:solidFill>
            <a:ln w="25400" cap="flat">
              <a:solidFill>
                <a:srgbClr val="0433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1</a:t>
              </a:r>
            </a:p>
          </p:txBody>
        </p:sp>
        <p:sp>
          <p:nvSpPr>
            <p:cNvPr id="1421" name="i = 1"/>
            <p:cNvSpPr/>
            <p:nvPr/>
          </p:nvSpPr>
          <p:spPr>
            <a:xfrm>
              <a:off x="1531989" y="678869"/>
              <a:ext cx="801360" cy="300909"/>
            </a:xfrm>
            <a:prstGeom prst="rect">
              <a:avLst/>
            </a:prstGeom>
            <a:solidFill>
              <a:srgbClr val="76D6FF"/>
            </a:solidFill>
            <a:ln w="25400" cap="flat">
              <a:solidFill>
                <a:srgbClr val="0433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1</a:t>
              </a:r>
            </a:p>
          </p:txBody>
        </p:sp>
        <p:sp>
          <p:nvSpPr>
            <p:cNvPr id="1422" name="i = 2"/>
            <p:cNvSpPr/>
            <p:nvPr/>
          </p:nvSpPr>
          <p:spPr>
            <a:xfrm>
              <a:off x="1768608" y="288168"/>
              <a:ext cx="582581" cy="300910"/>
            </a:xfrm>
            <a:prstGeom prst="rect">
              <a:avLst/>
            </a:prstGeom>
            <a:solidFill>
              <a:srgbClr val="73FA79"/>
            </a:solidFill>
            <a:ln w="25400" cap="flat">
              <a:solidFill>
                <a:srgbClr val="008F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2</a:t>
              </a:r>
            </a:p>
          </p:txBody>
        </p:sp>
        <p:sp>
          <p:nvSpPr>
            <p:cNvPr id="1423" name="i = 1"/>
            <p:cNvSpPr/>
            <p:nvPr/>
          </p:nvSpPr>
          <p:spPr>
            <a:xfrm>
              <a:off x="1628691" y="1065294"/>
              <a:ext cx="564863" cy="300909"/>
            </a:xfrm>
            <a:prstGeom prst="rect">
              <a:avLst/>
            </a:prstGeom>
            <a:solidFill>
              <a:srgbClr val="76D6FF"/>
            </a:solidFill>
            <a:ln w="25400" cap="flat">
              <a:solidFill>
                <a:srgbClr val="0433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1</a:t>
              </a:r>
            </a:p>
          </p:txBody>
        </p:sp>
        <p:sp>
          <p:nvSpPr>
            <p:cNvPr id="1424" name="i = 2"/>
            <p:cNvSpPr/>
            <p:nvPr/>
          </p:nvSpPr>
          <p:spPr>
            <a:xfrm>
              <a:off x="2327068" y="682515"/>
              <a:ext cx="801360" cy="300910"/>
            </a:xfrm>
            <a:prstGeom prst="rect">
              <a:avLst/>
            </a:prstGeom>
            <a:solidFill>
              <a:srgbClr val="73FA79"/>
            </a:solidFill>
            <a:ln w="25400" cap="flat">
              <a:solidFill>
                <a:srgbClr val="008F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2</a:t>
              </a:r>
            </a:p>
          </p:txBody>
        </p:sp>
        <p:sp>
          <p:nvSpPr>
            <p:cNvPr id="1425" name="i = 3"/>
            <p:cNvSpPr/>
            <p:nvPr/>
          </p:nvSpPr>
          <p:spPr>
            <a:xfrm>
              <a:off x="2344829" y="289029"/>
              <a:ext cx="553601" cy="300909"/>
            </a:xfrm>
            <a:prstGeom prst="rect">
              <a:avLst/>
            </a:prstGeom>
            <a:solidFill>
              <a:srgbClr val="D783FF"/>
            </a:solidFill>
            <a:ln w="25400" cap="flat">
              <a:solidFill>
                <a:srgbClr val="9437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3</a:t>
              </a:r>
            </a:p>
          </p:txBody>
        </p:sp>
        <p:sp>
          <p:nvSpPr>
            <p:cNvPr id="1426" name="Rectangle"/>
            <p:cNvSpPr/>
            <p:nvPr/>
          </p:nvSpPr>
          <p:spPr>
            <a:xfrm>
              <a:off x="1328085" y="1078531"/>
              <a:ext cx="211892" cy="277854"/>
            </a:xfrm>
            <a:prstGeom prst="rect">
              <a:avLst/>
            </a:prstGeom>
            <a:solidFill>
              <a:srgbClr val="D6D6D6"/>
            </a:solidFill>
            <a:ln w="12700" cap="flat">
              <a:noFill/>
              <a:miter lim="400000"/>
            </a:ln>
            <a:effectLst/>
          </p:spPr>
          <p:txBody>
            <a:bodyPr wrap="square" lIns="45719" tIns="45719" rIns="45719" bIns="45719" numCol="1" anchor="t">
              <a:noAutofit/>
            </a:bodyPr>
            <a:lstStyle/>
            <a:p>
              <a:pPr>
                <a:defRPr sz="1400"/>
              </a:pPr>
            </a:p>
          </p:txBody>
        </p:sp>
        <p:sp>
          <p:nvSpPr>
            <p:cNvPr id="1427" name="Rectangle"/>
            <p:cNvSpPr/>
            <p:nvPr/>
          </p:nvSpPr>
          <p:spPr>
            <a:xfrm>
              <a:off x="2179857" y="1076822"/>
              <a:ext cx="237627" cy="277854"/>
            </a:xfrm>
            <a:prstGeom prst="rect">
              <a:avLst/>
            </a:prstGeom>
            <a:solidFill>
              <a:srgbClr val="D6D6D6"/>
            </a:solidFill>
            <a:ln w="12700" cap="flat">
              <a:noFill/>
              <a:miter lim="400000"/>
            </a:ln>
            <a:effectLst/>
          </p:spPr>
          <p:txBody>
            <a:bodyPr wrap="square" lIns="45719" tIns="45719" rIns="45719" bIns="45719" numCol="1" anchor="t">
              <a:noAutofit/>
            </a:bodyPr>
            <a:lstStyle/>
            <a:p>
              <a:pPr>
                <a:defRPr sz="1400"/>
              </a:pPr>
            </a:p>
          </p:txBody>
        </p:sp>
        <p:sp>
          <p:nvSpPr>
            <p:cNvPr id="1428" name="Rectangle"/>
            <p:cNvSpPr/>
            <p:nvPr/>
          </p:nvSpPr>
          <p:spPr>
            <a:xfrm>
              <a:off x="2884010" y="302483"/>
              <a:ext cx="246125" cy="277854"/>
            </a:xfrm>
            <a:prstGeom prst="rect">
              <a:avLst/>
            </a:prstGeom>
            <a:solidFill>
              <a:srgbClr val="D6D6D6"/>
            </a:solidFill>
            <a:ln w="12700" cap="flat">
              <a:noFill/>
              <a:miter lim="400000"/>
            </a:ln>
            <a:effectLst/>
          </p:spPr>
          <p:txBody>
            <a:bodyPr wrap="square" lIns="45719" tIns="45719" rIns="45719" bIns="45719" numCol="1" anchor="t">
              <a:noAutofit/>
            </a:bodyPr>
            <a:lstStyle/>
            <a:p>
              <a:pPr>
                <a:defRPr sz="1400"/>
              </a:pPr>
            </a:p>
          </p:txBody>
        </p:sp>
        <p:sp>
          <p:nvSpPr>
            <p:cNvPr id="1429" name="i = 2"/>
            <p:cNvSpPr/>
            <p:nvPr/>
          </p:nvSpPr>
          <p:spPr>
            <a:xfrm>
              <a:off x="2548947" y="1065294"/>
              <a:ext cx="616679" cy="300909"/>
            </a:xfrm>
            <a:prstGeom prst="rect">
              <a:avLst/>
            </a:prstGeom>
            <a:solidFill>
              <a:srgbClr val="73FA79"/>
            </a:solidFill>
            <a:ln w="25400" cap="flat">
              <a:solidFill>
                <a:srgbClr val="008F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2</a:t>
              </a:r>
            </a:p>
          </p:txBody>
        </p:sp>
        <p:sp>
          <p:nvSpPr>
            <p:cNvPr id="1430" name="i = 3"/>
            <p:cNvSpPr/>
            <p:nvPr/>
          </p:nvSpPr>
          <p:spPr>
            <a:xfrm>
              <a:off x="3127567" y="681110"/>
              <a:ext cx="703245" cy="300910"/>
            </a:xfrm>
            <a:prstGeom prst="rect">
              <a:avLst/>
            </a:prstGeom>
            <a:solidFill>
              <a:srgbClr val="D783FF"/>
            </a:solidFill>
            <a:ln w="25400" cap="flat">
              <a:solidFill>
                <a:srgbClr val="9437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3</a:t>
              </a:r>
            </a:p>
          </p:txBody>
        </p:sp>
        <p:sp>
          <p:nvSpPr>
            <p:cNvPr id="1431" name="i = 3"/>
            <p:cNvSpPr/>
            <p:nvPr/>
          </p:nvSpPr>
          <p:spPr>
            <a:xfrm>
              <a:off x="3167041" y="1065294"/>
              <a:ext cx="564864" cy="300909"/>
            </a:xfrm>
            <a:prstGeom prst="rect">
              <a:avLst/>
            </a:prstGeom>
            <a:solidFill>
              <a:srgbClr val="D783FF"/>
            </a:solidFill>
            <a:ln w="25400" cap="flat">
              <a:solidFill>
                <a:srgbClr val="9437FF"/>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3</a:t>
              </a:r>
            </a:p>
          </p:txBody>
        </p:sp>
        <p:sp>
          <p:nvSpPr>
            <p:cNvPr id="1432" name="i = 4"/>
            <p:cNvSpPr/>
            <p:nvPr/>
          </p:nvSpPr>
          <p:spPr>
            <a:xfrm>
              <a:off x="3236121" y="294601"/>
              <a:ext cx="553601" cy="300910"/>
            </a:xfrm>
            <a:prstGeom prst="rect">
              <a:avLst/>
            </a:prstGeom>
            <a:solidFill>
              <a:srgbClr val="FFD479"/>
            </a:solidFill>
            <a:ln w="25400" cap="flat">
              <a:solidFill>
                <a:srgbClr val="FF93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400"/>
              </a:lvl1pPr>
            </a:lstStyle>
            <a:p>
              <a:pPr/>
              <a:r>
                <a:t>i = 4</a:t>
              </a:r>
            </a:p>
          </p:txBody>
        </p:sp>
      </p:grpSp>
      <p:grpSp>
        <p:nvGrpSpPr>
          <p:cNvPr id="1436" name="Group"/>
          <p:cNvGrpSpPr/>
          <p:nvPr/>
        </p:nvGrpSpPr>
        <p:grpSpPr>
          <a:xfrm>
            <a:off x="7889939" y="4217961"/>
            <a:ext cx="4154852" cy="492785"/>
            <a:chOff x="0" y="11990"/>
            <a:chExt cx="4154851" cy="492784"/>
          </a:xfrm>
        </p:grpSpPr>
        <p:sp>
          <p:nvSpPr>
            <p:cNvPr id="1434" name="Line"/>
            <p:cNvSpPr/>
            <p:nvPr/>
          </p:nvSpPr>
          <p:spPr>
            <a:xfrm flipV="1">
              <a:off x="-1" y="11990"/>
              <a:ext cx="1785081" cy="492785"/>
            </a:xfrm>
            <a:prstGeom prst="line">
              <a:avLst/>
            </a:prstGeom>
            <a:noFill/>
            <a:ln w="25400" cap="flat">
              <a:solidFill>
                <a:srgbClr val="FF26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435" name="Line"/>
            <p:cNvSpPr/>
            <p:nvPr/>
          </p:nvSpPr>
          <p:spPr>
            <a:xfrm flipH="1" flipV="1">
              <a:off x="2359258" y="23731"/>
              <a:ext cx="1795594" cy="474264"/>
            </a:xfrm>
            <a:prstGeom prst="line">
              <a:avLst/>
            </a:prstGeom>
            <a:noFill/>
            <a:ln w="25400" cap="flat">
              <a:solidFill>
                <a:srgbClr val="FF26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4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37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3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1354"/>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374"/>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38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134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8" fill="hold">
                                  <p:stCondLst>
                                    <p:cond delay="0"/>
                                  </p:stCondLst>
                                  <p:iterate type="el" backwards="0">
                                    <p:tmAbs val="0"/>
                                  </p:iterate>
                                  <p:childTnLst>
                                    <p:set>
                                      <p:cBhvr>
                                        <p:cTn id="29" fill="hold"/>
                                        <p:tgtEl>
                                          <p:spTgt spid="1355"/>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1405"/>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1402"/>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13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2" fill="hold">
                                  <p:stCondLst>
                                    <p:cond delay="0"/>
                                  </p:stCondLst>
                                  <p:iterate type="el" backwards="0">
                                    <p:tmAbs val="0"/>
                                  </p:iterate>
                                  <p:childTnLst>
                                    <p:set>
                                      <p:cBhvr>
                                        <p:cTn id="42" fill="hold"/>
                                        <p:tgtEl>
                                          <p:spTgt spid="1356"/>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1436"/>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4" fill="hold">
                                  <p:stCondLst>
                                    <p:cond delay="0"/>
                                  </p:stCondLst>
                                  <p:iterate type="el" backwards="0">
                                    <p:tmAbs val="0"/>
                                  </p:iterate>
                                  <p:childTnLst>
                                    <p:set>
                                      <p:cBhvr>
                                        <p:cTn id="48" fill="hold"/>
                                        <p:tgtEl>
                                          <p:spTgt spid="1344"/>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14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84" grpId="6"/>
      <p:bldP build="whole" bldLvl="1" animBg="1" rev="0" advAuto="0" spid="1355" grpId="8"/>
      <p:bldP build="whole" bldLvl="1" animBg="1" rev="0" advAuto="0" spid="1374" grpId="5"/>
      <p:bldP build="whole" bldLvl="1" animBg="1" rev="0" advAuto="0" spid="1402" grpId="10"/>
      <p:bldP build="whole" bldLvl="1" animBg="1" rev="0" advAuto="0" spid="1433" grpId="15"/>
      <p:bldP build="whole" bldLvl="1" animBg="1" rev="0" advAuto="0" spid="1405" grpId="9"/>
      <p:bldP build="whole" bldLvl="1" animBg="1" rev="0" advAuto="0" spid="1436" grpId="13"/>
      <p:bldP build="whole" bldLvl="1" animBg="1" rev="0" advAuto="0" spid="1356" grpId="12"/>
      <p:bldP build="whole" bldLvl="1" animBg="1" rev="0" advAuto="0" spid="1354" grpId="4"/>
      <p:bldP build="whole" bldLvl="1" animBg="1" rev="0" advAuto="0" spid="1344" grpId="14"/>
      <p:bldP build="whole" bldLvl="1" animBg="1" rev="0" advAuto="0" spid="1371" grpId="2"/>
      <p:bldP build="whole" bldLvl="1" animBg="1" rev="0" advAuto="0" spid="1353" grpId="3"/>
      <p:bldP build="whole" bldLvl="1" animBg="1" rev="0" advAuto="0" spid="1346" grpId="7"/>
      <p:bldP build="whole" bldLvl="1" animBg="1" rev="0" advAuto="0" spid="1347" grpId="1"/>
      <p:bldP build="whole" bldLvl="1" animBg="1" rev="0" advAuto="0" spid="1345" grpId="11"/>
    </p:bldLst>
  </p:timing>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38" name="Piecing the Hierarchy Together"/>
          <p:cNvSpPr txBox="1"/>
          <p:nvPr>
            <p:ph type="title"/>
          </p:nvPr>
        </p:nvSpPr>
        <p:spPr>
          <a:prstGeom prst="rect">
            <a:avLst/>
          </a:prstGeom>
        </p:spPr>
        <p:txBody>
          <a:bodyPr/>
          <a:lstStyle/>
          <a:p>
            <a:pPr/>
            <a:r>
              <a:t>Piecing the Hierarchy Together</a:t>
            </a:r>
          </a:p>
        </p:txBody>
      </p:sp>
      <p:sp>
        <p:nvSpPr>
          <p:cNvPr id="1439" name="In the context of our equation…"/>
          <p:cNvSpPr txBox="1"/>
          <p:nvPr>
            <p:ph type="body" idx="1"/>
          </p:nvPr>
        </p:nvSpPr>
        <p:spPr>
          <a:prstGeom prst="rect">
            <a:avLst/>
          </a:prstGeom>
        </p:spPr>
        <p:txBody>
          <a:bodyPr/>
          <a:lstStyle/>
          <a:p>
            <a:pPr/>
            <a:r>
              <a:t>In the context of our equation…</a:t>
            </a:r>
          </a:p>
        </p:txBody>
      </p:sp>
      <p:grpSp>
        <p:nvGrpSpPr>
          <p:cNvPr id="1442" name="CustomShape 3"/>
          <p:cNvGrpSpPr/>
          <p:nvPr/>
        </p:nvGrpSpPr>
        <p:grpSpPr>
          <a:xfrm>
            <a:off x="157930" y="2793193"/>
            <a:ext cx="6858234" cy="1442716"/>
            <a:chOff x="0" y="0"/>
            <a:chExt cx="6858233" cy="1442714"/>
          </a:xfrm>
        </p:grpSpPr>
        <p:sp>
          <p:nvSpPr>
            <p:cNvPr id="1440" name="Rectangle"/>
            <p:cNvSpPr/>
            <p:nvPr/>
          </p:nvSpPr>
          <p:spPr>
            <a:xfrm>
              <a:off x="0" y="5336"/>
              <a:ext cx="6858234" cy="143737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441" name="Sequential.Foreach(Q by TS){ i =&gt;…"/>
            <p:cNvSpPr txBox="1"/>
            <p:nvPr/>
          </p:nvSpPr>
          <p:spPr>
            <a:xfrm>
              <a:off x="0" y="0"/>
              <a:ext cx="6858234" cy="1413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Sequential</a:t>
              </a:r>
              <a:r>
                <a:rPr>
                  <a:solidFill>
                    <a:srgbClr val="A7A7A7"/>
                  </a:solidFill>
                </a:rPr>
                <a:t>.</a:t>
              </a:r>
              <a:r>
                <a:t>Foreach</a:t>
              </a:r>
              <a:r>
                <a:rPr>
                  <a:solidFill>
                    <a:srgbClr val="CDA869"/>
                  </a:solidFill>
                </a:rPr>
                <a:t>(</a:t>
              </a:r>
              <a:r>
                <a:t>Q </a:t>
              </a:r>
              <a:r>
                <a:rPr>
                  <a:solidFill>
                    <a:srgbClr val="7587A6"/>
                  </a:solidFill>
                </a:rPr>
                <a:t>by </a:t>
              </a:r>
              <a:r>
                <a:rPr>
                  <a:solidFill>
                    <a:srgbClr val="CDA869"/>
                  </a:solidFill>
                </a:rPr>
                <a:t>TS){ i </a:t>
              </a:r>
              <a:r>
                <a:rPr>
                  <a:solidFill>
                    <a:srgbClr val="A7A7A7"/>
                  </a:solidFill>
                </a:rPr>
                <a:t>=&gt;</a:t>
              </a:r>
            </a:p>
            <a:p>
              <a:pPr defTabSz="825500">
                <a:defRPr spc="0" sz="1600">
                  <a:solidFill>
                    <a:srgbClr val="A7A7A7"/>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N </a:t>
              </a:r>
              <a:r>
                <a:rPr>
                  <a:solidFill>
                    <a:srgbClr val="7587A6"/>
                  </a:solidFill>
                </a:rPr>
                <a:t>by </a:t>
              </a:r>
              <a:r>
                <a:rPr>
                  <a:solidFill>
                    <a:srgbClr val="CDA869"/>
                  </a:solidFill>
                </a:rPr>
                <a:t>1){ j </a:t>
              </a:r>
              <a:r>
                <a:t>=&gt; </a:t>
              </a:r>
              <a:r>
                <a:rPr>
                  <a:solidFill>
                    <a:srgbClr val="747C84"/>
                  </a:solidFill>
                </a:rPr>
                <a:t>/* Primitives */ </a:t>
              </a:r>
              <a:r>
                <a:rPr>
                  <a:solidFill>
                    <a:srgbClr val="CDA869"/>
                  </a:solidFill>
                </a:rPr>
                <a:t>}</a:t>
              </a:r>
            </a:p>
            <a:p>
              <a:pPr defTabSz="825500">
                <a:defRPr spc="0" sz="1600">
                  <a:solidFill>
                    <a:srgbClr val="CDA869"/>
                  </a:solidFill>
                  <a:latin typeface="Courier"/>
                  <a:ea typeface="Courier"/>
                  <a:cs typeface="Courier"/>
                  <a:sym typeface="Courier"/>
                </a:defRPr>
              </a:pPr>
              <a:r>
                <a:t>     </a:t>
              </a:r>
              <a:r>
                <a:rPr>
                  <a:solidFill>
                    <a:srgbClr val="CF6A4C"/>
                  </a:solidFill>
                </a:rPr>
                <a:t>Pipe.Foreach</a:t>
              </a:r>
              <a:r>
                <a:t>(</a:t>
              </a:r>
              <a:r>
                <a:rPr>
                  <a:solidFill>
                    <a:srgbClr val="CF6A4C"/>
                  </a:solidFill>
                </a:rPr>
                <a:t>M </a:t>
              </a:r>
              <a:r>
                <a:rPr>
                  <a:solidFill>
                    <a:srgbClr val="7587A6"/>
                  </a:solidFill>
                </a:rPr>
                <a:t>by </a:t>
              </a:r>
              <a:r>
                <a:t>1){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     </a:t>
              </a:r>
              <a:r>
                <a:rPr>
                  <a:solidFill>
                    <a:srgbClr val="CF6A4C"/>
                  </a:solidFill>
                </a:rPr>
                <a:t>Stream</a:t>
              </a:r>
              <a:r>
                <a:rPr>
                  <a:solidFill>
                    <a:srgbClr val="A7A7A7"/>
                  </a:solidFill>
                </a:rPr>
                <a:t>.</a:t>
              </a:r>
              <a:r>
                <a:rPr>
                  <a:solidFill>
                    <a:srgbClr val="CF6A4C"/>
                  </a:solidFill>
                </a:rPr>
                <a:t>Foreach</a:t>
              </a:r>
              <a:r>
                <a:t>(</a:t>
              </a:r>
              <a:r>
                <a:rPr>
                  <a:solidFill>
                    <a:srgbClr val="CF6A4C"/>
                  </a:solidFill>
                </a:rPr>
                <a:t>P </a:t>
              </a:r>
              <a:r>
                <a:rPr>
                  <a:solidFill>
                    <a:srgbClr val="7587A6"/>
                  </a:solidFill>
                </a:rPr>
                <a:t>by </a:t>
              </a:r>
              <a:r>
                <a:t>1) {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a:t>
              </a:r>
            </a:p>
          </p:txBody>
        </p:sp>
      </p:grpSp>
      <p:sp>
        <p:nvSpPr>
          <p:cNvPr id="1443" name="CustomShape 4"/>
          <p:cNvSpPr/>
          <p:nvPr/>
        </p:nvSpPr>
        <p:spPr>
          <a:xfrm>
            <a:off x="201382" y="2819271"/>
            <a:ext cx="2265895"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pic>
        <p:nvPicPr>
          <p:cNvPr id="1444" name="Google Shape;210;p27" descr="Google Shape;210;p27"/>
          <p:cNvPicPr>
            <a:picLocks noChangeAspect="1"/>
          </p:cNvPicPr>
          <p:nvPr/>
        </p:nvPicPr>
        <p:blipFill>
          <a:blip r:embed="rId2">
            <a:extLst/>
          </a:blip>
          <a:stretch>
            <a:fillRect/>
          </a:stretch>
        </p:blipFill>
        <p:spPr>
          <a:xfrm>
            <a:off x="2510755" y="3293879"/>
            <a:ext cx="9653834" cy="3151831"/>
          </a:xfrm>
          <a:prstGeom prst="rect">
            <a:avLst/>
          </a:prstGeom>
          <a:ln w="12700">
            <a:miter lim="400000"/>
          </a:ln>
        </p:spPr>
      </p:pic>
      <p:sp>
        <p:nvSpPr>
          <p:cNvPr id="1445" name="CustomShape 5"/>
          <p:cNvSpPr/>
          <p:nvPr/>
        </p:nvSpPr>
        <p:spPr>
          <a:xfrm>
            <a:off x="834943" y="3175348"/>
            <a:ext cx="895677"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46" name="CustomShape 6"/>
          <p:cNvSpPr/>
          <p:nvPr/>
        </p:nvSpPr>
        <p:spPr>
          <a:xfrm>
            <a:off x="844308" y="3409143"/>
            <a:ext cx="1515735"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47" name="CustomShape 7"/>
          <p:cNvSpPr/>
          <p:nvPr/>
        </p:nvSpPr>
        <p:spPr>
          <a:xfrm>
            <a:off x="851339" y="3647902"/>
            <a:ext cx="1782514"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48" name="CustomShape 8"/>
          <p:cNvSpPr/>
          <p:nvPr/>
        </p:nvSpPr>
        <p:spPr>
          <a:xfrm rot="16200000">
            <a:off x="8637500" y="2194753"/>
            <a:ext cx="874295" cy="1948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09"/>
                  <a:pt x="10800" y="468"/>
                </a:cubicBezTo>
                <a:lnTo>
                  <a:pt x="10800" y="4116"/>
                </a:lnTo>
                <a:cubicBezTo>
                  <a:pt x="10800" y="4375"/>
                  <a:pt x="15635" y="4584"/>
                  <a:pt x="21600" y="4584"/>
                </a:cubicBezTo>
                <a:cubicBezTo>
                  <a:pt x="15635" y="4584"/>
                  <a:pt x="10800" y="4794"/>
                  <a:pt x="10800" y="5052"/>
                </a:cubicBezTo>
                <a:lnTo>
                  <a:pt x="10800" y="21132"/>
                </a:lnTo>
                <a:cubicBezTo>
                  <a:pt x="10800" y="21391"/>
                  <a:pt x="5965" y="21600"/>
                  <a:pt x="0" y="21600"/>
                </a:cubicBezTo>
              </a:path>
            </a:pathLst>
          </a:custGeom>
          <a:ln w="165240">
            <a:solidFill>
              <a:srgbClr val="FF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49" name="CustomShape 9"/>
          <p:cNvSpPr/>
          <p:nvPr/>
        </p:nvSpPr>
        <p:spPr>
          <a:xfrm>
            <a:off x="5142746" y="2174795"/>
            <a:ext cx="3374192" cy="5958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1782"/>
                </a:lnTo>
                <a:lnTo>
                  <a:pt x="21600" y="11782"/>
                </a:lnTo>
                <a:lnTo>
                  <a:pt x="21600" y="21600"/>
                </a:lnTo>
              </a:path>
            </a:pathLst>
          </a:custGeom>
          <a:ln w="165240">
            <a:solidFill>
              <a:srgbClr val="FF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50" name="CustomShape 10"/>
          <p:cNvSpPr/>
          <p:nvPr/>
        </p:nvSpPr>
        <p:spPr>
          <a:xfrm>
            <a:off x="4867316" y="2148018"/>
            <a:ext cx="545915" cy="1"/>
          </a:xfrm>
          <a:prstGeom prst="line">
            <a:avLst/>
          </a:prstGeom>
          <a:ln w="165240">
            <a:solidFill>
              <a:srgbClr val="FF00FF"/>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1451" name="Equation"/>
          <p:cNvSpPr txBox="1"/>
          <p:nvPr/>
        </p:nvSpPr>
        <p:spPr>
          <a:xfrm>
            <a:off x="5037199" y="1580840"/>
            <a:ext cx="6493755" cy="668152"/>
          </a:xfrm>
          <a:prstGeom prst="rect">
            <a:avLst/>
          </a:prstGeom>
          <a:ln w="12700">
            <a:miter lim="400000"/>
          </a:ln>
        </p:spPr>
        <p:txBody>
          <a:bodyPr wrap="none" lIns="0" tIns="0" rIns="0" bIns="0">
            <a:spAutoFit/>
          </a:bodyPr>
          <a:lstStyle/>
          <a:p>
            <a:pPr latinLnBrk="1">
              <a:defRPr>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I</m:t>
                  </m:r>
                  <m:sSub>
                    <m:e>
                      <m:r>
                        <a:rPr xmlns:a="http://schemas.openxmlformats.org/drawingml/2006/main" sz="4900" i="1">
                          <a:solidFill>
                            <a:srgbClr val="000000"/>
                          </a:solidFill>
                          <a:latin typeface="Cambria Math" panose="02040503050406030204" pitchFamily="18" charset="0"/>
                        </a:rPr>
                        <m:t>I</m:t>
                      </m:r>
                    </m:e>
                    <m:sub>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f</m:t>
                      </m:r>
                    </m:sub>
                  </m:sSub>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i</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s</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L</m:t>
                      </m:r>
                    </m:e>
                    <m:sub>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f</m:t>
                      </m:r>
                    </m:sub>
                  </m:sSub>
                </m:oMath>
              </m:oMathPara>
            </a14:m>
            <a:endParaRPr sz="4900"/>
          </a:p>
        </p:txBody>
      </p:sp>
      <p:sp>
        <p:nvSpPr>
          <p:cNvPr id="145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5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44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4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49" grpId="2"/>
      <p:bldP build="whole" bldLvl="1" animBg="1" rev="0" advAuto="0" spid="1448" grpId="3"/>
      <p:bldP build="whole" bldLvl="1" animBg="1" rev="0" advAuto="0" spid="1450" grpId="1"/>
    </p:bldLst>
  </p:timing>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54" name="Piecing the Hierarchy Together"/>
          <p:cNvSpPr txBox="1"/>
          <p:nvPr>
            <p:ph type="title"/>
          </p:nvPr>
        </p:nvSpPr>
        <p:spPr>
          <a:prstGeom prst="rect">
            <a:avLst/>
          </a:prstGeom>
        </p:spPr>
        <p:txBody>
          <a:bodyPr/>
          <a:lstStyle/>
          <a:p>
            <a:pPr/>
            <a:r>
              <a:t>Piecing the Hierarchy Together</a:t>
            </a:r>
          </a:p>
        </p:txBody>
      </p:sp>
      <p:sp>
        <p:nvSpPr>
          <p:cNvPr id="1455" name="In the context of our equation…"/>
          <p:cNvSpPr txBox="1"/>
          <p:nvPr>
            <p:ph type="body" idx="1"/>
          </p:nvPr>
        </p:nvSpPr>
        <p:spPr>
          <a:prstGeom prst="rect">
            <a:avLst/>
          </a:prstGeom>
        </p:spPr>
        <p:txBody>
          <a:bodyPr/>
          <a:lstStyle/>
          <a:p>
            <a:pPr/>
            <a:r>
              <a:t>In the context of our equation…</a:t>
            </a:r>
          </a:p>
        </p:txBody>
      </p:sp>
      <p:grpSp>
        <p:nvGrpSpPr>
          <p:cNvPr id="1458" name="CustomShape 3"/>
          <p:cNvGrpSpPr/>
          <p:nvPr/>
        </p:nvGrpSpPr>
        <p:grpSpPr>
          <a:xfrm>
            <a:off x="157930" y="2793193"/>
            <a:ext cx="6858234" cy="1442716"/>
            <a:chOff x="0" y="0"/>
            <a:chExt cx="6858233" cy="1442714"/>
          </a:xfrm>
        </p:grpSpPr>
        <p:sp>
          <p:nvSpPr>
            <p:cNvPr id="1456" name="Rectangle"/>
            <p:cNvSpPr/>
            <p:nvPr/>
          </p:nvSpPr>
          <p:spPr>
            <a:xfrm>
              <a:off x="0" y="5336"/>
              <a:ext cx="6858234" cy="143737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457" name="Sequential.Foreach(Q by TS){ i =&gt;…"/>
            <p:cNvSpPr txBox="1"/>
            <p:nvPr/>
          </p:nvSpPr>
          <p:spPr>
            <a:xfrm>
              <a:off x="0" y="0"/>
              <a:ext cx="6858234" cy="1413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Sequential</a:t>
              </a:r>
              <a:r>
                <a:rPr>
                  <a:solidFill>
                    <a:srgbClr val="A7A7A7"/>
                  </a:solidFill>
                </a:rPr>
                <a:t>.</a:t>
              </a:r>
              <a:r>
                <a:t>Foreach</a:t>
              </a:r>
              <a:r>
                <a:rPr>
                  <a:solidFill>
                    <a:srgbClr val="CDA869"/>
                  </a:solidFill>
                </a:rPr>
                <a:t>(</a:t>
              </a:r>
              <a:r>
                <a:t>Q </a:t>
              </a:r>
              <a:r>
                <a:rPr>
                  <a:solidFill>
                    <a:srgbClr val="7587A6"/>
                  </a:solidFill>
                </a:rPr>
                <a:t>by </a:t>
              </a:r>
              <a:r>
                <a:rPr>
                  <a:solidFill>
                    <a:srgbClr val="CDA869"/>
                  </a:solidFill>
                </a:rPr>
                <a:t>TS){ i </a:t>
              </a:r>
              <a:r>
                <a:rPr>
                  <a:solidFill>
                    <a:srgbClr val="A7A7A7"/>
                  </a:solidFill>
                </a:rPr>
                <a:t>=&gt;</a:t>
              </a:r>
            </a:p>
            <a:p>
              <a:pPr defTabSz="825500">
                <a:defRPr spc="0" sz="1600">
                  <a:solidFill>
                    <a:srgbClr val="A7A7A7"/>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N </a:t>
              </a:r>
              <a:r>
                <a:rPr>
                  <a:solidFill>
                    <a:srgbClr val="7587A6"/>
                  </a:solidFill>
                </a:rPr>
                <a:t>by </a:t>
              </a:r>
              <a:r>
                <a:rPr>
                  <a:solidFill>
                    <a:srgbClr val="CDA869"/>
                  </a:solidFill>
                </a:rPr>
                <a:t>1){ j </a:t>
              </a:r>
              <a:r>
                <a:t>=&gt; </a:t>
              </a:r>
              <a:r>
                <a:rPr>
                  <a:solidFill>
                    <a:srgbClr val="747C84"/>
                  </a:solidFill>
                </a:rPr>
                <a:t>/* Primitives */ </a:t>
              </a:r>
              <a:r>
                <a:rPr>
                  <a:solidFill>
                    <a:srgbClr val="CDA869"/>
                  </a:solidFill>
                </a:rPr>
                <a:t>}</a:t>
              </a:r>
            </a:p>
            <a:p>
              <a:pPr defTabSz="825500">
                <a:defRPr spc="0" sz="1600">
                  <a:solidFill>
                    <a:srgbClr val="CDA869"/>
                  </a:solidFill>
                  <a:latin typeface="Courier"/>
                  <a:ea typeface="Courier"/>
                  <a:cs typeface="Courier"/>
                  <a:sym typeface="Courier"/>
                </a:defRPr>
              </a:pPr>
              <a:r>
                <a:t>     </a:t>
              </a:r>
              <a:r>
                <a:rPr>
                  <a:solidFill>
                    <a:srgbClr val="CF6A4C"/>
                  </a:solidFill>
                </a:rPr>
                <a:t>Pipe.Foreach</a:t>
              </a:r>
              <a:r>
                <a:t>(</a:t>
              </a:r>
              <a:r>
                <a:rPr>
                  <a:solidFill>
                    <a:srgbClr val="CF6A4C"/>
                  </a:solidFill>
                </a:rPr>
                <a:t>M </a:t>
              </a:r>
              <a:r>
                <a:rPr>
                  <a:solidFill>
                    <a:srgbClr val="7587A6"/>
                  </a:solidFill>
                </a:rPr>
                <a:t>by </a:t>
              </a:r>
              <a:r>
                <a:t>1){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     </a:t>
              </a:r>
              <a:r>
                <a:rPr>
                  <a:solidFill>
                    <a:srgbClr val="CF6A4C"/>
                  </a:solidFill>
                </a:rPr>
                <a:t>Stream</a:t>
              </a:r>
              <a:r>
                <a:rPr>
                  <a:solidFill>
                    <a:srgbClr val="A7A7A7"/>
                  </a:solidFill>
                </a:rPr>
                <a:t>.</a:t>
              </a:r>
              <a:r>
                <a:rPr>
                  <a:solidFill>
                    <a:srgbClr val="CF6A4C"/>
                  </a:solidFill>
                </a:rPr>
                <a:t>Foreach</a:t>
              </a:r>
              <a:r>
                <a:t>(</a:t>
              </a:r>
              <a:r>
                <a:rPr>
                  <a:solidFill>
                    <a:srgbClr val="CF6A4C"/>
                  </a:solidFill>
                </a:rPr>
                <a:t>P </a:t>
              </a:r>
              <a:r>
                <a:rPr>
                  <a:solidFill>
                    <a:srgbClr val="7587A6"/>
                  </a:solidFill>
                </a:rPr>
                <a:t>by </a:t>
              </a:r>
              <a:r>
                <a:t>1) {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a:t>
              </a:r>
            </a:p>
          </p:txBody>
        </p:sp>
      </p:grpSp>
      <p:sp>
        <p:nvSpPr>
          <p:cNvPr id="1459" name="CustomShape 4"/>
          <p:cNvSpPr/>
          <p:nvPr/>
        </p:nvSpPr>
        <p:spPr>
          <a:xfrm>
            <a:off x="201382" y="2819271"/>
            <a:ext cx="2265895"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pic>
        <p:nvPicPr>
          <p:cNvPr id="1460" name="Google Shape;210;p27" descr="Google Shape;210;p27"/>
          <p:cNvPicPr>
            <a:picLocks noChangeAspect="1"/>
          </p:cNvPicPr>
          <p:nvPr/>
        </p:nvPicPr>
        <p:blipFill>
          <a:blip r:embed="rId2">
            <a:extLst/>
          </a:blip>
          <a:stretch>
            <a:fillRect/>
          </a:stretch>
        </p:blipFill>
        <p:spPr>
          <a:xfrm>
            <a:off x="2510755" y="3293879"/>
            <a:ext cx="9653834" cy="3151831"/>
          </a:xfrm>
          <a:prstGeom prst="rect">
            <a:avLst/>
          </a:prstGeom>
          <a:ln w="12700">
            <a:miter lim="400000"/>
          </a:ln>
        </p:spPr>
      </p:pic>
      <p:sp>
        <p:nvSpPr>
          <p:cNvPr id="1461" name="CustomShape 5"/>
          <p:cNvSpPr/>
          <p:nvPr/>
        </p:nvSpPr>
        <p:spPr>
          <a:xfrm>
            <a:off x="834943" y="3175348"/>
            <a:ext cx="895677"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62" name="CustomShape 6"/>
          <p:cNvSpPr/>
          <p:nvPr/>
        </p:nvSpPr>
        <p:spPr>
          <a:xfrm>
            <a:off x="844308" y="3409143"/>
            <a:ext cx="1515735"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63" name="CustomShape 7"/>
          <p:cNvSpPr/>
          <p:nvPr/>
        </p:nvSpPr>
        <p:spPr>
          <a:xfrm>
            <a:off x="851339" y="3647902"/>
            <a:ext cx="1782514"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64" name="Equation"/>
          <p:cNvSpPr txBox="1"/>
          <p:nvPr/>
        </p:nvSpPr>
        <p:spPr>
          <a:xfrm>
            <a:off x="5037199" y="1580840"/>
            <a:ext cx="6493755" cy="668152"/>
          </a:xfrm>
          <a:prstGeom prst="rect">
            <a:avLst/>
          </a:prstGeom>
          <a:ln w="12700">
            <a:miter lim="400000"/>
          </a:ln>
        </p:spPr>
        <p:txBody>
          <a:bodyPr wrap="none" lIns="0" tIns="0" rIns="0" bIns="0">
            <a:spAutoFit/>
          </a:bodyPr>
          <a:lstStyle/>
          <a:p>
            <a:pPr latinLnBrk="1">
              <a:defRPr>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I</m:t>
                  </m:r>
                  <m:sSub>
                    <m:e>
                      <m:r>
                        <a:rPr xmlns:a="http://schemas.openxmlformats.org/drawingml/2006/main" sz="4900" i="1">
                          <a:solidFill>
                            <a:srgbClr val="000000"/>
                          </a:solidFill>
                          <a:latin typeface="Cambria Math" panose="02040503050406030204" pitchFamily="18" charset="0"/>
                        </a:rPr>
                        <m:t>I</m:t>
                      </m:r>
                    </m:e>
                    <m:sub>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f</m:t>
                      </m:r>
                    </m:sub>
                  </m:sSub>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i</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s</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L</m:t>
                      </m:r>
                    </m:e>
                    <m:sub>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f</m:t>
                      </m:r>
                    </m:sub>
                  </m:sSub>
                </m:oMath>
              </m:oMathPara>
            </a14:m>
            <a:endParaRPr sz="4900"/>
          </a:p>
        </p:txBody>
      </p:sp>
      <p:sp>
        <p:nvSpPr>
          <p:cNvPr id="1465" name="CustomShape 10"/>
          <p:cNvSpPr/>
          <p:nvPr/>
        </p:nvSpPr>
        <p:spPr>
          <a:xfrm>
            <a:off x="7676699" y="2148018"/>
            <a:ext cx="1018329" cy="1"/>
          </a:xfrm>
          <a:prstGeom prst="line">
            <a:avLst/>
          </a:prstGeom>
          <a:ln w="165240">
            <a:solidFill>
              <a:srgbClr val="FF2600"/>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1466" name="CustomShape 8"/>
          <p:cNvSpPr/>
          <p:nvPr/>
        </p:nvSpPr>
        <p:spPr>
          <a:xfrm rot="16200000">
            <a:off x="2694186" y="2206605"/>
            <a:ext cx="585530" cy="96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209"/>
                  <a:pt x="10800" y="468"/>
                </a:cubicBezTo>
                <a:lnTo>
                  <a:pt x="10800" y="4116"/>
                </a:lnTo>
                <a:cubicBezTo>
                  <a:pt x="10800" y="4375"/>
                  <a:pt x="15635" y="4584"/>
                  <a:pt x="21600" y="4584"/>
                </a:cubicBezTo>
                <a:cubicBezTo>
                  <a:pt x="15635" y="4584"/>
                  <a:pt x="10800" y="4794"/>
                  <a:pt x="10800" y="5052"/>
                </a:cubicBezTo>
                <a:lnTo>
                  <a:pt x="10800" y="21132"/>
                </a:lnTo>
                <a:cubicBezTo>
                  <a:pt x="10800" y="21391"/>
                  <a:pt x="5965" y="21600"/>
                  <a:pt x="0" y="21600"/>
                </a:cubicBezTo>
              </a:path>
            </a:pathLst>
          </a:custGeom>
          <a:ln w="165240">
            <a:solidFill>
              <a:srgbClr val="FF26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67" name="CustomShape 9"/>
          <p:cNvSpPr/>
          <p:nvPr/>
        </p:nvSpPr>
        <p:spPr>
          <a:xfrm>
            <a:off x="2687990" y="2090798"/>
            <a:ext cx="5221849" cy="5628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782"/>
                </a:lnTo>
                <a:lnTo>
                  <a:pt x="0" y="11782"/>
                </a:lnTo>
                <a:lnTo>
                  <a:pt x="0" y="21600"/>
                </a:lnTo>
              </a:path>
            </a:pathLst>
          </a:custGeom>
          <a:ln w="165240">
            <a:solidFill>
              <a:srgbClr val="FF26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68" name="Text"/>
          <p:cNvSpPr txBox="1"/>
          <p:nvPr/>
        </p:nvSpPr>
        <p:spPr>
          <a:xfrm>
            <a:off x="643894" y="1660482"/>
            <a:ext cx="1916563" cy="98831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300"/>
            </a:lvl1pPr>
          </a:lstStyle>
          <a:p>
            <a:pPr/>
            <a14:m>
              <m:oMathPara>
                <m:oMathParaPr>
                  <m:jc m:val="left"/>
                </m:oMathParaPr>
                <m:oMath>
                  <m:r>
                    <a:rPr xmlns:a="http://schemas.openxmlformats.org/drawingml/2006/main" sz="3300" i="1">
                      <a:solidFill>
                        <a:srgbClr val="4D4D4D"/>
                      </a:solidFill>
                      <a:latin typeface="Cambria Math" panose="02040503050406030204" pitchFamily="18" charset="0"/>
                    </a:rPr>
                    <m:t>i</m:t>
                  </m:r>
                  <m:r>
                    <a:rPr xmlns:a="http://schemas.openxmlformats.org/drawingml/2006/main" sz="3300" i="1">
                      <a:solidFill>
                        <a:srgbClr val="4D4D4D"/>
                      </a:solidFill>
                      <a:latin typeface="Cambria Math" panose="02040503050406030204" pitchFamily="18" charset="0"/>
                    </a:rPr>
                    <m:t>t</m:t>
                  </m:r>
                  <m:r>
                    <a:rPr xmlns:a="http://schemas.openxmlformats.org/drawingml/2006/main" sz="3300" i="1">
                      <a:solidFill>
                        <a:srgbClr val="4D4D4D"/>
                      </a:solidFill>
                      <a:latin typeface="Cambria Math" panose="02040503050406030204" pitchFamily="18" charset="0"/>
                    </a:rPr>
                    <m:t>e</m:t>
                  </m:r>
                  <m:r>
                    <a:rPr xmlns:a="http://schemas.openxmlformats.org/drawingml/2006/main" sz="3300" i="1">
                      <a:solidFill>
                        <a:srgbClr val="4D4D4D"/>
                      </a:solidFill>
                      <a:latin typeface="Cambria Math" panose="02040503050406030204" pitchFamily="18" charset="0"/>
                    </a:rPr>
                    <m:t>r</m:t>
                  </m:r>
                  <m:r>
                    <a:rPr xmlns:a="http://schemas.openxmlformats.org/drawingml/2006/main" sz="3300" i="1">
                      <a:solidFill>
                        <a:srgbClr val="4D4D4D"/>
                      </a:solidFill>
                      <a:latin typeface="Cambria Math" panose="02040503050406030204" pitchFamily="18" charset="0"/>
                    </a:rPr>
                    <m:t>s</m:t>
                  </m:r>
                  <m:r>
                    <a:rPr xmlns:a="http://schemas.openxmlformats.org/drawingml/2006/main" sz="3300" i="1">
                      <a:solidFill>
                        <a:srgbClr val="4D4D4D"/>
                      </a:solidFill>
                      <a:latin typeface="Cambria Math" panose="02040503050406030204" pitchFamily="18" charset="0"/>
                    </a:rPr>
                    <m:t>=</m:t>
                  </m:r>
                  <m:f>
                    <m:fPr>
                      <m:ctrlPr>
                        <a:rPr xmlns:a="http://schemas.openxmlformats.org/drawingml/2006/main" sz="3300" i="1">
                          <a:solidFill>
                            <a:srgbClr val="4D4D4D"/>
                          </a:solidFill>
                          <a:latin typeface="Cambria Math" panose="02040503050406030204" pitchFamily="18" charset="0"/>
                        </a:rPr>
                      </m:ctrlPr>
                      <m:type m:val="bar"/>
                    </m:fPr>
                    <m:num>
                      <m:r>
                        <a:rPr xmlns:a="http://schemas.openxmlformats.org/drawingml/2006/main" sz="3300" i="1">
                          <a:solidFill>
                            <a:srgbClr val="4D4D4D"/>
                          </a:solidFill>
                          <a:latin typeface="Cambria Math" panose="02040503050406030204" pitchFamily="18" charset="0"/>
                        </a:rPr>
                        <m:t>Q</m:t>
                      </m:r>
                    </m:num>
                    <m:den>
                      <m:r>
                        <a:rPr xmlns:a="http://schemas.openxmlformats.org/drawingml/2006/main" sz="3300" i="1">
                          <a:solidFill>
                            <a:srgbClr val="4D4D4D"/>
                          </a:solidFill>
                          <a:latin typeface="Cambria Math" panose="02040503050406030204" pitchFamily="18" charset="0"/>
                        </a:rPr>
                        <m:t>T</m:t>
                      </m:r>
                      <m:r>
                        <a:rPr xmlns:a="http://schemas.openxmlformats.org/drawingml/2006/main" sz="3300" i="1">
                          <a:solidFill>
                            <a:srgbClr val="4D4D4D"/>
                          </a:solidFill>
                          <a:latin typeface="Cambria Math" panose="02040503050406030204" pitchFamily="18" charset="0"/>
                        </a:rPr>
                        <m:t>S</m:t>
                      </m:r>
                    </m:den>
                  </m:f>
                </m:oMath>
              </m:oMathPara>
            </a14:m>
          </a:p>
        </p:txBody>
      </p:sp>
      <p:sp>
        <p:nvSpPr>
          <p:cNvPr id="146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71" name="Piecing the Hierarchy Together"/>
          <p:cNvSpPr txBox="1"/>
          <p:nvPr>
            <p:ph type="title"/>
          </p:nvPr>
        </p:nvSpPr>
        <p:spPr>
          <a:prstGeom prst="rect">
            <a:avLst/>
          </a:prstGeom>
        </p:spPr>
        <p:txBody>
          <a:bodyPr/>
          <a:lstStyle/>
          <a:p>
            <a:pPr/>
            <a:r>
              <a:t>Piecing the Hierarchy Together</a:t>
            </a:r>
          </a:p>
        </p:txBody>
      </p:sp>
      <p:sp>
        <p:nvSpPr>
          <p:cNvPr id="1472" name="In the context of our equation…"/>
          <p:cNvSpPr txBox="1"/>
          <p:nvPr>
            <p:ph type="body" idx="1"/>
          </p:nvPr>
        </p:nvSpPr>
        <p:spPr>
          <a:prstGeom prst="rect">
            <a:avLst/>
          </a:prstGeom>
        </p:spPr>
        <p:txBody>
          <a:bodyPr/>
          <a:lstStyle/>
          <a:p>
            <a:pPr/>
            <a:r>
              <a:t>In the context of our equation…</a:t>
            </a:r>
          </a:p>
        </p:txBody>
      </p:sp>
      <p:grpSp>
        <p:nvGrpSpPr>
          <p:cNvPr id="1475" name="CustomShape 3"/>
          <p:cNvGrpSpPr/>
          <p:nvPr/>
        </p:nvGrpSpPr>
        <p:grpSpPr>
          <a:xfrm>
            <a:off x="157930" y="2793193"/>
            <a:ext cx="6858234" cy="1442716"/>
            <a:chOff x="0" y="0"/>
            <a:chExt cx="6858233" cy="1442714"/>
          </a:xfrm>
        </p:grpSpPr>
        <p:sp>
          <p:nvSpPr>
            <p:cNvPr id="1473" name="Rectangle"/>
            <p:cNvSpPr/>
            <p:nvPr/>
          </p:nvSpPr>
          <p:spPr>
            <a:xfrm>
              <a:off x="0" y="5336"/>
              <a:ext cx="6858234" cy="143737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474" name="Sequential.Foreach(Q by TS){ i =&gt;…"/>
            <p:cNvSpPr txBox="1"/>
            <p:nvPr/>
          </p:nvSpPr>
          <p:spPr>
            <a:xfrm>
              <a:off x="0" y="0"/>
              <a:ext cx="6858234" cy="1413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Sequential</a:t>
              </a:r>
              <a:r>
                <a:rPr>
                  <a:solidFill>
                    <a:srgbClr val="A7A7A7"/>
                  </a:solidFill>
                </a:rPr>
                <a:t>.</a:t>
              </a:r>
              <a:r>
                <a:t>Foreach</a:t>
              </a:r>
              <a:r>
                <a:rPr>
                  <a:solidFill>
                    <a:srgbClr val="CDA869"/>
                  </a:solidFill>
                </a:rPr>
                <a:t>(</a:t>
              </a:r>
              <a:r>
                <a:t>Q </a:t>
              </a:r>
              <a:r>
                <a:rPr>
                  <a:solidFill>
                    <a:srgbClr val="7587A6"/>
                  </a:solidFill>
                </a:rPr>
                <a:t>by </a:t>
              </a:r>
              <a:r>
                <a:rPr>
                  <a:solidFill>
                    <a:srgbClr val="CDA869"/>
                  </a:solidFill>
                </a:rPr>
                <a:t>TS){ i </a:t>
              </a:r>
              <a:r>
                <a:rPr>
                  <a:solidFill>
                    <a:srgbClr val="A7A7A7"/>
                  </a:solidFill>
                </a:rPr>
                <a:t>=&gt;</a:t>
              </a:r>
            </a:p>
            <a:p>
              <a:pPr defTabSz="825500">
                <a:defRPr spc="0" sz="1600">
                  <a:solidFill>
                    <a:srgbClr val="A7A7A7"/>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N </a:t>
              </a:r>
              <a:r>
                <a:rPr>
                  <a:solidFill>
                    <a:srgbClr val="7587A6"/>
                  </a:solidFill>
                </a:rPr>
                <a:t>by </a:t>
              </a:r>
              <a:r>
                <a:rPr>
                  <a:solidFill>
                    <a:srgbClr val="CDA869"/>
                  </a:solidFill>
                </a:rPr>
                <a:t>1){ j </a:t>
              </a:r>
              <a:r>
                <a:t>=&gt; </a:t>
              </a:r>
              <a:r>
                <a:rPr>
                  <a:solidFill>
                    <a:srgbClr val="747C84"/>
                  </a:solidFill>
                </a:rPr>
                <a:t>/* Primitives */ </a:t>
              </a:r>
              <a:r>
                <a:rPr>
                  <a:solidFill>
                    <a:srgbClr val="CDA869"/>
                  </a:solidFill>
                </a:rPr>
                <a:t>}</a:t>
              </a:r>
            </a:p>
            <a:p>
              <a:pPr defTabSz="825500">
                <a:defRPr spc="0" sz="1600">
                  <a:solidFill>
                    <a:srgbClr val="CDA869"/>
                  </a:solidFill>
                  <a:latin typeface="Courier"/>
                  <a:ea typeface="Courier"/>
                  <a:cs typeface="Courier"/>
                  <a:sym typeface="Courier"/>
                </a:defRPr>
              </a:pPr>
              <a:r>
                <a:t>     </a:t>
              </a:r>
              <a:r>
                <a:rPr>
                  <a:solidFill>
                    <a:srgbClr val="CF6A4C"/>
                  </a:solidFill>
                </a:rPr>
                <a:t>Pipe.Foreach</a:t>
              </a:r>
              <a:r>
                <a:t>(</a:t>
              </a:r>
              <a:r>
                <a:rPr>
                  <a:solidFill>
                    <a:srgbClr val="CF6A4C"/>
                  </a:solidFill>
                </a:rPr>
                <a:t>M </a:t>
              </a:r>
              <a:r>
                <a:rPr>
                  <a:solidFill>
                    <a:srgbClr val="7587A6"/>
                  </a:solidFill>
                </a:rPr>
                <a:t>by </a:t>
              </a:r>
              <a:r>
                <a:t>1){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     </a:t>
              </a:r>
              <a:r>
                <a:rPr>
                  <a:solidFill>
                    <a:srgbClr val="CF6A4C"/>
                  </a:solidFill>
                </a:rPr>
                <a:t>Stream</a:t>
              </a:r>
              <a:r>
                <a:rPr>
                  <a:solidFill>
                    <a:srgbClr val="A7A7A7"/>
                  </a:solidFill>
                </a:rPr>
                <a:t>.</a:t>
              </a:r>
              <a:r>
                <a:rPr>
                  <a:solidFill>
                    <a:srgbClr val="CF6A4C"/>
                  </a:solidFill>
                </a:rPr>
                <a:t>Foreach</a:t>
              </a:r>
              <a:r>
                <a:t>(</a:t>
              </a:r>
              <a:r>
                <a:rPr>
                  <a:solidFill>
                    <a:srgbClr val="CF6A4C"/>
                  </a:solidFill>
                </a:rPr>
                <a:t>P </a:t>
              </a:r>
              <a:r>
                <a:rPr>
                  <a:solidFill>
                    <a:srgbClr val="7587A6"/>
                  </a:solidFill>
                </a:rPr>
                <a:t>by </a:t>
              </a:r>
              <a:r>
                <a:t>1) {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a:t>
              </a:r>
            </a:p>
          </p:txBody>
        </p:sp>
      </p:grpSp>
      <p:sp>
        <p:nvSpPr>
          <p:cNvPr id="1476" name="CustomShape 4"/>
          <p:cNvSpPr/>
          <p:nvPr/>
        </p:nvSpPr>
        <p:spPr>
          <a:xfrm>
            <a:off x="201382" y="2819271"/>
            <a:ext cx="2265895"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pic>
        <p:nvPicPr>
          <p:cNvPr id="1477" name="Google Shape;210;p27" descr="Google Shape;210;p27"/>
          <p:cNvPicPr>
            <a:picLocks noChangeAspect="1"/>
          </p:cNvPicPr>
          <p:nvPr/>
        </p:nvPicPr>
        <p:blipFill>
          <a:blip r:embed="rId2">
            <a:extLst/>
          </a:blip>
          <a:stretch>
            <a:fillRect/>
          </a:stretch>
        </p:blipFill>
        <p:spPr>
          <a:xfrm>
            <a:off x="2510755" y="3293879"/>
            <a:ext cx="9653834" cy="3151831"/>
          </a:xfrm>
          <a:prstGeom prst="rect">
            <a:avLst/>
          </a:prstGeom>
          <a:ln w="12700">
            <a:miter lim="400000"/>
          </a:ln>
        </p:spPr>
      </p:pic>
      <p:sp>
        <p:nvSpPr>
          <p:cNvPr id="1478" name="CustomShape 5"/>
          <p:cNvSpPr/>
          <p:nvPr/>
        </p:nvSpPr>
        <p:spPr>
          <a:xfrm>
            <a:off x="834943" y="3175348"/>
            <a:ext cx="895677"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79" name="CustomShape 6"/>
          <p:cNvSpPr/>
          <p:nvPr/>
        </p:nvSpPr>
        <p:spPr>
          <a:xfrm>
            <a:off x="844308" y="3409143"/>
            <a:ext cx="1515735"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80" name="CustomShape 7"/>
          <p:cNvSpPr/>
          <p:nvPr/>
        </p:nvSpPr>
        <p:spPr>
          <a:xfrm>
            <a:off x="851339" y="3647902"/>
            <a:ext cx="1782514"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81" name="Equation"/>
          <p:cNvSpPr txBox="1"/>
          <p:nvPr/>
        </p:nvSpPr>
        <p:spPr>
          <a:xfrm>
            <a:off x="5037199" y="1580840"/>
            <a:ext cx="6493755" cy="668152"/>
          </a:xfrm>
          <a:prstGeom prst="rect">
            <a:avLst/>
          </a:prstGeom>
          <a:ln w="12700">
            <a:miter lim="400000"/>
          </a:ln>
        </p:spPr>
        <p:txBody>
          <a:bodyPr wrap="none" lIns="0" tIns="0" rIns="0" bIns="0">
            <a:spAutoFit/>
          </a:bodyPr>
          <a:lstStyle/>
          <a:p>
            <a:pPr latinLnBrk="1">
              <a:defRPr>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I</m:t>
                  </m:r>
                  <m:sSub>
                    <m:e>
                      <m:r>
                        <a:rPr xmlns:a="http://schemas.openxmlformats.org/drawingml/2006/main" sz="4900" i="1">
                          <a:solidFill>
                            <a:srgbClr val="000000"/>
                          </a:solidFill>
                          <a:latin typeface="Cambria Math" panose="02040503050406030204" pitchFamily="18" charset="0"/>
                        </a:rPr>
                        <m:t>I</m:t>
                      </m:r>
                    </m:e>
                    <m:sub>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f</m:t>
                      </m:r>
                    </m:sub>
                  </m:sSub>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i</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s</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L</m:t>
                      </m:r>
                    </m:e>
                    <m:sub>
                      <m:r>
                        <a:rPr xmlns:a="http://schemas.openxmlformats.org/drawingml/2006/main" sz="4900" i="1">
                          <a:solidFill>
                            <a:srgbClr val="000000"/>
                          </a:solidFill>
                          <a:latin typeface="Cambria Math" panose="02040503050406030204" pitchFamily="18" charset="0"/>
                        </a:rPr>
                        <m:t>e</m:t>
                      </m:r>
                      <m:r>
                        <a:rPr xmlns:a="http://schemas.openxmlformats.org/drawingml/2006/main" sz="4900" i="1">
                          <a:solidFill>
                            <a:srgbClr val="000000"/>
                          </a:solidFill>
                          <a:latin typeface="Cambria Math" panose="02040503050406030204" pitchFamily="18" charset="0"/>
                        </a:rPr>
                        <m:t>f</m:t>
                      </m:r>
                      <m:r>
                        <a:rPr xmlns:a="http://schemas.openxmlformats.org/drawingml/2006/main" sz="4900" i="1">
                          <a:solidFill>
                            <a:srgbClr val="000000"/>
                          </a:solidFill>
                          <a:latin typeface="Cambria Math" panose="02040503050406030204" pitchFamily="18" charset="0"/>
                        </a:rPr>
                        <m:t>f</m:t>
                      </m:r>
                    </m:sub>
                  </m:sSub>
                </m:oMath>
              </m:oMathPara>
            </a14:m>
            <a:endParaRPr sz="4900"/>
          </a:p>
        </p:txBody>
      </p:sp>
      <p:sp>
        <p:nvSpPr>
          <p:cNvPr id="1482" name="CustomShape 10"/>
          <p:cNvSpPr/>
          <p:nvPr/>
        </p:nvSpPr>
        <p:spPr>
          <a:xfrm>
            <a:off x="3344202" y="3890064"/>
            <a:ext cx="4989918" cy="924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165240">
            <a:solidFill>
              <a:srgbClr val="FF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83" name="CustomShape 11"/>
          <p:cNvSpPr/>
          <p:nvPr/>
        </p:nvSpPr>
        <p:spPr>
          <a:xfrm>
            <a:off x="7905922" y="4069252"/>
            <a:ext cx="935709" cy="7412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165240">
            <a:solidFill>
              <a:srgbClr val="FF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84" name="CustomShape 12"/>
          <p:cNvSpPr/>
          <p:nvPr/>
        </p:nvSpPr>
        <p:spPr>
          <a:xfrm>
            <a:off x="8506900" y="4271595"/>
            <a:ext cx="769117" cy="534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165240">
            <a:solidFill>
              <a:srgbClr val="FF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85" name="CustomShape 10"/>
          <p:cNvSpPr/>
          <p:nvPr/>
        </p:nvSpPr>
        <p:spPr>
          <a:xfrm>
            <a:off x="6082914" y="2301093"/>
            <a:ext cx="1018330" cy="1"/>
          </a:xfrm>
          <a:prstGeom prst="line">
            <a:avLst/>
          </a:prstGeom>
          <a:ln w="165240">
            <a:solidFill>
              <a:srgbClr val="FF2600"/>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1486" name="CustomShape 9"/>
          <p:cNvSpPr/>
          <p:nvPr/>
        </p:nvSpPr>
        <p:spPr>
          <a:xfrm>
            <a:off x="966772" y="2261882"/>
            <a:ext cx="5655434" cy="23342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782"/>
                </a:lnTo>
                <a:lnTo>
                  <a:pt x="0" y="11782"/>
                </a:lnTo>
                <a:lnTo>
                  <a:pt x="0" y="21600"/>
                </a:lnTo>
              </a:path>
            </a:pathLst>
          </a:custGeom>
          <a:ln w="165240">
            <a:solidFill>
              <a:srgbClr val="FF26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87" name="CustomShape 10"/>
          <p:cNvSpPr/>
          <p:nvPr/>
        </p:nvSpPr>
        <p:spPr>
          <a:xfrm>
            <a:off x="10631090" y="2322798"/>
            <a:ext cx="1018329" cy="1"/>
          </a:xfrm>
          <a:prstGeom prst="line">
            <a:avLst/>
          </a:prstGeom>
          <a:ln w="165240">
            <a:solidFill>
              <a:srgbClr val="FF2600"/>
            </a:solidFill>
          </a:ln>
        </p:spPr>
        <p:txBody>
          <a:bodyPr lIns="45718" tIns="45718" rIns="45718" bIns="45718"/>
          <a:lstStyle/>
          <a:p>
            <a:pPr algn="ctr" defTabSz="825500">
              <a:defRPr sz="5600">
                <a:solidFill>
                  <a:srgbClr val="000000"/>
                </a:solidFill>
                <a:latin typeface="MyriadPro-Cond"/>
                <a:ea typeface="MyriadPro-Cond"/>
                <a:cs typeface="MyriadPro-Cond"/>
                <a:sym typeface="MyriadPro-Cond"/>
              </a:defRPr>
            </a:pPr>
          </a:p>
        </p:txBody>
      </p:sp>
      <p:sp>
        <p:nvSpPr>
          <p:cNvPr id="1488" name="CustomShape 9"/>
          <p:cNvSpPr/>
          <p:nvPr/>
        </p:nvSpPr>
        <p:spPr>
          <a:xfrm>
            <a:off x="6618956" y="2283586"/>
            <a:ext cx="4475225" cy="1206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782"/>
                </a:lnTo>
                <a:lnTo>
                  <a:pt x="0" y="11782"/>
                </a:lnTo>
                <a:lnTo>
                  <a:pt x="0" y="21600"/>
                </a:lnTo>
              </a:path>
            </a:pathLst>
          </a:custGeom>
          <a:ln w="165240">
            <a:solidFill>
              <a:srgbClr val="FF26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489" name="Text"/>
          <p:cNvSpPr txBox="1"/>
          <p:nvPr/>
        </p:nvSpPr>
        <p:spPr>
          <a:xfrm>
            <a:off x="51390" y="4514282"/>
            <a:ext cx="3202652" cy="61714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800"/>
            </a:lvl1pPr>
          </a:lstStyle>
          <a:p>
            <a:pPr/>
            <a14:m>
              <m:oMathPara>
                <m:oMathParaPr>
                  <m:jc m:val="left"/>
                </m:oMathParaPr>
                <m:oMath>
                  <m:sSub>
                    <m:e>
                      <m:r>
                        <a:rPr xmlns:a="http://schemas.openxmlformats.org/drawingml/2006/main" sz="2750" i="1">
                          <a:solidFill>
                            <a:srgbClr val="4D4D4D"/>
                          </a:solidFill>
                          <a:latin typeface="Cambria Math" panose="02040503050406030204" pitchFamily="18" charset="0"/>
                        </a:rPr>
                        <m:t>L</m:t>
                      </m:r>
                    </m:e>
                    <m:sub>
                      <m:r>
                        <a:rPr xmlns:a="http://schemas.openxmlformats.org/drawingml/2006/main" sz="2750" i="1">
                          <a:solidFill>
                            <a:srgbClr val="4D4D4D"/>
                          </a:solidFill>
                          <a:latin typeface="Cambria Math" panose="02040503050406030204" pitchFamily="18" charset="0"/>
                        </a:rPr>
                        <m:t>e</m:t>
                      </m:r>
                      <m:r>
                        <a:rPr xmlns:a="http://schemas.openxmlformats.org/drawingml/2006/main" sz="2750" i="1">
                          <a:solidFill>
                            <a:srgbClr val="4D4D4D"/>
                          </a:solidFill>
                          <a:latin typeface="Cambria Math" panose="02040503050406030204" pitchFamily="18" charset="0"/>
                        </a:rPr>
                        <m:t>f</m:t>
                      </m:r>
                      <m:r>
                        <a:rPr xmlns:a="http://schemas.openxmlformats.org/drawingml/2006/main" sz="2750" i="1">
                          <a:solidFill>
                            <a:srgbClr val="4D4D4D"/>
                          </a:solidFill>
                          <a:latin typeface="Cambria Math" panose="02040503050406030204" pitchFamily="18" charset="0"/>
                        </a:rPr>
                        <m:t>f</m:t>
                      </m:r>
                    </m:sub>
                  </m:sSub>
                  <m:r>
                    <a:rPr xmlns:a="http://schemas.openxmlformats.org/drawingml/2006/main" sz="2750" i="1">
                      <a:solidFill>
                        <a:srgbClr val="4D4D4D"/>
                      </a:solidFill>
                      <a:latin typeface="Cambria Math" panose="02040503050406030204" pitchFamily="18" charset="0"/>
                    </a:rPr>
                    <m:t>=</m:t>
                  </m:r>
                  <m:r>
                    <a:rPr xmlns:a="http://schemas.openxmlformats.org/drawingml/2006/main" sz="2750" i="1">
                      <a:solidFill>
                        <a:srgbClr val="4D4D4D"/>
                      </a:solidFill>
                      <a:latin typeface="Cambria Math" panose="02040503050406030204" pitchFamily="18" charset="0"/>
                    </a:rPr>
                    <m:t>I</m:t>
                  </m:r>
                  <m:sSub>
                    <m:e>
                      <m:r>
                        <a:rPr xmlns:a="http://schemas.openxmlformats.org/drawingml/2006/main" sz="2750" i="1">
                          <a:solidFill>
                            <a:srgbClr val="4D4D4D"/>
                          </a:solidFill>
                          <a:latin typeface="Cambria Math" panose="02040503050406030204" pitchFamily="18" charset="0"/>
                        </a:rPr>
                        <m:t>I</m:t>
                      </m:r>
                    </m:e>
                    <m:sub>
                      <m:r>
                        <a:rPr xmlns:a="http://schemas.openxmlformats.org/drawingml/2006/main" sz="2750" i="1">
                          <a:solidFill>
                            <a:srgbClr val="4D4D4D"/>
                          </a:solidFill>
                          <a:latin typeface="Cambria Math" panose="02040503050406030204" pitchFamily="18" charset="0"/>
                        </a:rPr>
                        <m:t>e</m:t>
                      </m:r>
                      <m:r>
                        <a:rPr xmlns:a="http://schemas.openxmlformats.org/drawingml/2006/main" sz="2750" i="1">
                          <a:solidFill>
                            <a:srgbClr val="4D4D4D"/>
                          </a:solidFill>
                          <a:latin typeface="Cambria Math" panose="02040503050406030204" pitchFamily="18" charset="0"/>
                        </a:rPr>
                        <m:t>f</m:t>
                      </m:r>
                      <m:r>
                        <a:rPr xmlns:a="http://schemas.openxmlformats.org/drawingml/2006/main" sz="2750" i="1">
                          <a:solidFill>
                            <a:srgbClr val="4D4D4D"/>
                          </a:solidFill>
                          <a:latin typeface="Cambria Math" panose="02040503050406030204" pitchFamily="18" charset="0"/>
                        </a:rPr>
                        <m:t>f</m:t>
                      </m:r>
                    </m:sub>
                  </m:sSub>
                  <m:r>
                    <a:rPr xmlns:a="http://schemas.openxmlformats.org/drawingml/2006/main" sz="2750" i="1">
                      <a:solidFill>
                        <a:srgbClr val="4D4D4D"/>
                      </a:solidFill>
                      <a:latin typeface="Cambria Math" panose="02040503050406030204" pitchFamily="18" charset="0"/>
                    </a:rPr>
                    <m:t>=</m:t>
                  </m:r>
                  <m:r>
                    <a:rPr xmlns:a="http://schemas.openxmlformats.org/drawingml/2006/main" sz="2750" i="1">
                      <a:solidFill>
                        <a:srgbClr val="4D4D4D"/>
                      </a:solidFill>
                      <a:latin typeface="Cambria Math" panose="02040503050406030204" pitchFamily="18" charset="0"/>
                    </a:rPr>
                    <m:t>∑</m:t>
                  </m:r>
                  <m:sSub>
                    <m:e>
                      <m:r>
                        <a:rPr xmlns:a="http://schemas.openxmlformats.org/drawingml/2006/main" sz="2750" i="1">
                          <a:solidFill>
                            <a:srgbClr val="4D4D4D"/>
                          </a:solidFill>
                          <a:latin typeface="Cambria Math" panose="02040503050406030204" pitchFamily="18" charset="0"/>
                        </a:rPr>
                        <m:t>T</m:t>
                      </m:r>
                    </m:e>
                    <m:sub>
                      <m:r>
                        <a:rPr xmlns:a="http://schemas.openxmlformats.org/drawingml/2006/main" sz="2750" i="1">
                          <a:solidFill>
                            <a:srgbClr val="4D4D4D"/>
                          </a:solidFill>
                          <a:latin typeface="Cambria Math" panose="02040503050406030204" pitchFamily="18" charset="0"/>
                        </a:rPr>
                        <m:t>c</m:t>
                      </m:r>
                      <m:r>
                        <a:rPr xmlns:a="http://schemas.openxmlformats.org/drawingml/2006/main" sz="2750" i="1">
                          <a:solidFill>
                            <a:srgbClr val="4D4D4D"/>
                          </a:solidFill>
                          <a:latin typeface="Cambria Math" panose="02040503050406030204" pitchFamily="18" charset="0"/>
                        </a:rPr>
                        <m:t>h</m:t>
                      </m:r>
                      <m:r>
                        <a:rPr xmlns:a="http://schemas.openxmlformats.org/drawingml/2006/main" sz="2750" i="1">
                          <a:solidFill>
                            <a:srgbClr val="4D4D4D"/>
                          </a:solidFill>
                          <a:latin typeface="Cambria Math" panose="02040503050406030204" pitchFamily="18" charset="0"/>
                        </a:rPr>
                        <m:t>i</m:t>
                      </m:r>
                      <m:r>
                        <a:rPr xmlns:a="http://schemas.openxmlformats.org/drawingml/2006/main" sz="2750" i="1">
                          <a:solidFill>
                            <a:srgbClr val="4D4D4D"/>
                          </a:solidFill>
                          <a:latin typeface="Cambria Math" panose="02040503050406030204" pitchFamily="18" charset="0"/>
                        </a:rPr>
                        <m:t>l</m:t>
                      </m:r>
                      <m:r>
                        <a:rPr xmlns:a="http://schemas.openxmlformats.org/drawingml/2006/main" sz="2750" i="1">
                          <a:solidFill>
                            <a:srgbClr val="4D4D4D"/>
                          </a:solidFill>
                          <a:latin typeface="Cambria Math" panose="02040503050406030204" pitchFamily="18" charset="0"/>
                        </a:rPr>
                        <m:t>d</m:t>
                      </m:r>
                    </m:sub>
                  </m:sSub>
                </m:oMath>
              </m:oMathPara>
            </a14:m>
          </a:p>
        </p:txBody>
      </p:sp>
      <p:sp>
        <p:nvSpPr>
          <p:cNvPr id="149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2" name="Key Contribution"/>
          <p:cNvSpPr txBox="1"/>
          <p:nvPr>
            <p:ph type="title"/>
          </p:nvPr>
        </p:nvSpPr>
        <p:spPr>
          <a:prstGeom prst="rect">
            <a:avLst/>
          </a:prstGeom>
        </p:spPr>
        <p:txBody>
          <a:bodyPr/>
          <a:lstStyle/>
          <a:p>
            <a:pPr/>
            <a:r>
              <a:t>Key Contribution</a:t>
            </a:r>
          </a:p>
        </p:txBody>
      </p:sp>
      <p:sp>
        <p:nvSpPr>
          <p:cNvPr id="1493" name="Thinking about performance this way quickly becomes very messy.…"/>
          <p:cNvSpPr txBox="1"/>
          <p:nvPr>
            <p:ph type="body" idx="1"/>
          </p:nvPr>
        </p:nvSpPr>
        <p:spPr>
          <a:prstGeom prst="rect">
            <a:avLst/>
          </a:prstGeom>
        </p:spPr>
        <p:txBody>
          <a:bodyPr/>
          <a:lstStyle/>
          <a:p>
            <a:pPr/>
            <a:r>
              <a:t>Thinking about performance this way quickly becomes very messy.</a:t>
            </a:r>
          </a:p>
          <a:p>
            <a:pPr/>
            <a:r>
              <a:rPr b="1"/>
              <a:t>Controller hierarchy diagrams</a:t>
            </a:r>
            <a:r>
              <a:t> are they key to achieving better performance</a:t>
            </a:r>
          </a:p>
          <a:p>
            <a:pPr lvl="1" marL="800100" indent="-342900">
              <a:buSzPct val="75000"/>
            </a:pPr>
            <a:r>
              <a:t>Generated and annotated automatically by Spatial</a:t>
            </a:r>
          </a:p>
          <a:p>
            <a:pPr lvl="1" marL="800100" indent="-342900">
              <a:buSzPct val="75000"/>
            </a:pPr>
            <a:r>
              <a:t>Convey detailed information about performance and resource utilization</a:t>
            </a:r>
          </a:p>
        </p:txBody>
      </p:sp>
      <p:sp>
        <p:nvSpPr>
          <p:cNvPr id="14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49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49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493">
                                            <p:txEl>
                                              <p:pRg st="3" end="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493" grpId="1"/>
    </p:bld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6" name="Controller Hierarchy Diagrams"/>
          <p:cNvSpPr txBox="1"/>
          <p:nvPr>
            <p:ph type="title"/>
          </p:nvPr>
        </p:nvSpPr>
        <p:spPr>
          <a:prstGeom prst="rect">
            <a:avLst/>
          </a:prstGeom>
        </p:spPr>
        <p:txBody>
          <a:bodyPr/>
          <a:lstStyle/>
          <a:p>
            <a:pPr/>
            <a:r>
              <a:t>Controller Hierarchy Diagrams</a:t>
            </a:r>
          </a:p>
        </p:txBody>
      </p:sp>
      <p:sp>
        <p:nvSpPr>
          <p:cNvPr id="1497" name="Controller hierarchy diagrams distill the app into a human-readable structure"/>
          <p:cNvSpPr txBox="1"/>
          <p:nvPr>
            <p:ph type="body" sz="quarter" idx="1"/>
          </p:nvPr>
        </p:nvSpPr>
        <p:spPr>
          <a:xfrm>
            <a:off x="475487" y="1143000"/>
            <a:ext cx="11176001" cy="1034539"/>
          </a:xfrm>
          <a:prstGeom prst="rect">
            <a:avLst/>
          </a:prstGeom>
        </p:spPr>
        <p:txBody>
          <a:bodyPr/>
          <a:lstStyle/>
          <a:p>
            <a:pPr/>
            <a:r>
              <a:t>Controller hierarchy diagrams distill the app into a human-readable structure</a:t>
            </a:r>
          </a:p>
        </p:txBody>
      </p:sp>
      <p:grpSp>
        <p:nvGrpSpPr>
          <p:cNvPr id="1500" name="CustomShape 3"/>
          <p:cNvGrpSpPr/>
          <p:nvPr/>
        </p:nvGrpSpPr>
        <p:grpSpPr>
          <a:xfrm>
            <a:off x="157930" y="2793193"/>
            <a:ext cx="6858234" cy="1442716"/>
            <a:chOff x="0" y="0"/>
            <a:chExt cx="6858233" cy="1442714"/>
          </a:xfrm>
        </p:grpSpPr>
        <p:sp>
          <p:nvSpPr>
            <p:cNvPr id="1498" name="Rectangle"/>
            <p:cNvSpPr/>
            <p:nvPr/>
          </p:nvSpPr>
          <p:spPr>
            <a:xfrm>
              <a:off x="0" y="5336"/>
              <a:ext cx="6858234" cy="143737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499" name="Sequential.Foreach(Q by TS){ i =&gt;…"/>
            <p:cNvSpPr txBox="1"/>
            <p:nvPr/>
          </p:nvSpPr>
          <p:spPr>
            <a:xfrm>
              <a:off x="0" y="0"/>
              <a:ext cx="6858234" cy="1413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Sequential</a:t>
              </a:r>
              <a:r>
                <a:rPr>
                  <a:solidFill>
                    <a:srgbClr val="A7A7A7"/>
                  </a:solidFill>
                </a:rPr>
                <a:t>.</a:t>
              </a:r>
              <a:r>
                <a:t>Foreach</a:t>
              </a:r>
              <a:r>
                <a:rPr>
                  <a:solidFill>
                    <a:srgbClr val="CDA869"/>
                  </a:solidFill>
                </a:rPr>
                <a:t>(</a:t>
              </a:r>
              <a:r>
                <a:t>Q </a:t>
              </a:r>
              <a:r>
                <a:rPr>
                  <a:solidFill>
                    <a:srgbClr val="7587A6"/>
                  </a:solidFill>
                </a:rPr>
                <a:t>by </a:t>
              </a:r>
              <a:r>
                <a:rPr>
                  <a:solidFill>
                    <a:srgbClr val="CDA869"/>
                  </a:solidFill>
                </a:rPr>
                <a:t>TS){ i </a:t>
              </a:r>
              <a:r>
                <a:rPr>
                  <a:solidFill>
                    <a:srgbClr val="A7A7A7"/>
                  </a:solidFill>
                </a:rPr>
                <a:t>=&gt;</a:t>
              </a:r>
            </a:p>
            <a:p>
              <a:pPr defTabSz="825500">
                <a:defRPr spc="0" sz="1600">
                  <a:solidFill>
                    <a:srgbClr val="A7A7A7"/>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N </a:t>
              </a:r>
              <a:r>
                <a:rPr>
                  <a:solidFill>
                    <a:srgbClr val="7587A6"/>
                  </a:solidFill>
                </a:rPr>
                <a:t>by </a:t>
              </a:r>
              <a:r>
                <a:rPr>
                  <a:solidFill>
                    <a:srgbClr val="CDA869"/>
                  </a:solidFill>
                </a:rPr>
                <a:t>1){ j </a:t>
              </a:r>
              <a:r>
                <a:t>=&gt; </a:t>
              </a:r>
              <a:r>
                <a:rPr>
                  <a:solidFill>
                    <a:srgbClr val="747C84"/>
                  </a:solidFill>
                </a:rPr>
                <a:t>/* Primitives */ </a:t>
              </a:r>
              <a:r>
                <a:rPr>
                  <a:solidFill>
                    <a:srgbClr val="CDA869"/>
                  </a:solidFill>
                </a:rPr>
                <a:t>}</a:t>
              </a:r>
            </a:p>
            <a:p>
              <a:pPr defTabSz="825500">
                <a:defRPr spc="0" sz="1600">
                  <a:solidFill>
                    <a:srgbClr val="CDA869"/>
                  </a:solidFill>
                  <a:latin typeface="Courier"/>
                  <a:ea typeface="Courier"/>
                  <a:cs typeface="Courier"/>
                  <a:sym typeface="Courier"/>
                </a:defRPr>
              </a:pPr>
              <a:r>
                <a:t>     </a:t>
              </a:r>
              <a:r>
                <a:rPr>
                  <a:solidFill>
                    <a:srgbClr val="CF6A4C"/>
                  </a:solidFill>
                </a:rPr>
                <a:t>Foreach</a:t>
              </a:r>
              <a:r>
                <a:t>(</a:t>
              </a:r>
              <a:r>
                <a:rPr>
                  <a:solidFill>
                    <a:srgbClr val="CF6A4C"/>
                  </a:solidFill>
                </a:rPr>
                <a:t>M </a:t>
              </a:r>
              <a:r>
                <a:rPr>
                  <a:solidFill>
                    <a:srgbClr val="7587A6"/>
                  </a:solidFill>
                </a:rPr>
                <a:t>by </a:t>
              </a:r>
              <a:r>
                <a:t>1){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     </a:t>
              </a:r>
              <a:r>
                <a:rPr>
                  <a:solidFill>
                    <a:srgbClr val="CF6A4C"/>
                  </a:solidFill>
                </a:rPr>
                <a:t>Stream</a:t>
              </a:r>
              <a:r>
                <a:rPr>
                  <a:solidFill>
                    <a:srgbClr val="A7A7A7"/>
                  </a:solidFill>
                </a:rPr>
                <a:t>.</a:t>
              </a:r>
              <a:r>
                <a:rPr>
                  <a:solidFill>
                    <a:srgbClr val="CF6A4C"/>
                  </a:solidFill>
                </a:rPr>
                <a:t>Foreach</a:t>
              </a:r>
              <a:r>
                <a:t>(</a:t>
              </a:r>
              <a:r>
                <a:rPr>
                  <a:solidFill>
                    <a:srgbClr val="CF6A4C"/>
                  </a:solidFill>
                </a:rPr>
                <a:t>P </a:t>
              </a:r>
              <a:r>
                <a:rPr>
                  <a:solidFill>
                    <a:srgbClr val="7587A6"/>
                  </a:solidFill>
                </a:rPr>
                <a:t>by </a:t>
              </a:r>
              <a:r>
                <a:t>1) {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a:t>
              </a:r>
            </a:p>
          </p:txBody>
        </p:sp>
      </p:grpSp>
      <p:sp>
        <p:nvSpPr>
          <p:cNvPr id="1501" name="CustomShape 4"/>
          <p:cNvSpPr/>
          <p:nvPr/>
        </p:nvSpPr>
        <p:spPr>
          <a:xfrm>
            <a:off x="201382" y="2819271"/>
            <a:ext cx="2265895"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502" name="CustomShape 5"/>
          <p:cNvSpPr/>
          <p:nvPr/>
        </p:nvSpPr>
        <p:spPr>
          <a:xfrm>
            <a:off x="834943" y="3175348"/>
            <a:ext cx="895677"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503" name="CustomShape 6"/>
          <p:cNvSpPr/>
          <p:nvPr/>
        </p:nvSpPr>
        <p:spPr>
          <a:xfrm>
            <a:off x="844308" y="3409143"/>
            <a:ext cx="895676"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504" name="CustomShape 7"/>
          <p:cNvSpPr/>
          <p:nvPr/>
        </p:nvSpPr>
        <p:spPr>
          <a:xfrm>
            <a:off x="851339" y="3647902"/>
            <a:ext cx="1782514"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505" name="Sequential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Sequential (i)</a:t>
            </a:r>
          </a:p>
          <a:p>
            <a:pPr algn="ctr">
              <a:defRPr sz="1400"/>
            </a:pPr>
            <a:r>
              <a:t>[:1]</a:t>
            </a:r>
          </a:p>
        </p:txBody>
      </p:sp>
      <p:sp>
        <p:nvSpPr>
          <p:cNvPr id="1506" name="Inner (j)…"/>
          <p:cNvSpPr/>
          <p:nvPr/>
        </p:nvSpPr>
        <p:spPr>
          <a:xfrm>
            <a:off x="5020721" y="5163103"/>
            <a:ext cx="2065978"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[:2] ii=#, L=#</a:t>
            </a:r>
          </a:p>
        </p:txBody>
      </p:sp>
      <p:sp>
        <p:nvSpPr>
          <p:cNvPr id="1507" name="Pipelined (j)…"/>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508" name="Stream (j)…"/>
          <p:cNvSpPr/>
          <p:nvPr/>
        </p:nvSpPr>
        <p:spPr>
          <a:xfrm>
            <a:off x="9953273" y="5163103"/>
            <a:ext cx="2065978" cy="752739"/>
          </a:xfrm>
          <a:prstGeom prst="rect">
            <a:avLst/>
          </a:prstGeom>
          <a:solidFill>
            <a:srgbClr val="F5BDBB"/>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Stream (j)</a:t>
            </a:r>
          </a:p>
          <a:p>
            <a:pPr algn="ctr">
              <a:defRPr sz="1400"/>
            </a:pPr>
            <a:r>
              <a:t>[:4]</a:t>
            </a:r>
          </a:p>
        </p:txBody>
      </p:sp>
      <p:sp>
        <p:nvSpPr>
          <p:cNvPr id="1522" name="Connection Line"/>
          <p:cNvSpPr/>
          <p:nvPr/>
        </p:nvSpPr>
        <p:spPr>
          <a:xfrm>
            <a:off x="6052820" y="4483100"/>
            <a:ext cx="2465071"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81"/>
                </a:lnTo>
                <a:lnTo>
                  <a:pt x="0" y="8681"/>
                </a:lnTo>
                <a:lnTo>
                  <a:pt x="0" y="21600"/>
                </a:lnTo>
              </a:path>
            </a:pathLst>
          </a:custGeom>
          <a:ln w="25400">
            <a:solidFill>
              <a:srgbClr val="000000"/>
            </a:solidFill>
            <a:tailEnd type="triangle"/>
          </a:ln>
        </p:spPr>
        <p:txBody>
          <a:bodyPr/>
          <a:lstStyle/>
          <a:p>
            <a:pPr/>
          </a:p>
        </p:txBody>
      </p:sp>
      <p:sp>
        <p:nvSpPr>
          <p:cNvPr id="1523"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1524" name="Connection Line"/>
          <p:cNvSpPr/>
          <p:nvPr/>
        </p:nvSpPr>
        <p:spPr>
          <a:xfrm>
            <a:off x="8521700" y="4592320"/>
            <a:ext cx="2508250" cy="521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569"/>
                </a:lnTo>
                <a:lnTo>
                  <a:pt x="21600" y="6569"/>
                </a:lnTo>
                <a:lnTo>
                  <a:pt x="21600" y="21600"/>
                </a:lnTo>
              </a:path>
            </a:pathLst>
          </a:custGeom>
          <a:ln w="25400">
            <a:solidFill>
              <a:srgbClr val="000000"/>
            </a:solidFill>
            <a:tailEnd type="triangle"/>
          </a:ln>
        </p:spPr>
        <p:txBody>
          <a:bodyPr/>
          <a:lstStyle/>
          <a:p>
            <a:pPr/>
          </a:p>
        </p:txBody>
      </p:sp>
      <p:sp>
        <p:nvSpPr>
          <p:cNvPr id="1512" name="Line numbers link back to source code"/>
          <p:cNvSpPr txBox="1"/>
          <p:nvPr/>
        </p:nvSpPr>
        <p:spPr>
          <a:xfrm>
            <a:off x="186239" y="5355001"/>
            <a:ext cx="471119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b="1"/>
              <a:t>Line numbers</a:t>
            </a:r>
            <a:r>
              <a:t> link back to source code</a:t>
            </a:r>
          </a:p>
        </p:txBody>
      </p:sp>
      <p:sp>
        <p:nvSpPr>
          <p:cNvPr id="1513" name="Line"/>
          <p:cNvSpPr/>
          <p:nvPr/>
        </p:nvSpPr>
        <p:spPr>
          <a:xfrm flipV="1">
            <a:off x="2352936" y="4108003"/>
            <a:ext cx="5949302" cy="1200653"/>
          </a:xfrm>
          <a:prstGeom prst="line">
            <a:avLst/>
          </a:prstGeom>
          <a:ln w="25400">
            <a:solidFill>
              <a:srgbClr val="000000"/>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514" name="Initiation interval and latency of inner controllers"/>
          <p:cNvSpPr txBox="1"/>
          <p:nvPr/>
        </p:nvSpPr>
        <p:spPr>
          <a:xfrm>
            <a:off x="197978" y="5859704"/>
            <a:ext cx="614630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b="1"/>
              <a:t>Initiation interval</a:t>
            </a:r>
            <a:r>
              <a:t> and </a:t>
            </a:r>
            <a:r>
              <a:rPr b="1"/>
              <a:t>latency</a:t>
            </a:r>
            <a:r>
              <a:t> of inner controllers</a:t>
            </a:r>
          </a:p>
        </p:txBody>
      </p:sp>
      <p:sp>
        <p:nvSpPr>
          <p:cNvPr id="1515" name="Line"/>
          <p:cNvSpPr/>
          <p:nvPr/>
        </p:nvSpPr>
        <p:spPr>
          <a:xfrm>
            <a:off x="2363190" y="5314271"/>
            <a:ext cx="2992159" cy="179979"/>
          </a:xfrm>
          <a:prstGeom prst="line">
            <a:avLst/>
          </a:prstGeom>
          <a:ln w="25400">
            <a:solidFill>
              <a:srgbClr val="000000"/>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516" name="Line"/>
          <p:cNvSpPr/>
          <p:nvPr/>
        </p:nvSpPr>
        <p:spPr>
          <a:xfrm flipV="1">
            <a:off x="3999470" y="5674924"/>
            <a:ext cx="1808790" cy="319044"/>
          </a:xfrm>
          <a:prstGeom prst="line">
            <a:avLst/>
          </a:prstGeom>
          <a:ln w="25400">
            <a:solidFill>
              <a:srgbClr val="000000"/>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525" name="Connection Line"/>
          <p:cNvSpPr/>
          <p:nvPr/>
        </p:nvSpPr>
        <p:spPr>
          <a:xfrm>
            <a:off x="8521700" y="5916930"/>
            <a:ext cx="486410" cy="285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624"/>
                </a:lnTo>
                <a:lnTo>
                  <a:pt x="21600" y="6624"/>
                </a:lnTo>
                <a:lnTo>
                  <a:pt x="21600" y="21600"/>
                </a:lnTo>
              </a:path>
            </a:pathLst>
          </a:custGeom>
          <a:ln w="25400">
            <a:solidFill>
              <a:srgbClr val="000000"/>
            </a:solidFill>
            <a:tailEnd type="triangle"/>
          </a:ln>
        </p:spPr>
        <p:txBody>
          <a:bodyPr/>
          <a:lstStyle/>
          <a:p>
            <a:pPr/>
          </a:p>
        </p:txBody>
      </p:sp>
      <p:sp>
        <p:nvSpPr>
          <p:cNvPr id="1526" name="Connection Line"/>
          <p:cNvSpPr/>
          <p:nvPr/>
        </p:nvSpPr>
        <p:spPr>
          <a:xfrm>
            <a:off x="8134350" y="5916930"/>
            <a:ext cx="387350" cy="283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587"/>
                </a:lnTo>
                <a:lnTo>
                  <a:pt x="0" y="6587"/>
                </a:lnTo>
                <a:lnTo>
                  <a:pt x="0" y="21600"/>
                </a:lnTo>
              </a:path>
            </a:pathLst>
          </a:custGeom>
          <a:ln w="25400">
            <a:solidFill>
              <a:srgbClr val="000000"/>
            </a:solidFill>
            <a:tailEnd type="triangle"/>
          </a:ln>
        </p:spPr>
        <p:txBody>
          <a:bodyPr/>
          <a:lstStyle/>
          <a:p>
            <a:pPr/>
          </a:p>
        </p:txBody>
      </p:sp>
      <p:sp>
        <p:nvSpPr>
          <p:cNvPr id="1527" name="Connection Line"/>
          <p:cNvSpPr/>
          <p:nvPr/>
        </p:nvSpPr>
        <p:spPr>
          <a:xfrm>
            <a:off x="11033760" y="5916930"/>
            <a:ext cx="487680" cy="285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624"/>
                </a:lnTo>
                <a:lnTo>
                  <a:pt x="21600" y="6624"/>
                </a:lnTo>
                <a:lnTo>
                  <a:pt x="21600" y="21600"/>
                </a:lnTo>
              </a:path>
            </a:pathLst>
          </a:custGeom>
          <a:ln w="25400">
            <a:solidFill>
              <a:srgbClr val="000000"/>
            </a:solidFill>
            <a:tailEnd type="triangle"/>
          </a:ln>
        </p:spPr>
        <p:txBody>
          <a:bodyPr/>
          <a:lstStyle/>
          <a:p>
            <a:pPr/>
          </a:p>
        </p:txBody>
      </p:sp>
      <p:sp>
        <p:nvSpPr>
          <p:cNvPr id="1528" name="Connection Line"/>
          <p:cNvSpPr/>
          <p:nvPr/>
        </p:nvSpPr>
        <p:spPr>
          <a:xfrm>
            <a:off x="10646410" y="5916930"/>
            <a:ext cx="387350" cy="283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587"/>
                </a:lnTo>
                <a:lnTo>
                  <a:pt x="0" y="6587"/>
                </a:lnTo>
                <a:lnTo>
                  <a:pt x="0" y="21600"/>
                </a:lnTo>
              </a:path>
            </a:pathLst>
          </a:custGeom>
          <a:ln w="25400">
            <a:solidFill>
              <a:srgbClr val="000000"/>
            </a:solidFill>
            <a:tailEnd type="triangle"/>
          </a:ln>
        </p:spPr>
        <p:txBody>
          <a:bodyPr/>
          <a:lstStyle/>
          <a:p>
            <a:pPr/>
          </a:p>
        </p:txBody>
      </p:sp>
      <p:sp>
        <p:nvSpPr>
          <p:cNvPr id="152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1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51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5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xit" nodeType="clickEffect" presetSubtype="0" presetID="1" grpId="4" fill="hold">
                                  <p:stCondLst>
                                    <p:cond delay="0"/>
                                  </p:stCondLst>
                                  <p:iterate type="el" backwards="0">
                                    <p:tmAbs val="0"/>
                                  </p:iterate>
                                  <p:childTnLst>
                                    <p:set>
                                      <p:cBhvr>
                                        <p:cTn id="16" fill="hold">
                                          <p:stCondLst>
                                            <p:cond delay="0"/>
                                          </p:stCondLst>
                                        </p:cTn>
                                        <p:tgtEl>
                                          <p:spTgt spid="1513"/>
                                        </p:tgtEl>
                                        <p:attrNameLst>
                                          <p:attrName>style.visibility</p:attrName>
                                        </p:attrNameLst>
                                      </p:cBhvr>
                                      <p:to>
                                        <p:strVal val="hidden"/>
                                      </p:to>
                                    </p:set>
                                  </p:childTnLst>
                                </p:cTn>
                              </p:par>
                            </p:childTnLst>
                          </p:cTn>
                        </p:par>
                        <p:par>
                          <p:cTn id="17" fill="hold">
                            <p:stCondLst>
                              <p:cond delay="0"/>
                            </p:stCondLst>
                            <p:childTnLst>
                              <p:par>
                                <p:cTn id="18" presetClass="exit" nodeType="afterEffect" presetSubtype="0" presetID="1" grpId="5" fill="hold">
                                  <p:stCondLst>
                                    <p:cond delay="0"/>
                                  </p:stCondLst>
                                  <p:iterate type="el" backwards="0">
                                    <p:tmAbs val="0"/>
                                  </p:iterate>
                                  <p:childTnLst>
                                    <p:set>
                                      <p:cBhvr>
                                        <p:cTn id="19" fill="hold">
                                          <p:stCondLst>
                                            <p:cond delay="0"/>
                                          </p:stCondLst>
                                        </p:cTn>
                                        <p:tgtEl>
                                          <p:spTgt spid="1515"/>
                                        </p:tgtEl>
                                        <p:attrNameLst>
                                          <p:attrName>style.visibility</p:attrName>
                                        </p:attrNameLst>
                                      </p:cBhvr>
                                      <p:to>
                                        <p:strVal val="hidden"/>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514"/>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151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xit" nodeType="clickEffect" presetSubtype="0" presetID="1" grpId="8" fill="hold">
                                  <p:stCondLst>
                                    <p:cond delay="0"/>
                                  </p:stCondLst>
                                  <p:iterate type="el" backwards="0">
                                    <p:tmAbs val="0"/>
                                  </p:iterate>
                                  <p:childTnLst>
                                    <p:set>
                                      <p:cBhvr>
                                        <p:cTn id="29" fill="hold">
                                          <p:stCondLst>
                                            <p:cond delay="0"/>
                                          </p:stCondLst>
                                        </p:cTn>
                                        <p:tgtEl>
                                          <p:spTgt spid="15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16" grpId="8"/>
      <p:bldP build="whole" bldLvl="1" animBg="1" rev="0" advAuto="0" spid="1515" grpId="3"/>
      <p:bldP build="whole" bldLvl="1" animBg="1" rev="0" advAuto="0" spid="1515" grpId="5"/>
      <p:bldP build="whole" bldLvl="1" animBg="1" rev="0" advAuto="0" spid="1514" grpId="6"/>
      <p:bldP build="whole" bldLvl="1" animBg="1" rev="0" advAuto="0" spid="1513" grpId="1"/>
      <p:bldP build="whole" bldLvl="1" animBg="1" rev="0" advAuto="0" spid="1516" grpId="7"/>
      <p:bldP build="whole" bldLvl="1" animBg="1" rev="0" advAuto="0" spid="1513" grpId="4"/>
      <p:bldP build="whole" bldLvl="1" animBg="1" rev="0" advAuto="0" spid="1512" grpId="2"/>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0" name="Controller Hierarchy Diagrams"/>
          <p:cNvSpPr txBox="1"/>
          <p:nvPr>
            <p:ph type="title"/>
          </p:nvPr>
        </p:nvSpPr>
        <p:spPr>
          <a:prstGeom prst="rect">
            <a:avLst/>
          </a:prstGeom>
        </p:spPr>
        <p:txBody>
          <a:bodyPr/>
          <a:lstStyle/>
          <a:p>
            <a:pPr/>
            <a:r>
              <a:t>Controller Hierarchy Diagrams</a:t>
            </a:r>
          </a:p>
        </p:txBody>
      </p:sp>
      <p:sp>
        <p:nvSpPr>
          <p:cNvPr id="1531" name="Controller hierarchy diagrams distill the app into a human-readable structure"/>
          <p:cNvSpPr txBox="1"/>
          <p:nvPr>
            <p:ph type="body" sz="quarter" idx="1"/>
          </p:nvPr>
        </p:nvSpPr>
        <p:spPr>
          <a:xfrm>
            <a:off x="475487" y="1143000"/>
            <a:ext cx="11176001" cy="1034539"/>
          </a:xfrm>
          <a:prstGeom prst="rect">
            <a:avLst/>
          </a:prstGeom>
        </p:spPr>
        <p:txBody>
          <a:bodyPr/>
          <a:lstStyle/>
          <a:p>
            <a:pPr/>
            <a:r>
              <a:t>Controller hierarchy diagrams distill the app into a human-readable structure</a:t>
            </a:r>
          </a:p>
        </p:txBody>
      </p:sp>
      <p:grpSp>
        <p:nvGrpSpPr>
          <p:cNvPr id="1534" name="CustomShape 3"/>
          <p:cNvGrpSpPr/>
          <p:nvPr/>
        </p:nvGrpSpPr>
        <p:grpSpPr>
          <a:xfrm>
            <a:off x="157930" y="2793193"/>
            <a:ext cx="6858234" cy="1442716"/>
            <a:chOff x="0" y="0"/>
            <a:chExt cx="6858233" cy="1442714"/>
          </a:xfrm>
        </p:grpSpPr>
        <p:sp>
          <p:nvSpPr>
            <p:cNvPr id="1532" name="Rectangle"/>
            <p:cNvSpPr/>
            <p:nvPr/>
          </p:nvSpPr>
          <p:spPr>
            <a:xfrm>
              <a:off x="0" y="5336"/>
              <a:ext cx="6858234" cy="143737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533" name="Sequential.Foreach(Q by TS){ i =&gt;…"/>
            <p:cNvSpPr txBox="1"/>
            <p:nvPr/>
          </p:nvSpPr>
          <p:spPr>
            <a:xfrm>
              <a:off x="0" y="0"/>
              <a:ext cx="6858234" cy="141324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Sequential</a:t>
              </a:r>
              <a:r>
                <a:rPr>
                  <a:solidFill>
                    <a:srgbClr val="A7A7A7"/>
                  </a:solidFill>
                </a:rPr>
                <a:t>.</a:t>
              </a:r>
              <a:r>
                <a:t>Foreach</a:t>
              </a:r>
              <a:r>
                <a:rPr>
                  <a:solidFill>
                    <a:srgbClr val="CDA869"/>
                  </a:solidFill>
                </a:rPr>
                <a:t>(</a:t>
              </a:r>
              <a:r>
                <a:t>Q </a:t>
              </a:r>
              <a:r>
                <a:rPr>
                  <a:solidFill>
                    <a:srgbClr val="7587A6"/>
                  </a:solidFill>
                </a:rPr>
                <a:t>by </a:t>
              </a:r>
              <a:r>
                <a:rPr>
                  <a:solidFill>
                    <a:srgbClr val="CDA869"/>
                  </a:solidFill>
                </a:rPr>
                <a:t>TS){ i </a:t>
              </a:r>
              <a:r>
                <a:rPr>
                  <a:solidFill>
                    <a:srgbClr val="A7A7A7"/>
                  </a:solidFill>
                </a:rPr>
                <a:t>=&gt;</a:t>
              </a:r>
            </a:p>
            <a:p>
              <a:pPr defTabSz="825500">
                <a:defRPr spc="0" sz="1600">
                  <a:solidFill>
                    <a:srgbClr val="A7A7A7"/>
                  </a:solidFill>
                  <a:latin typeface="Courier"/>
                  <a:ea typeface="Courier"/>
                  <a:cs typeface="Courier"/>
                  <a:sym typeface="Courier"/>
                </a:defRPr>
              </a:pPr>
              <a:r>
                <a:t>     </a:t>
              </a:r>
              <a:r>
                <a:rPr>
                  <a:solidFill>
                    <a:srgbClr val="CF6A4C"/>
                  </a:solidFill>
                </a:rPr>
                <a:t>Foreach</a:t>
              </a:r>
              <a:r>
                <a:rPr>
                  <a:solidFill>
                    <a:srgbClr val="CDA869"/>
                  </a:solidFill>
                </a:rPr>
                <a:t>(</a:t>
              </a:r>
              <a:r>
                <a:rPr>
                  <a:solidFill>
                    <a:srgbClr val="CF6A4C"/>
                  </a:solidFill>
                </a:rPr>
                <a:t>N </a:t>
              </a:r>
              <a:r>
                <a:rPr>
                  <a:solidFill>
                    <a:srgbClr val="7587A6"/>
                  </a:solidFill>
                </a:rPr>
                <a:t>by </a:t>
              </a:r>
              <a:r>
                <a:rPr>
                  <a:solidFill>
                    <a:srgbClr val="CDA869"/>
                  </a:solidFill>
                </a:rPr>
                <a:t>1){ j </a:t>
              </a:r>
              <a:r>
                <a:t>=&gt; </a:t>
              </a:r>
              <a:r>
                <a:rPr>
                  <a:solidFill>
                    <a:srgbClr val="747C84"/>
                  </a:solidFill>
                </a:rPr>
                <a:t>/* Primitives */ </a:t>
              </a:r>
              <a:r>
                <a:rPr>
                  <a:solidFill>
                    <a:srgbClr val="CDA869"/>
                  </a:solidFill>
                </a:rPr>
                <a:t>}</a:t>
              </a:r>
            </a:p>
            <a:p>
              <a:pPr defTabSz="825500">
                <a:defRPr spc="0" sz="1600">
                  <a:solidFill>
                    <a:srgbClr val="CDA869"/>
                  </a:solidFill>
                  <a:latin typeface="Courier"/>
                  <a:ea typeface="Courier"/>
                  <a:cs typeface="Courier"/>
                  <a:sym typeface="Courier"/>
                </a:defRPr>
              </a:pPr>
              <a:r>
                <a:t>     </a:t>
              </a:r>
              <a:r>
                <a:rPr>
                  <a:solidFill>
                    <a:srgbClr val="CF6A4C"/>
                  </a:solidFill>
                </a:rPr>
                <a:t>Foreach</a:t>
              </a:r>
              <a:r>
                <a:t>(</a:t>
              </a:r>
              <a:r>
                <a:rPr>
                  <a:solidFill>
                    <a:srgbClr val="CF6A4C"/>
                  </a:solidFill>
                </a:rPr>
                <a:t>M </a:t>
              </a:r>
              <a:r>
                <a:rPr>
                  <a:solidFill>
                    <a:srgbClr val="7587A6"/>
                  </a:solidFill>
                </a:rPr>
                <a:t>by </a:t>
              </a:r>
              <a:r>
                <a:t>1){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     </a:t>
              </a:r>
              <a:r>
                <a:rPr>
                  <a:solidFill>
                    <a:srgbClr val="CF6A4C"/>
                  </a:solidFill>
                </a:rPr>
                <a:t>Stream</a:t>
              </a:r>
              <a:r>
                <a:rPr>
                  <a:solidFill>
                    <a:srgbClr val="A7A7A7"/>
                  </a:solidFill>
                </a:rPr>
                <a:t>.</a:t>
              </a:r>
              <a:r>
                <a:rPr>
                  <a:solidFill>
                    <a:srgbClr val="CF6A4C"/>
                  </a:solidFill>
                </a:rPr>
                <a:t>Foreach</a:t>
              </a:r>
              <a:r>
                <a:t>(</a:t>
              </a:r>
              <a:r>
                <a:rPr>
                  <a:solidFill>
                    <a:srgbClr val="CF6A4C"/>
                  </a:solidFill>
                </a:rPr>
                <a:t>P </a:t>
              </a:r>
              <a:r>
                <a:rPr>
                  <a:solidFill>
                    <a:srgbClr val="7587A6"/>
                  </a:solidFill>
                </a:rPr>
                <a:t>by </a:t>
              </a:r>
              <a:r>
                <a:t>1) { j </a:t>
              </a:r>
              <a:r>
                <a:rPr>
                  <a:solidFill>
                    <a:srgbClr val="A7A7A7"/>
                  </a:solidFill>
                </a:rPr>
                <a:t>=&gt; </a:t>
              </a:r>
              <a:r>
                <a:rPr>
                  <a:solidFill>
                    <a:srgbClr val="747C84"/>
                  </a:solidFill>
                </a:rPr>
                <a:t>/* Controllers */ </a:t>
              </a:r>
              <a:r>
                <a:t>}</a:t>
              </a:r>
            </a:p>
            <a:p>
              <a:pPr defTabSz="825500">
                <a:defRPr spc="0" sz="1600">
                  <a:solidFill>
                    <a:srgbClr val="CDA869"/>
                  </a:solidFill>
                  <a:latin typeface="Courier"/>
                  <a:ea typeface="Courier"/>
                  <a:cs typeface="Courier"/>
                  <a:sym typeface="Courier"/>
                </a:defRPr>
              </a:pPr>
              <a:r>
                <a:t>}</a:t>
              </a:r>
            </a:p>
          </p:txBody>
        </p:sp>
      </p:grpSp>
      <p:sp>
        <p:nvSpPr>
          <p:cNvPr id="1535" name="CustomShape 4"/>
          <p:cNvSpPr/>
          <p:nvPr/>
        </p:nvSpPr>
        <p:spPr>
          <a:xfrm>
            <a:off x="201382" y="2819271"/>
            <a:ext cx="2265895"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536" name="CustomShape 5"/>
          <p:cNvSpPr/>
          <p:nvPr/>
        </p:nvSpPr>
        <p:spPr>
          <a:xfrm>
            <a:off x="834943" y="3175348"/>
            <a:ext cx="895677"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537" name="CustomShape 6"/>
          <p:cNvSpPr/>
          <p:nvPr/>
        </p:nvSpPr>
        <p:spPr>
          <a:xfrm>
            <a:off x="844308" y="3409143"/>
            <a:ext cx="895676"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538" name="CustomShape 7"/>
          <p:cNvSpPr/>
          <p:nvPr/>
        </p:nvSpPr>
        <p:spPr>
          <a:xfrm>
            <a:off x="851339" y="3647902"/>
            <a:ext cx="1782514"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539" name="Sequential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Sequential (i)</a:t>
            </a:r>
          </a:p>
          <a:p>
            <a:pPr algn="ctr">
              <a:defRPr sz="1400"/>
            </a:pPr>
            <a:r>
              <a:t>[:1]</a:t>
            </a:r>
          </a:p>
          <a:p>
            <a:pPr algn="ctr">
              <a:defRPr b="1" sz="1400">
                <a:solidFill>
                  <a:srgbClr val="FF2600"/>
                </a:solidFill>
              </a:defRPr>
            </a:pPr>
            <a:r>
              <a:t>T=#, iters=#</a:t>
            </a:r>
          </a:p>
        </p:txBody>
      </p:sp>
      <p:sp>
        <p:nvSpPr>
          <p:cNvPr id="1540" name="Inner (j)…"/>
          <p:cNvSpPr/>
          <p:nvPr/>
        </p:nvSpPr>
        <p:spPr>
          <a:xfrm>
            <a:off x="5020721" y="5163103"/>
            <a:ext cx="2065978"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[:2] ii=#, L=#</a:t>
            </a:r>
          </a:p>
          <a:p>
            <a:pPr algn="ctr">
              <a:defRPr b="1" sz="1400">
                <a:solidFill>
                  <a:srgbClr val="FF2600"/>
                </a:solidFill>
              </a:defRPr>
            </a:pPr>
            <a:r>
              <a:t>T=#, iters=#</a:t>
            </a:r>
          </a:p>
        </p:txBody>
      </p:sp>
      <p:sp>
        <p:nvSpPr>
          <p:cNvPr id="1541" name="Pipelined (j)…"/>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a:p>
            <a:pPr algn="ctr">
              <a:defRPr b="1" sz="1400">
                <a:solidFill>
                  <a:srgbClr val="FF2600"/>
                </a:solidFill>
              </a:defRPr>
            </a:pPr>
            <a:r>
              <a:t>T=#, iters=#</a:t>
            </a:r>
          </a:p>
        </p:txBody>
      </p:sp>
      <p:sp>
        <p:nvSpPr>
          <p:cNvPr id="1542" name="Stream (j)…"/>
          <p:cNvSpPr/>
          <p:nvPr/>
        </p:nvSpPr>
        <p:spPr>
          <a:xfrm>
            <a:off x="9953273" y="5163103"/>
            <a:ext cx="2065978" cy="752739"/>
          </a:xfrm>
          <a:prstGeom prst="rect">
            <a:avLst/>
          </a:prstGeom>
          <a:solidFill>
            <a:srgbClr val="F5BDBB"/>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Stream (j)</a:t>
            </a:r>
          </a:p>
          <a:p>
            <a:pPr algn="ctr">
              <a:defRPr sz="1400"/>
            </a:pPr>
            <a:r>
              <a:t>[:4]</a:t>
            </a:r>
          </a:p>
          <a:p>
            <a:pPr algn="ctr">
              <a:defRPr b="1" sz="1400">
                <a:solidFill>
                  <a:srgbClr val="FF2600"/>
                </a:solidFill>
              </a:defRPr>
            </a:pPr>
            <a:r>
              <a:t>T=#, iters=#</a:t>
            </a:r>
          </a:p>
        </p:txBody>
      </p:sp>
      <p:sp>
        <p:nvSpPr>
          <p:cNvPr id="1560" name="Connection Line"/>
          <p:cNvSpPr/>
          <p:nvPr/>
        </p:nvSpPr>
        <p:spPr>
          <a:xfrm>
            <a:off x="6052820" y="4483100"/>
            <a:ext cx="2465071"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81"/>
                </a:lnTo>
                <a:lnTo>
                  <a:pt x="0" y="8681"/>
                </a:lnTo>
                <a:lnTo>
                  <a:pt x="0" y="21600"/>
                </a:lnTo>
              </a:path>
            </a:pathLst>
          </a:custGeom>
          <a:ln w="25400">
            <a:solidFill>
              <a:srgbClr val="000000"/>
            </a:solidFill>
            <a:tailEnd type="triangle"/>
          </a:ln>
        </p:spPr>
        <p:txBody>
          <a:bodyPr/>
          <a:lstStyle/>
          <a:p>
            <a:pPr/>
          </a:p>
        </p:txBody>
      </p:sp>
      <p:sp>
        <p:nvSpPr>
          <p:cNvPr id="1561"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1562" name="Connection Line"/>
          <p:cNvSpPr/>
          <p:nvPr/>
        </p:nvSpPr>
        <p:spPr>
          <a:xfrm>
            <a:off x="8521700" y="4592320"/>
            <a:ext cx="2508250" cy="5219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569"/>
                </a:lnTo>
                <a:lnTo>
                  <a:pt x="21600" y="6569"/>
                </a:lnTo>
                <a:lnTo>
                  <a:pt x="21600" y="21600"/>
                </a:lnTo>
              </a:path>
            </a:pathLst>
          </a:custGeom>
          <a:ln w="25400">
            <a:solidFill>
              <a:srgbClr val="000000"/>
            </a:solidFill>
            <a:tailEnd type="triangle"/>
          </a:ln>
        </p:spPr>
        <p:txBody>
          <a:bodyPr/>
          <a:lstStyle/>
          <a:p>
            <a:pPr/>
          </a:p>
        </p:txBody>
      </p:sp>
      <p:sp>
        <p:nvSpPr>
          <p:cNvPr id="1546" name="Line numbers link back to source code"/>
          <p:cNvSpPr txBox="1"/>
          <p:nvPr/>
        </p:nvSpPr>
        <p:spPr>
          <a:xfrm>
            <a:off x="186239" y="5355001"/>
            <a:ext cx="471119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b="1"/>
              <a:t>Line numbers</a:t>
            </a:r>
            <a:r>
              <a:t> link back to source code</a:t>
            </a:r>
          </a:p>
        </p:txBody>
      </p:sp>
      <p:sp>
        <p:nvSpPr>
          <p:cNvPr id="1547" name="Initiation interval and latency of inner controllers"/>
          <p:cNvSpPr txBox="1"/>
          <p:nvPr/>
        </p:nvSpPr>
        <p:spPr>
          <a:xfrm>
            <a:off x="197978" y="5859705"/>
            <a:ext cx="614630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rPr b="1"/>
              <a:t>Initiation interval</a:t>
            </a:r>
            <a:r>
              <a:t> and </a:t>
            </a:r>
            <a:r>
              <a:rPr b="1"/>
              <a:t>latency</a:t>
            </a:r>
            <a:r>
              <a:t> of inner controllers</a:t>
            </a:r>
          </a:p>
        </p:txBody>
      </p:sp>
      <p:sp>
        <p:nvSpPr>
          <p:cNvPr id="1548" name="T and iteration counts automatically injected after running application"/>
          <p:cNvSpPr txBox="1"/>
          <p:nvPr/>
        </p:nvSpPr>
        <p:spPr>
          <a:xfrm>
            <a:off x="197978" y="6364408"/>
            <a:ext cx="829512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FF2600"/>
                </a:solidFill>
              </a:defRPr>
            </a:pPr>
            <a:r>
              <a:rPr b="1"/>
              <a:t>T </a:t>
            </a:r>
            <a:r>
              <a:t>and </a:t>
            </a:r>
            <a:r>
              <a:rPr b="1"/>
              <a:t>iteration </a:t>
            </a:r>
            <a:r>
              <a:t>counts automatically injected after running application</a:t>
            </a:r>
          </a:p>
        </p:txBody>
      </p:sp>
      <p:sp>
        <p:nvSpPr>
          <p:cNvPr id="1563" name="Connection Line"/>
          <p:cNvSpPr/>
          <p:nvPr/>
        </p:nvSpPr>
        <p:spPr>
          <a:xfrm>
            <a:off x="8521700" y="5916930"/>
            <a:ext cx="486410" cy="285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624"/>
                </a:lnTo>
                <a:lnTo>
                  <a:pt x="21600" y="6624"/>
                </a:lnTo>
                <a:lnTo>
                  <a:pt x="21600" y="21600"/>
                </a:lnTo>
              </a:path>
            </a:pathLst>
          </a:custGeom>
          <a:ln w="25400">
            <a:solidFill>
              <a:srgbClr val="000000"/>
            </a:solidFill>
            <a:tailEnd type="triangle"/>
          </a:ln>
        </p:spPr>
        <p:txBody>
          <a:bodyPr/>
          <a:lstStyle/>
          <a:p>
            <a:pPr/>
          </a:p>
        </p:txBody>
      </p:sp>
      <p:sp>
        <p:nvSpPr>
          <p:cNvPr id="1564" name="Connection Line"/>
          <p:cNvSpPr/>
          <p:nvPr/>
        </p:nvSpPr>
        <p:spPr>
          <a:xfrm>
            <a:off x="8134350" y="5916930"/>
            <a:ext cx="387350" cy="283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587"/>
                </a:lnTo>
                <a:lnTo>
                  <a:pt x="0" y="6587"/>
                </a:lnTo>
                <a:lnTo>
                  <a:pt x="0" y="21600"/>
                </a:lnTo>
              </a:path>
            </a:pathLst>
          </a:custGeom>
          <a:ln w="25400">
            <a:solidFill>
              <a:srgbClr val="000000"/>
            </a:solidFill>
            <a:tailEnd type="triangle"/>
          </a:ln>
        </p:spPr>
        <p:txBody>
          <a:bodyPr/>
          <a:lstStyle/>
          <a:p>
            <a:pPr/>
          </a:p>
        </p:txBody>
      </p:sp>
      <p:sp>
        <p:nvSpPr>
          <p:cNvPr id="1565" name="Connection Line"/>
          <p:cNvSpPr/>
          <p:nvPr/>
        </p:nvSpPr>
        <p:spPr>
          <a:xfrm>
            <a:off x="11033760" y="5916930"/>
            <a:ext cx="487680" cy="285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624"/>
                </a:lnTo>
                <a:lnTo>
                  <a:pt x="21600" y="6624"/>
                </a:lnTo>
                <a:lnTo>
                  <a:pt x="21600" y="21600"/>
                </a:lnTo>
              </a:path>
            </a:pathLst>
          </a:custGeom>
          <a:ln w="25400">
            <a:solidFill>
              <a:srgbClr val="000000"/>
            </a:solidFill>
            <a:tailEnd type="triangle"/>
          </a:ln>
        </p:spPr>
        <p:txBody>
          <a:bodyPr/>
          <a:lstStyle/>
          <a:p>
            <a:pPr/>
          </a:p>
        </p:txBody>
      </p:sp>
      <p:sp>
        <p:nvSpPr>
          <p:cNvPr id="1566" name="Connection Line"/>
          <p:cNvSpPr/>
          <p:nvPr/>
        </p:nvSpPr>
        <p:spPr>
          <a:xfrm>
            <a:off x="10646410" y="5916930"/>
            <a:ext cx="387350" cy="283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587"/>
                </a:lnTo>
                <a:lnTo>
                  <a:pt x="0" y="6587"/>
                </a:lnTo>
                <a:lnTo>
                  <a:pt x="0" y="21600"/>
                </a:lnTo>
              </a:path>
            </a:pathLst>
          </a:custGeom>
          <a:ln w="25400">
            <a:solidFill>
              <a:srgbClr val="000000"/>
            </a:solidFill>
            <a:tailEnd type="triangle"/>
          </a:ln>
        </p:spPr>
        <p:txBody>
          <a:bodyPr/>
          <a:lstStyle/>
          <a:p>
            <a:pPr/>
          </a:p>
        </p:txBody>
      </p:sp>
      <p:sp>
        <p:nvSpPr>
          <p:cNvPr id="1553" name="Child…"/>
          <p:cNvSpPr/>
          <p:nvPr/>
        </p:nvSpPr>
        <p:spPr>
          <a:xfrm>
            <a:off x="9067677" y="2408970"/>
            <a:ext cx="1464556" cy="776537"/>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b="1" sz="1400">
                <a:solidFill>
                  <a:srgbClr val="FF2600"/>
                </a:solidFill>
              </a:defRPr>
            </a:pPr>
            <a:r>
              <a:t>T=#, iters=#</a:t>
            </a:r>
          </a:p>
          <a:p>
            <a:pPr algn="ctr">
              <a:defRPr b="1" sz="1400">
                <a:solidFill>
                  <a:srgbClr val="FF2600"/>
                </a:solidFill>
              </a:defRPr>
            </a:pPr>
            <a:r>
              <a:t>starved=#</a:t>
            </a:r>
          </a:p>
        </p:txBody>
      </p:sp>
      <p:sp>
        <p:nvSpPr>
          <p:cNvPr id="1554" name="Child…"/>
          <p:cNvSpPr/>
          <p:nvPr/>
        </p:nvSpPr>
        <p:spPr>
          <a:xfrm>
            <a:off x="7065368" y="2432691"/>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b="1" sz="1400">
                <a:solidFill>
                  <a:srgbClr val="FF2600"/>
                </a:solidFill>
              </a:defRPr>
            </a:pPr>
            <a:r>
              <a:t>T=#, iters=#</a:t>
            </a:r>
          </a:p>
          <a:p>
            <a:pPr algn="ctr">
              <a:defRPr b="1" sz="1400">
                <a:solidFill>
                  <a:srgbClr val="FF2600"/>
                </a:solidFill>
              </a:defRPr>
            </a:pPr>
            <a:r>
              <a:t>stalled=#</a:t>
            </a:r>
          </a:p>
        </p:txBody>
      </p:sp>
      <p:sp>
        <p:nvSpPr>
          <p:cNvPr id="1567" name="Connection Line"/>
          <p:cNvSpPr/>
          <p:nvPr/>
        </p:nvSpPr>
        <p:spPr>
          <a:xfrm>
            <a:off x="8165102" y="3194671"/>
            <a:ext cx="1317597" cy="431977"/>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0"/>
                </a:moveTo>
                <a:cubicBezTo>
                  <a:pt x="5801" y="21554"/>
                  <a:pt x="13001" y="21600"/>
                  <a:pt x="21600" y="139"/>
                </a:cubicBezTo>
              </a:path>
            </a:pathLst>
          </a:custGeom>
          <a:ln w="50800">
            <a:solidFill>
              <a:srgbClr val="000000"/>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556" name="FIFO"/>
          <p:cNvSpPr txBox="1"/>
          <p:nvPr/>
        </p:nvSpPr>
        <p:spPr>
          <a:xfrm>
            <a:off x="8498040" y="3199509"/>
            <a:ext cx="64304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FIFO</a:t>
            </a:r>
          </a:p>
        </p:txBody>
      </p:sp>
      <p:sp>
        <p:nvSpPr>
          <p:cNvPr id="1557" name="Stream dependencies and stall/starve counts embedded"/>
          <p:cNvSpPr txBox="1"/>
          <p:nvPr/>
        </p:nvSpPr>
        <p:spPr>
          <a:xfrm>
            <a:off x="197978" y="2023222"/>
            <a:ext cx="8295121"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2600"/>
                </a:solidFill>
              </a:defRPr>
            </a:pPr>
            <a:r>
              <a:rPr>
                <a:solidFill>
                  <a:srgbClr val="000000"/>
                </a:solidFill>
              </a:rPr>
              <a:t>Stream dependencies</a:t>
            </a:r>
            <a:r>
              <a:t> and </a:t>
            </a:r>
            <a:r>
              <a:rPr b="1"/>
              <a:t>stall/starve</a:t>
            </a:r>
            <a:r>
              <a:t> counts embedded</a:t>
            </a:r>
          </a:p>
        </p:txBody>
      </p:sp>
      <p:sp>
        <p:nvSpPr>
          <p:cNvPr id="155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59" name="KEY:…"/>
          <p:cNvSpPr txBox="1"/>
          <p:nvPr/>
        </p:nvSpPr>
        <p:spPr>
          <a:xfrm>
            <a:off x="291312" y="4311584"/>
            <a:ext cx="4310061" cy="967741"/>
          </a:xfrm>
          <a:prstGeom prst="rect">
            <a:avLst/>
          </a:prstGeom>
          <a:ln w="38100">
            <a:solidFill>
              <a:srgbClr val="000000"/>
            </a:solidFill>
          </a:ln>
          <a:extLst>
            <a:ext uri="{C572A759-6A51-4108-AA02-DFA0A04FC94B}">
              <ma14:wrappingTextBoxFlag xmlns:ma14="http://schemas.microsoft.com/office/mac/drawingml/2011/main" val="1"/>
            </a:ext>
          </a:extLst>
        </p:spPr>
        <p:txBody>
          <a:bodyPr wrap="none" lIns="45719" rIns="45719">
            <a:spAutoFit/>
          </a:bodyPr>
          <a:lstStyle/>
          <a:p>
            <a:pPr/>
            <a:r>
              <a:t>KEY: </a:t>
            </a:r>
          </a:p>
          <a:p>
            <a:pPr/>
            <a:r>
              <a:t>  Black text - Compile-time property</a:t>
            </a:r>
          </a:p>
          <a:p>
            <a:pPr/>
            <a:r>
              <a:t>  </a:t>
            </a:r>
            <a:r>
              <a:rPr>
                <a:solidFill>
                  <a:srgbClr val="FF2600"/>
                </a:solidFill>
              </a:rPr>
              <a:t>Red text - Run-time property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ID="9" grpId="1" fill="hold">
                                  <p:stCondLst>
                                    <p:cond delay="0"/>
                                  </p:stCondLst>
                                  <p:childTnLst>
                                    <p:set>
                                      <p:cBhvr>
                                        <p:cTn id="6" dur="indefinite" fill="hold"/>
                                        <p:tgtEl>
                                          <p:spTgt spid="1534"/>
                                        </p:tgtEl>
                                        <p:attrNameLst>
                                          <p:attrName>style.opacity</p:attrName>
                                        </p:attrNameLst>
                                      </p:cBhvr>
                                      <p:to>
                                        <p:strVal val="0.18"/>
                                      </p:to>
                                    </p:set>
                                    <p:animEffect filter="image" prLst="opacity: 0.18; ">
                                      <p:cBhvr>
                                        <p:cTn id="7" dur="indefinite" fill="hold"/>
                                        <p:tgtEl>
                                          <p:spTgt spid="1534"/>
                                        </p:tgtEl>
                                      </p:cBhvr>
                                    </p:animEffect>
                                  </p:childTnLst>
                                </p:cTn>
                              </p:par>
                            </p:childTnLst>
                          </p:cTn>
                        </p:par>
                        <p:par>
                          <p:cTn id="8" fill="hold">
                            <p:stCondLst>
                              <p:cond delay="0"/>
                            </p:stCondLst>
                            <p:childTnLst>
                              <p:par>
                                <p:cTn id="9" presetClass="emph" nodeType="withEffect" presetID="9" grpId="2" fill="hold">
                                  <p:stCondLst>
                                    <p:cond delay="0"/>
                                  </p:stCondLst>
                                  <p:childTnLst>
                                    <p:set>
                                      <p:cBhvr>
                                        <p:cTn id="10" dur="indefinite" fill="hold"/>
                                        <p:tgtEl>
                                          <p:spTgt spid="1535"/>
                                        </p:tgtEl>
                                        <p:attrNameLst>
                                          <p:attrName>style.opacity</p:attrName>
                                        </p:attrNameLst>
                                      </p:cBhvr>
                                      <p:to>
                                        <p:strVal val="0.18"/>
                                      </p:to>
                                    </p:set>
                                    <p:animEffect filter="image" prLst="opacity: 0.18; ">
                                      <p:cBhvr>
                                        <p:cTn id="11" dur="indefinite" fill="hold"/>
                                        <p:tgtEl>
                                          <p:spTgt spid="1535"/>
                                        </p:tgtEl>
                                      </p:cBhvr>
                                    </p:animEffect>
                                  </p:childTnLst>
                                </p:cTn>
                              </p:par>
                            </p:childTnLst>
                          </p:cTn>
                        </p:par>
                        <p:par>
                          <p:cTn id="12" fill="hold">
                            <p:stCondLst>
                              <p:cond delay="0"/>
                            </p:stCondLst>
                            <p:childTnLst>
                              <p:par>
                                <p:cTn id="13" presetClass="emph" nodeType="withEffect" presetID="9" grpId="3" fill="hold">
                                  <p:stCondLst>
                                    <p:cond delay="0"/>
                                  </p:stCondLst>
                                  <p:childTnLst>
                                    <p:set>
                                      <p:cBhvr>
                                        <p:cTn id="14" dur="indefinite" fill="hold"/>
                                        <p:tgtEl>
                                          <p:spTgt spid="1536"/>
                                        </p:tgtEl>
                                        <p:attrNameLst>
                                          <p:attrName>style.opacity</p:attrName>
                                        </p:attrNameLst>
                                      </p:cBhvr>
                                      <p:to>
                                        <p:strVal val="0.18"/>
                                      </p:to>
                                    </p:set>
                                    <p:animEffect filter="image" prLst="opacity: 0.18; ">
                                      <p:cBhvr>
                                        <p:cTn id="15" dur="indefinite" fill="hold"/>
                                        <p:tgtEl>
                                          <p:spTgt spid="1536"/>
                                        </p:tgtEl>
                                      </p:cBhvr>
                                    </p:animEffect>
                                  </p:childTnLst>
                                </p:cTn>
                              </p:par>
                            </p:childTnLst>
                          </p:cTn>
                        </p:par>
                        <p:par>
                          <p:cTn id="16" fill="hold">
                            <p:stCondLst>
                              <p:cond delay="0"/>
                            </p:stCondLst>
                            <p:childTnLst>
                              <p:par>
                                <p:cTn id="17" presetClass="emph" nodeType="withEffect" presetID="9" grpId="4" fill="hold">
                                  <p:stCondLst>
                                    <p:cond delay="0"/>
                                  </p:stCondLst>
                                  <p:childTnLst>
                                    <p:set>
                                      <p:cBhvr>
                                        <p:cTn id="18" dur="indefinite" fill="hold"/>
                                        <p:tgtEl>
                                          <p:spTgt spid="1537"/>
                                        </p:tgtEl>
                                        <p:attrNameLst>
                                          <p:attrName>style.opacity</p:attrName>
                                        </p:attrNameLst>
                                      </p:cBhvr>
                                      <p:to>
                                        <p:strVal val="0.18"/>
                                      </p:to>
                                    </p:set>
                                    <p:animEffect filter="image" prLst="opacity: 0.18; ">
                                      <p:cBhvr>
                                        <p:cTn id="19" dur="indefinite" fill="hold"/>
                                        <p:tgtEl>
                                          <p:spTgt spid="1537"/>
                                        </p:tgtEl>
                                      </p:cBhvr>
                                    </p:animEffect>
                                  </p:childTnLst>
                                </p:cTn>
                              </p:par>
                            </p:childTnLst>
                          </p:cTn>
                        </p:par>
                        <p:par>
                          <p:cTn id="20" fill="hold">
                            <p:stCondLst>
                              <p:cond delay="0"/>
                            </p:stCondLst>
                            <p:childTnLst>
                              <p:par>
                                <p:cTn id="21" presetClass="emph" nodeType="withEffect" presetID="9" grpId="5" fill="hold">
                                  <p:stCondLst>
                                    <p:cond delay="0"/>
                                  </p:stCondLst>
                                  <p:childTnLst>
                                    <p:set>
                                      <p:cBhvr>
                                        <p:cTn id="22" dur="indefinite" fill="hold"/>
                                        <p:tgtEl>
                                          <p:spTgt spid="1538"/>
                                        </p:tgtEl>
                                        <p:attrNameLst>
                                          <p:attrName>style.opacity</p:attrName>
                                        </p:attrNameLst>
                                      </p:cBhvr>
                                      <p:to>
                                        <p:strVal val="0.18"/>
                                      </p:to>
                                    </p:set>
                                    <p:animEffect filter="image" prLst="opacity: 0.18; ">
                                      <p:cBhvr>
                                        <p:cTn id="23" dur="indefinite" fill="hold"/>
                                        <p:tgtEl>
                                          <p:spTgt spid="1538"/>
                                        </p:tgtEl>
                                      </p:cBhvr>
                                    </p:animEffect>
                                  </p:childTnLst>
                                </p:cTn>
                              </p:par>
                            </p:childTnLst>
                          </p:cTn>
                        </p:par>
                        <p:par>
                          <p:cTn id="24" fill="hold">
                            <p:stCondLst>
                              <p:cond delay="0"/>
                            </p:stCondLst>
                            <p:childTnLst>
                              <p:par>
                                <p:cTn id="25" presetClass="emph" nodeType="withEffect" presetID="9" grpId="6" fill="hold">
                                  <p:stCondLst>
                                    <p:cond delay="0"/>
                                  </p:stCondLst>
                                  <p:childTnLst>
                                    <p:set>
                                      <p:cBhvr>
                                        <p:cTn id="26" dur="indefinite" fill="hold"/>
                                        <p:tgtEl>
                                          <p:spTgt spid="1539"/>
                                        </p:tgtEl>
                                        <p:attrNameLst>
                                          <p:attrName>style.opacity</p:attrName>
                                        </p:attrNameLst>
                                      </p:cBhvr>
                                      <p:to>
                                        <p:strVal val="0.18"/>
                                      </p:to>
                                    </p:set>
                                    <p:animEffect filter="image" prLst="opacity: 0.18; ">
                                      <p:cBhvr>
                                        <p:cTn id="27" dur="indefinite" fill="hold"/>
                                        <p:tgtEl>
                                          <p:spTgt spid="1539"/>
                                        </p:tgtEl>
                                      </p:cBhvr>
                                    </p:animEffect>
                                  </p:childTnLst>
                                </p:cTn>
                              </p:par>
                            </p:childTnLst>
                          </p:cTn>
                        </p:par>
                        <p:par>
                          <p:cTn id="28" fill="hold">
                            <p:stCondLst>
                              <p:cond delay="0"/>
                            </p:stCondLst>
                            <p:childTnLst>
                              <p:par>
                                <p:cTn id="29" presetClass="emph" nodeType="withEffect" presetID="9" grpId="7" fill="hold">
                                  <p:stCondLst>
                                    <p:cond delay="0"/>
                                  </p:stCondLst>
                                  <p:childTnLst>
                                    <p:set>
                                      <p:cBhvr>
                                        <p:cTn id="30" dur="indefinite" fill="hold"/>
                                        <p:tgtEl>
                                          <p:spTgt spid="1560"/>
                                        </p:tgtEl>
                                        <p:attrNameLst>
                                          <p:attrName>style.opacity</p:attrName>
                                        </p:attrNameLst>
                                      </p:cBhvr>
                                      <p:to>
                                        <p:strVal val="0.18"/>
                                      </p:to>
                                    </p:set>
                                    <p:animEffect filter="image" prLst="opacity: 0.18; ">
                                      <p:cBhvr>
                                        <p:cTn id="31" dur="indefinite" fill="hold"/>
                                        <p:tgtEl>
                                          <p:spTgt spid="1560"/>
                                        </p:tgtEl>
                                      </p:cBhvr>
                                    </p:animEffect>
                                  </p:childTnLst>
                                </p:cTn>
                              </p:par>
                            </p:childTnLst>
                          </p:cTn>
                        </p:par>
                        <p:par>
                          <p:cTn id="32" fill="hold">
                            <p:stCondLst>
                              <p:cond delay="0"/>
                            </p:stCondLst>
                            <p:childTnLst>
                              <p:par>
                                <p:cTn id="33" presetClass="emph" nodeType="withEffect" presetID="9" grpId="8" fill="hold">
                                  <p:stCondLst>
                                    <p:cond delay="0"/>
                                  </p:stCondLst>
                                  <p:childTnLst>
                                    <p:set>
                                      <p:cBhvr>
                                        <p:cTn id="34" dur="indefinite" fill="hold"/>
                                        <p:tgtEl>
                                          <p:spTgt spid="1561"/>
                                        </p:tgtEl>
                                        <p:attrNameLst>
                                          <p:attrName>style.opacity</p:attrName>
                                        </p:attrNameLst>
                                      </p:cBhvr>
                                      <p:to>
                                        <p:strVal val="0.18"/>
                                      </p:to>
                                    </p:set>
                                    <p:animEffect filter="image" prLst="opacity: 0.18; ">
                                      <p:cBhvr>
                                        <p:cTn id="35" dur="indefinite" fill="hold"/>
                                        <p:tgtEl>
                                          <p:spTgt spid="1561"/>
                                        </p:tgtEl>
                                      </p:cBhvr>
                                    </p:animEffect>
                                  </p:childTnLst>
                                </p:cTn>
                              </p:par>
                            </p:childTnLst>
                          </p:cTn>
                        </p:par>
                        <p:par>
                          <p:cTn id="36" fill="hold">
                            <p:stCondLst>
                              <p:cond delay="0"/>
                            </p:stCondLst>
                            <p:childTnLst>
                              <p:par>
                                <p:cTn id="37" presetClass="emph" nodeType="withEffect" presetID="9" grpId="9" fill="hold">
                                  <p:stCondLst>
                                    <p:cond delay="0"/>
                                  </p:stCondLst>
                                  <p:childTnLst>
                                    <p:set>
                                      <p:cBhvr>
                                        <p:cTn id="38" dur="indefinite" fill="hold"/>
                                        <p:tgtEl>
                                          <p:spTgt spid="1562"/>
                                        </p:tgtEl>
                                        <p:attrNameLst>
                                          <p:attrName>style.opacity</p:attrName>
                                        </p:attrNameLst>
                                      </p:cBhvr>
                                      <p:to>
                                        <p:strVal val="0.18"/>
                                      </p:to>
                                    </p:set>
                                    <p:animEffect filter="image" prLst="opacity: 0.18; ">
                                      <p:cBhvr>
                                        <p:cTn id="39" dur="indefinite" fill="hold"/>
                                        <p:tgtEl>
                                          <p:spTgt spid="1562"/>
                                        </p:tgtEl>
                                      </p:cBhvr>
                                    </p:animEffect>
                                  </p:childTnLst>
                                </p:cTn>
                              </p:par>
                            </p:childTnLst>
                          </p:cTn>
                        </p:par>
                        <p:par>
                          <p:cTn id="40" fill="hold">
                            <p:stCondLst>
                              <p:cond delay="0"/>
                            </p:stCondLst>
                            <p:childTnLst>
                              <p:par>
                                <p:cTn id="41" presetClass="emph" nodeType="withEffect" presetID="9" grpId="10" fill="hold">
                                  <p:stCondLst>
                                    <p:cond delay="0"/>
                                  </p:stCondLst>
                                  <p:childTnLst>
                                    <p:set>
                                      <p:cBhvr>
                                        <p:cTn id="42" dur="indefinite" fill="hold"/>
                                        <p:tgtEl>
                                          <p:spTgt spid="1540"/>
                                        </p:tgtEl>
                                        <p:attrNameLst>
                                          <p:attrName>style.opacity</p:attrName>
                                        </p:attrNameLst>
                                      </p:cBhvr>
                                      <p:to>
                                        <p:strVal val="0.18"/>
                                      </p:to>
                                    </p:set>
                                    <p:animEffect filter="image" prLst="opacity: 0.18; ">
                                      <p:cBhvr>
                                        <p:cTn id="43" dur="indefinite" fill="hold"/>
                                        <p:tgtEl>
                                          <p:spTgt spid="1540"/>
                                        </p:tgtEl>
                                      </p:cBhvr>
                                    </p:animEffect>
                                  </p:childTnLst>
                                </p:cTn>
                              </p:par>
                            </p:childTnLst>
                          </p:cTn>
                        </p:par>
                        <p:par>
                          <p:cTn id="44" fill="hold">
                            <p:stCondLst>
                              <p:cond delay="0"/>
                            </p:stCondLst>
                            <p:childTnLst>
                              <p:par>
                                <p:cTn id="45" presetClass="emph" nodeType="withEffect" presetID="9" grpId="11" fill="hold">
                                  <p:stCondLst>
                                    <p:cond delay="0"/>
                                  </p:stCondLst>
                                  <p:childTnLst>
                                    <p:set>
                                      <p:cBhvr>
                                        <p:cTn id="46" dur="indefinite" fill="hold"/>
                                        <p:tgtEl>
                                          <p:spTgt spid="1564"/>
                                        </p:tgtEl>
                                        <p:attrNameLst>
                                          <p:attrName>style.opacity</p:attrName>
                                        </p:attrNameLst>
                                      </p:cBhvr>
                                      <p:to>
                                        <p:strVal val="0.18"/>
                                      </p:to>
                                    </p:set>
                                    <p:animEffect filter="image" prLst="opacity: 0.18; ">
                                      <p:cBhvr>
                                        <p:cTn id="47" dur="indefinite" fill="hold"/>
                                        <p:tgtEl>
                                          <p:spTgt spid="1564"/>
                                        </p:tgtEl>
                                      </p:cBhvr>
                                    </p:animEffect>
                                  </p:childTnLst>
                                </p:cTn>
                              </p:par>
                            </p:childTnLst>
                          </p:cTn>
                        </p:par>
                        <p:par>
                          <p:cTn id="48" fill="hold">
                            <p:stCondLst>
                              <p:cond delay="0"/>
                            </p:stCondLst>
                            <p:childTnLst>
                              <p:par>
                                <p:cTn id="49" presetClass="emph" nodeType="withEffect" presetID="9" grpId="12" fill="hold">
                                  <p:stCondLst>
                                    <p:cond delay="0"/>
                                  </p:stCondLst>
                                  <p:childTnLst>
                                    <p:set>
                                      <p:cBhvr>
                                        <p:cTn id="50" dur="indefinite" fill="hold"/>
                                        <p:tgtEl>
                                          <p:spTgt spid="1563"/>
                                        </p:tgtEl>
                                        <p:attrNameLst>
                                          <p:attrName>style.opacity</p:attrName>
                                        </p:attrNameLst>
                                      </p:cBhvr>
                                      <p:to>
                                        <p:strVal val="0.18"/>
                                      </p:to>
                                    </p:set>
                                    <p:animEffect filter="image" prLst="opacity: 0.18; ">
                                      <p:cBhvr>
                                        <p:cTn id="51" dur="indefinite" fill="hold"/>
                                        <p:tgtEl>
                                          <p:spTgt spid="1563"/>
                                        </p:tgtEl>
                                      </p:cBhvr>
                                    </p:animEffect>
                                  </p:childTnLst>
                                </p:cTn>
                              </p:par>
                            </p:childTnLst>
                          </p:cTn>
                        </p:par>
                        <p:par>
                          <p:cTn id="52" fill="hold">
                            <p:stCondLst>
                              <p:cond delay="0"/>
                            </p:stCondLst>
                            <p:childTnLst>
                              <p:par>
                                <p:cTn id="53" presetClass="emph" nodeType="withEffect" presetID="9" grpId="13" fill="hold">
                                  <p:stCondLst>
                                    <p:cond delay="0"/>
                                  </p:stCondLst>
                                  <p:childTnLst>
                                    <p:set>
                                      <p:cBhvr>
                                        <p:cTn id="54" dur="indefinite" fill="hold"/>
                                        <p:tgtEl>
                                          <p:spTgt spid="1541"/>
                                        </p:tgtEl>
                                        <p:attrNameLst>
                                          <p:attrName>style.opacity</p:attrName>
                                        </p:attrNameLst>
                                      </p:cBhvr>
                                      <p:to>
                                        <p:strVal val="0.18"/>
                                      </p:to>
                                    </p:set>
                                    <p:animEffect filter="image" prLst="opacity: 0.18; ">
                                      <p:cBhvr>
                                        <p:cTn id="55" dur="indefinite" fill="hold"/>
                                        <p:tgtEl>
                                          <p:spTgt spid="1541"/>
                                        </p:tgtEl>
                                      </p:cBhvr>
                                    </p:animEffect>
                                  </p:childTnLst>
                                </p:cTn>
                              </p:par>
                            </p:childTnLst>
                          </p:cTn>
                        </p:par>
                        <p:par>
                          <p:cTn id="56" fill="hold">
                            <p:stCondLst>
                              <p:cond delay="0"/>
                            </p:stCondLst>
                            <p:childTnLst>
                              <p:par>
                                <p:cTn id="57" presetClass="emph" nodeType="withEffect" presetID="9" grpId="14" fill="hold">
                                  <p:stCondLst>
                                    <p:cond delay="0"/>
                                  </p:stCondLst>
                                  <p:childTnLst>
                                    <p:set>
                                      <p:cBhvr>
                                        <p:cTn id="58" dur="indefinite" fill="hold"/>
                                        <p:tgtEl>
                                          <p:spTgt spid="1546"/>
                                        </p:tgtEl>
                                        <p:attrNameLst>
                                          <p:attrName>style.opacity</p:attrName>
                                        </p:attrNameLst>
                                      </p:cBhvr>
                                      <p:to>
                                        <p:strVal val="0.18"/>
                                      </p:to>
                                    </p:set>
                                    <p:animEffect filter="image" prLst="opacity: 0.18; ">
                                      <p:cBhvr>
                                        <p:cTn id="59" dur="indefinite" fill="hold"/>
                                        <p:tgtEl>
                                          <p:spTgt spid="1546"/>
                                        </p:tgtEl>
                                      </p:cBhvr>
                                    </p:animEffect>
                                  </p:childTnLst>
                                </p:cTn>
                              </p:par>
                            </p:childTnLst>
                          </p:cTn>
                        </p:par>
                        <p:par>
                          <p:cTn id="60" fill="hold">
                            <p:stCondLst>
                              <p:cond delay="0"/>
                            </p:stCondLst>
                            <p:childTnLst>
                              <p:par>
                                <p:cTn id="61" presetClass="emph" nodeType="withEffect" presetID="9" grpId="15" fill="hold">
                                  <p:stCondLst>
                                    <p:cond delay="0"/>
                                  </p:stCondLst>
                                  <p:childTnLst>
                                    <p:set>
                                      <p:cBhvr>
                                        <p:cTn id="62" dur="indefinite" fill="hold"/>
                                        <p:tgtEl>
                                          <p:spTgt spid="1547"/>
                                        </p:tgtEl>
                                        <p:attrNameLst>
                                          <p:attrName>style.opacity</p:attrName>
                                        </p:attrNameLst>
                                      </p:cBhvr>
                                      <p:to>
                                        <p:strVal val="0.18"/>
                                      </p:to>
                                    </p:set>
                                    <p:animEffect filter="image" prLst="opacity: 0.18; ">
                                      <p:cBhvr>
                                        <p:cTn id="63" dur="indefinite" fill="hold"/>
                                        <p:tgtEl>
                                          <p:spTgt spid="1547"/>
                                        </p:tgtEl>
                                      </p:cBhvr>
                                    </p:animEffect>
                                  </p:childTnLst>
                                </p:cTn>
                              </p:par>
                            </p:childTnLst>
                          </p:cTn>
                        </p:par>
                        <p:par>
                          <p:cTn id="64" fill="hold">
                            <p:stCondLst>
                              <p:cond delay="0"/>
                            </p:stCondLst>
                            <p:childTnLst>
                              <p:par>
                                <p:cTn id="65" presetClass="emph" nodeType="withEffect" presetID="9" grpId="16" fill="hold">
                                  <p:stCondLst>
                                    <p:cond delay="0"/>
                                  </p:stCondLst>
                                  <p:childTnLst>
                                    <p:set>
                                      <p:cBhvr>
                                        <p:cTn id="66" dur="indefinite" fill="hold"/>
                                        <p:tgtEl>
                                          <p:spTgt spid="1548"/>
                                        </p:tgtEl>
                                        <p:attrNameLst>
                                          <p:attrName>style.opacity</p:attrName>
                                        </p:attrNameLst>
                                      </p:cBhvr>
                                      <p:to>
                                        <p:strVal val="0.18"/>
                                      </p:to>
                                    </p:set>
                                    <p:animEffect filter="image" prLst="opacity: 0.18; ">
                                      <p:cBhvr>
                                        <p:cTn id="67" dur="indefinite" fill="hold"/>
                                        <p:tgtEl>
                                          <p:spTgt spid="1548"/>
                                        </p:tgtEl>
                                      </p:cBhvr>
                                    </p:animEffect>
                                  </p:childTnLst>
                                </p:cTn>
                              </p:par>
                            </p:childTnLst>
                          </p:cTn>
                        </p:par>
                        <p:par>
                          <p:cTn id="68" fill="hold">
                            <p:stCondLst>
                              <p:cond delay="0"/>
                            </p:stCondLst>
                            <p:childTnLst>
                              <p:par>
                                <p:cTn id="69" presetClass="emph" nodeType="withEffect" presetID="9" grpId="17" fill="hold">
                                  <p:stCondLst>
                                    <p:cond delay="0"/>
                                  </p:stCondLst>
                                  <p:childTnLst>
                                    <p:set>
                                      <p:cBhvr>
                                        <p:cTn id="70" dur="indefinite" fill="hold"/>
                                        <p:tgtEl>
                                          <p:spTgt spid="1531"/>
                                        </p:tgtEl>
                                        <p:attrNameLst>
                                          <p:attrName>style.opacity</p:attrName>
                                        </p:attrNameLst>
                                      </p:cBhvr>
                                      <p:to>
                                        <p:strVal val="0.50"/>
                                      </p:to>
                                    </p:set>
                                    <p:animEffect filter="image" prLst="opacity: 0.50; ">
                                      <p:cBhvr>
                                        <p:cTn id="71" dur="indefinite" fill="hold"/>
                                        <p:tgtEl>
                                          <p:spTgt spid="1531"/>
                                        </p:tgtEl>
                                      </p:cBhvr>
                                    </p:animEffect>
                                  </p:childTnLst>
                                </p:cTn>
                              </p:par>
                            </p:childTnLst>
                          </p:cTn>
                        </p:par>
                      </p:childTnLst>
                    </p:cTn>
                  </p:par>
                  <p:par>
                    <p:cTn id="72" fill="hold">
                      <p:stCondLst>
                        <p:cond delay="indefinite"/>
                      </p:stCondLst>
                      <p:childTnLst>
                        <p:par>
                          <p:cTn id="73" fill="hold">
                            <p:stCondLst>
                              <p:cond delay="0"/>
                            </p:stCondLst>
                            <p:childTnLst>
                              <p:par>
                                <p:cTn id="74" presetClass="path" nodeType="clickEffect" presetSubtype="0" presetID="-1" grpId="18" accel="50000" decel="50000" fill="hold">
                                  <p:stCondLst>
                                    <p:cond delay="0"/>
                                  </p:stCondLst>
                                  <p:childTnLst>
                                    <p:animMotion path="M 0.000000 0.000000 L -0.177715 -0.552508" origin="layout" pathEditMode="relative">
                                      <p:cBhvr>
                                        <p:cTn id="75" dur="1000" fill="hold"/>
                                        <p:tgtEl>
                                          <p:spTgt spid="1542"/>
                                        </p:tgtEl>
                                        <p:attrNameLst>
                                          <p:attrName>ppt_x</p:attrName>
                                          <p:attrName>ppt_y</p:attrName>
                                        </p:attrNameLst>
                                      </p:cBhvr>
                                    </p:animMotion>
                                  </p:childTnLst>
                                </p:cTn>
                              </p:par>
                            </p:childTnLst>
                          </p:cTn>
                        </p:par>
                        <p:par>
                          <p:cTn id="76" fill="hold">
                            <p:stCondLst>
                              <p:cond delay="0"/>
                            </p:stCondLst>
                            <p:childTnLst>
                              <p:par>
                                <p:cTn id="77" presetClass="path" nodeType="withEffect" presetSubtype="0" presetID="-1" grpId="19" accel="50000" decel="50000" fill="hold">
                                  <p:stCondLst>
                                    <p:cond delay="0"/>
                                  </p:stCondLst>
                                  <p:childTnLst>
                                    <p:animMotion path="M 0.000000 0.000000 L -0.186248 -0.552102" origin="layout" pathEditMode="relative">
                                      <p:cBhvr>
                                        <p:cTn id="78" dur="1000" fill="hold"/>
                                        <p:tgtEl>
                                          <p:spTgt spid="1566"/>
                                        </p:tgtEl>
                                        <p:attrNameLst>
                                          <p:attrName>ppt_x</p:attrName>
                                          <p:attrName>ppt_y</p:attrName>
                                        </p:attrNameLst>
                                      </p:cBhvr>
                                    </p:animMotion>
                                  </p:childTnLst>
                                </p:cTn>
                              </p:par>
                            </p:childTnLst>
                          </p:cTn>
                        </p:par>
                        <p:par>
                          <p:cTn id="79" fill="hold">
                            <p:stCondLst>
                              <p:cond delay="0"/>
                            </p:stCondLst>
                            <p:childTnLst>
                              <p:par>
                                <p:cTn id="80" presetClass="path" nodeType="withEffect" presetSubtype="0" presetID="-1" grpId="20" accel="50000" decel="50000" fill="hold">
                                  <p:stCondLst>
                                    <p:cond delay="0"/>
                                  </p:stCondLst>
                                  <p:childTnLst>
                                    <p:animMotion path="M 0.000000 0.000000 L -0.186935 -0.551538" origin="layout" pathEditMode="relative">
                                      <p:cBhvr>
                                        <p:cTn id="81" dur="1000" fill="hold"/>
                                        <p:tgtEl>
                                          <p:spTgt spid="1565"/>
                                        </p:tgtEl>
                                        <p:attrNameLst>
                                          <p:attrName>ppt_x</p:attrName>
                                          <p:attrName>ppt_y</p:attrName>
                                        </p:attrNameLst>
                                      </p:cBhvr>
                                    </p:animMotion>
                                  </p:childTnLst>
                                </p:cTn>
                              </p:par>
                            </p:childTnLst>
                          </p:cTn>
                        </p:par>
                        <p:par>
                          <p:cTn id="82" fill="hold">
                            <p:stCondLst>
                              <p:cond delay="1000"/>
                            </p:stCondLst>
                            <p:childTnLst>
                              <p:par>
                                <p:cTn id="83" presetClass="entr" nodeType="afterEffect" presetSubtype="0" presetID="1" grpId="21" fill="hold">
                                  <p:stCondLst>
                                    <p:cond delay="0"/>
                                  </p:stCondLst>
                                  <p:iterate type="el" backwards="0">
                                    <p:tmAbs val="0"/>
                                  </p:iterate>
                                  <p:childTnLst>
                                    <p:set>
                                      <p:cBhvr>
                                        <p:cTn id="84" fill="hold"/>
                                        <p:tgtEl>
                                          <p:spTgt spid="1553"/>
                                        </p:tgtEl>
                                        <p:attrNameLst>
                                          <p:attrName>style.visibility</p:attrName>
                                        </p:attrNameLst>
                                      </p:cBhvr>
                                      <p:to>
                                        <p:strVal val="visible"/>
                                      </p:to>
                                    </p:set>
                                  </p:childTnLst>
                                </p:cTn>
                              </p:par>
                            </p:childTnLst>
                          </p:cTn>
                        </p:par>
                        <p:par>
                          <p:cTn id="85" fill="hold">
                            <p:stCondLst>
                              <p:cond delay="1000"/>
                            </p:stCondLst>
                            <p:childTnLst>
                              <p:par>
                                <p:cTn id="86" presetClass="entr" nodeType="afterEffect" presetSubtype="0" presetID="1" grpId="22" fill="hold">
                                  <p:stCondLst>
                                    <p:cond delay="0"/>
                                  </p:stCondLst>
                                  <p:iterate type="el" backwards="0">
                                    <p:tmAbs val="0"/>
                                  </p:iterate>
                                  <p:childTnLst>
                                    <p:set>
                                      <p:cBhvr>
                                        <p:cTn id="87" fill="hold"/>
                                        <p:tgtEl>
                                          <p:spTgt spid="1554"/>
                                        </p:tgtEl>
                                        <p:attrNameLst>
                                          <p:attrName>style.visibility</p:attrName>
                                        </p:attrNameLst>
                                      </p:cBhvr>
                                      <p:to>
                                        <p:strVal val="visible"/>
                                      </p:to>
                                    </p:set>
                                  </p:childTnLst>
                                </p:cTn>
                              </p:par>
                            </p:childTnLst>
                          </p:cTn>
                        </p:par>
                        <p:par>
                          <p:cTn id="88" fill="hold">
                            <p:stCondLst>
                              <p:cond delay="1000"/>
                            </p:stCondLst>
                            <p:childTnLst>
                              <p:par>
                                <p:cTn id="89" presetClass="entr" nodeType="afterEffect" presetSubtype="0" presetID="1" grpId="23" fill="hold">
                                  <p:stCondLst>
                                    <p:cond delay="0"/>
                                  </p:stCondLst>
                                  <p:iterate type="el" backwards="0">
                                    <p:tmAbs val="0"/>
                                  </p:iterate>
                                  <p:childTnLst>
                                    <p:set>
                                      <p:cBhvr>
                                        <p:cTn id="90" fill="hold"/>
                                        <p:tgtEl>
                                          <p:spTgt spid="1567"/>
                                        </p:tgtEl>
                                        <p:attrNameLst>
                                          <p:attrName>style.visibility</p:attrName>
                                        </p:attrNameLst>
                                      </p:cBhvr>
                                      <p:to>
                                        <p:strVal val="visible"/>
                                      </p:to>
                                    </p:set>
                                  </p:childTnLst>
                                </p:cTn>
                              </p:par>
                            </p:childTnLst>
                          </p:cTn>
                        </p:par>
                        <p:par>
                          <p:cTn id="91" fill="hold">
                            <p:stCondLst>
                              <p:cond delay="1000"/>
                            </p:stCondLst>
                            <p:childTnLst>
                              <p:par>
                                <p:cTn id="92" presetClass="entr" nodeType="afterEffect" presetSubtype="0" presetID="1" grpId="24" fill="hold">
                                  <p:stCondLst>
                                    <p:cond delay="0"/>
                                  </p:stCondLst>
                                  <p:iterate type="el" backwards="0">
                                    <p:tmAbs val="0"/>
                                  </p:iterate>
                                  <p:childTnLst>
                                    <p:set>
                                      <p:cBhvr>
                                        <p:cTn id="93" fill="hold"/>
                                        <p:tgtEl>
                                          <p:spTgt spid="1556"/>
                                        </p:tgtEl>
                                        <p:attrNameLst>
                                          <p:attrName>style.visibility</p:attrName>
                                        </p:attrNameLst>
                                      </p:cBhvr>
                                      <p:to>
                                        <p:strVal val="visible"/>
                                      </p:to>
                                    </p:set>
                                  </p:childTnLst>
                                </p:cTn>
                              </p:par>
                            </p:childTnLst>
                          </p:cTn>
                        </p:par>
                        <p:par>
                          <p:cTn id="94" fill="hold">
                            <p:stCondLst>
                              <p:cond delay="1000"/>
                            </p:stCondLst>
                            <p:childTnLst>
                              <p:par>
                                <p:cTn id="95" presetClass="entr" nodeType="afterEffect" presetSubtype="0" presetID="1" grpId="25" fill="hold">
                                  <p:stCondLst>
                                    <p:cond delay="0"/>
                                  </p:stCondLst>
                                  <p:iterate type="el" backwards="0">
                                    <p:tmAbs val="0"/>
                                  </p:iterate>
                                  <p:childTnLst>
                                    <p:set>
                                      <p:cBhvr>
                                        <p:cTn id="96" fill="hold"/>
                                        <p:tgtEl>
                                          <p:spTgt spid="1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7" grpId="25"/>
      <p:bldP build="whole" bldLvl="1" animBg="1" rev="0" advAuto="0" spid="1562" grpId="9"/>
      <p:bldP build="whole" bldLvl="1" animBg="1" rev="0" advAuto="0" spid="1556" grpId="24"/>
      <p:bldP build="whole" bldLvl="1" animBg="1" rev="0" advAuto="0" spid="1546" grpId="14"/>
      <p:bldP build="whole" bldLvl="1" animBg="1" rev="0" advAuto="0" spid="1560" grpId="7"/>
      <p:bldP build="whole" bldLvl="1" animBg="1" rev="0" advAuto="0" spid="1554" grpId="22"/>
      <p:bldP build="whole" bldLvl="1" animBg="1" rev="0" advAuto="0" spid="1561" grpId="8"/>
      <p:bldP build="whole" bldLvl="1" animBg="1" rev="0" advAuto="0" spid="1553" grpId="21"/>
      <p:bldP build="whole" bldLvl="1" animBg="1" rev="0" advAuto="0" spid="1534" grpId="1"/>
      <p:bldP build="whole" bldLvl="1" animBg="1" rev="0" advAuto="0" spid="1541" grpId="13"/>
      <p:bldP build="whole" bldLvl="1" animBg="1" rev="0" advAuto="0" spid="1539" grpId="6"/>
      <p:bldP build="whole" bldLvl="1" animBg="1" rev="0" advAuto="0" spid="1540" grpId="10"/>
      <p:bldP build="whole" bldLvl="1" animBg="1" rev="0" advAuto="0" spid="1564" grpId="11"/>
      <p:bldP build="whole" bldLvl="1" animBg="1" rev="0" advAuto="0" spid="1538" grpId="5"/>
      <p:bldP build="whole" bldLvl="1" animBg="1" rev="0" advAuto="0" spid="1537" grpId="4"/>
      <p:bldP build="whole" bldLvl="1" animBg="1" rev="0" advAuto="0" spid="1548" grpId="16"/>
      <p:bldP build="whole" bldLvl="1" animBg="1" rev="0" advAuto="0" spid="1536" grpId="3"/>
      <p:bldP build="whole" bldLvl="1" animBg="1" rev="0" advAuto="0" spid="1531" grpId="17"/>
      <p:bldP build="whole" bldLvl="1" animBg="1" rev="0" advAuto="0" spid="1535" grpId="2"/>
      <p:bldP build="whole" bldLvl="1" animBg="1" rev="0" advAuto="0" spid="1563" grpId="12"/>
      <p:bldP build="whole" bldLvl="1" animBg="1" rev="0" advAuto="0" spid="1567" grpId="23"/>
      <p:bldP build="whole" bldLvl="1" animBg="1" rev="0" advAuto="0" spid="1547" grpId="15"/>
    </p:bldLst>
  </p:timing>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650" name="Group"/>
          <p:cNvGrpSpPr/>
          <p:nvPr/>
        </p:nvGrpSpPr>
        <p:grpSpPr>
          <a:xfrm>
            <a:off x="1534027" y="4018157"/>
            <a:ext cx="9482255" cy="2808067"/>
            <a:chOff x="0" y="0"/>
            <a:chExt cx="9482254" cy="2808065"/>
          </a:xfrm>
        </p:grpSpPr>
        <p:sp>
          <p:nvSpPr>
            <p:cNvPr id="1569" name="Rectangle"/>
            <p:cNvSpPr/>
            <p:nvPr/>
          </p:nvSpPr>
          <p:spPr>
            <a:xfrm>
              <a:off x="5981845" y="1423582"/>
              <a:ext cx="3273997" cy="1254359"/>
            </a:xfrm>
            <a:prstGeom prst="rect">
              <a:avLst/>
            </a:prstGeom>
            <a:solidFill>
              <a:srgbClr val="F5BDBB"/>
            </a:solidFill>
            <a:ln w="38100" cap="flat">
              <a:solidFill>
                <a:srgbClr val="FF2600"/>
              </a:solidFill>
              <a:prstDash val="solid"/>
              <a:round/>
            </a:ln>
            <a:effectLst/>
          </p:spPr>
          <p:txBody>
            <a:bodyPr wrap="square" lIns="45719" tIns="45719" rIns="45719" bIns="45719" numCol="1" anchor="t">
              <a:noAutofit/>
            </a:bodyPr>
            <a:lstStyle/>
            <a:p>
              <a:pPr/>
            </a:p>
          </p:txBody>
        </p:sp>
        <p:sp>
          <p:nvSpPr>
            <p:cNvPr id="1570" name="Rectangle"/>
            <p:cNvSpPr/>
            <p:nvPr/>
          </p:nvSpPr>
          <p:spPr>
            <a:xfrm>
              <a:off x="2679721" y="1494081"/>
              <a:ext cx="3137091" cy="1254359"/>
            </a:xfrm>
            <a:prstGeom prst="rect">
              <a:avLst/>
            </a:prstGeom>
            <a:solidFill>
              <a:srgbClr val="73FA79"/>
            </a:solidFill>
            <a:ln w="38100" cap="flat">
              <a:solidFill>
                <a:srgbClr val="008F00"/>
              </a:solidFill>
              <a:prstDash val="solid"/>
              <a:round/>
            </a:ln>
            <a:effectLst/>
          </p:spPr>
          <p:txBody>
            <a:bodyPr wrap="square" lIns="45719" tIns="45719" rIns="45719" bIns="45719" numCol="1" anchor="t">
              <a:noAutofit/>
            </a:bodyPr>
            <a:lstStyle/>
            <a:p>
              <a:pPr/>
            </a:p>
          </p:txBody>
        </p:sp>
        <p:sp>
          <p:nvSpPr>
            <p:cNvPr id="1571" name="Rectangle"/>
            <p:cNvSpPr/>
            <p:nvPr/>
          </p:nvSpPr>
          <p:spPr>
            <a:xfrm>
              <a:off x="16882" y="1303453"/>
              <a:ext cx="2576565" cy="1099407"/>
            </a:xfrm>
            <a:prstGeom prst="rect">
              <a:avLst/>
            </a:prstGeom>
            <a:solidFill>
              <a:srgbClr val="76D6FF"/>
            </a:solidFill>
            <a:ln w="38100" cap="flat">
              <a:solidFill>
                <a:srgbClr val="011993"/>
              </a:solidFill>
              <a:prstDash val="solid"/>
              <a:round/>
            </a:ln>
            <a:effectLst/>
          </p:spPr>
          <p:txBody>
            <a:bodyPr wrap="square" lIns="45719" tIns="45719" rIns="45719" bIns="45719" numCol="1" anchor="t">
              <a:noAutofit/>
            </a:bodyPr>
            <a:lstStyle/>
            <a:p>
              <a:pPr/>
            </a:p>
          </p:txBody>
        </p:sp>
        <p:sp>
          <p:nvSpPr>
            <p:cNvPr id="1572" name="Rectangle"/>
            <p:cNvSpPr/>
            <p:nvPr/>
          </p:nvSpPr>
          <p:spPr>
            <a:xfrm>
              <a:off x="5422319" y="0"/>
              <a:ext cx="3735489" cy="1378109"/>
            </a:xfrm>
            <a:prstGeom prst="rect">
              <a:avLst/>
            </a:prstGeom>
            <a:solidFill>
              <a:srgbClr val="FEFC8C"/>
            </a:solidFill>
            <a:ln w="38100" cap="flat">
              <a:solidFill>
                <a:srgbClr val="FFFB00"/>
              </a:solidFill>
              <a:prstDash val="solid"/>
              <a:round/>
            </a:ln>
            <a:effectLst/>
          </p:spPr>
          <p:txBody>
            <a:bodyPr wrap="square" lIns="45719" tIns="45719" rIns="45719" bIns="45719" numCol="1" anchor="t">
              <a:noAutofit/>
            </a:bodyPr>
            <a:lstStyle/>
            <a:p>
              <a:pPr/>
            </a:p>
          </p:txBody>
        </p:sp>
        <p:grpSp>
          <p:nvGrpSpPr>
            <p:cNvPr id="1586" name="Group"/>
            <p:cNvGrpSpPr/>
            <p:nvPr/>
          </p:nvGrpSpPr>
          <p:grpSpPr>
            <a:xfrm>
              <a:off x="5428090" y="5711"/>
              <a:ext cx="3831850" cy="1404618"/>
              <a:chOff x="0" y="0"/>
              <a:chExt cx="3831849" cy="1404617"/>
            </a:xfrm>
          </p:grpSpPr>
          <p:sp>
            <p:nvSpPr>
              <p:cNvPr id="1573" name="Rectangle"/>
              <p:cNvSpPr/>
              <p:nvPr/>
            </p:nvSpPr>
            <p:spPr>
              <a:xfrm>
                <a:off x="866331" y="228472"/>
                <a:ext cx="451506" cy="238574"/>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grpSp>
            <p:nvGrpSpPr>
              <p:cNvPr id="1578" name="Group"/>
              <p:cNvGrpSpPr/>
              <p:nvPr/>
            </p:nvGrpSpPr>
            <p:grpSpPr>
              <a:xfrm>
                <a:off x="478945" y="0"/>
                <a:ext cx="3352905" cy="1404618"/>
                <a:chOff x="0" y="0"/>
                <a:chExt cx="3352904" cy="1404617"/>
              </a:xfrm>
            </p:grpSpPr>
            <p:sp>
              <p:nvSpPr>
                <p:cNvPr id="1574" name="Line"/>
                <p:cNvSpPr/>
                <p:nvPr/>
              </p:nvSpPr>
              <p:spPr>
                <a:xfrm flipH="1">
                  <a:off x="340054" y="189972"/>
                  <a:ext cx="1" cy="984140"/>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575" name="Line"/>
                <p:cNvSpPr/>
                <p:nvPr/>
              </p:nvSpPr>
              <p:spPr>
                <a:xfrm>
                  <a:off x="337488" y="191894"/>
                  <a:ext cx="2629437"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576" name="Time"/>
                <p:cNvSpPr txBox="1"/>
                <p:nvPr/>
              </p:nvSpPr>
              <p:spPr>
                <a:xfrm>
                  <a:off x="2672794" y="0"/>
                  <a:ext cx="680111" cy="2630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Time</a:t>
                  </a:r>
                </a:p>
              </p:txBody>
            </p:sp>
            <p:sp>
              <p:nvSpPr>
                <p:cNvPr id="1577" name="Stage"/>
                <p:cNvSpPr txBox="1"/>
                <p:nvPr/>
              </p:nvSpPr>
              <p:spPr>
                <a:xfrm>
                  <a:off x="0" y="1141615"/>
                  <a:ext cx="680110" cy="26300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500">
                      <a:latin typeface="+mn-lt"/>
                      <a:ea typeface="+mn-ea"/>
                      <a:cs typeface="+mn-cs"/>
                      <a:sym typeface="Calibri"/>
                    </a:defRPr>
                  </a:lvl1pPr>
                </a:lstStyle>
                <a:p>
                  <a:pPr/>
                  <a:r>
                    <a:t>Stage</a:t>
                  </a:r>
                </a:p>
              </p:txBody>
            </p:sp>
          </p:grpSp>
          <p:sp>
            <p:nvSpPr>
              <p:cNvPr id="1579" name="Inner Foreach"/>
              <p:cNvSpPr txBox="1"/>
              <p:nvPr/>
            </p:nvSpPr>
            <p:spPr>
              <a:xfrm>
                <a:off x="74729" y="250002"/>
                <a:ext cx="827654" cy="3817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200">
                    <a:latin typeface="+mn-lt"/>
                    <a:ea typeface="+mn-ea"/>
                    <a:cs typeface="+mn-cs"/>
                    <a:sym typeface="Calibri"/>
                  </a:defRPr>
                </a:lvl1pPr>
              </a:lstStyle>
              <a:p>
                <a:pPr/>
                <a:r>
                  <a:t>Inner Foreach</a:t>
                </a:r>
              </a:p>
            </p:txBody>
          </p:sp>
          <p:sp>
            <p:nvSpPr>
              <p:cNvPr id="1580" name="Rectangle"/>
              <p:cNvSpPr/>
              <p:nvPr/>
            </p:nvSpPr>
            <p:spPr>
              <a:xfrm>
                <a:off x="1334723" y="535459"/>
                <a:ext cx="621062" cy="238574"/>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sp>
            <p:nvSpPr>
              <p:cNvPr id="1581" name="Rectangle"/>
              <p:cNvSpPr/>
              <p:nvPr/>
            </p:nvSpPr>
            <p:spPr>
              <a:xfrm>
                <a:off x="1971893" y="846784"/>
                <a:ext cx="451506" cy="238574"/>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sp>
            <p:nvSpPr>
              <p:cNvPr id="1582" name="Rectangle"/>
              <p:cNvSpPr/>
              <p:nvPr/>
            </p:nvSpPr>
            <p:spPr>
              <a:xfrm>
                <a:off x="2464172" y="228472"/>
                <a:ext cx="451506" cy="238574"/>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583" name="Rectangle"/>
              <p:cNvSpPr/>
              <p:nvPr/>
            </p:nvSpPr>
            <p:spPr>
              <a:xfrm>
                <a:off x="2921565" y="538235"/>
                <a:ext cx="621062" cy="238574"/>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584" name="Outer Foreach"/>
              <p:cNvSpPr txBox="1"/>
              <p:nvPr/>
            </p:nvSpPr>
            <p:spPr>
              <a:xfrm>
                <a:off x="66862" y="558083"/>
                <a:ext cx="827654" cy="381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200">
                    <a:latin typeface="+mn-lt"/>
                    <a:ea typeface="+mn-ea"/>
                    <a:cs typeface="+mn-cs"/>
                    <a:sym typeface="Calibri"/>
                  </a:defRPr>
                </a:lvl1pPr>
              </a:lstStyle>
              <a:p>
                <a:pPr/>
                <a:r>
                  <a:t>Outer Foreach</a:t>
                </a:r>
              </a:p>
            </p:txBody>
          </p:sp>
          <p:sp>
            <p:nvSpPr>
              <p:cNvPr id="1585" name="Stream Foreach"/>
              <p:cNvSpPr txBox="1"/>
              <p:nvPr/>
            </p:nvSpPr>
            <p:spPr>
              <a:xfrm>
                <a:off x="0" y="868525"/>
                <a:ext cx="827653" cy="3817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200">
                    <a:latin typeface="+mn-lt"/>
                    <a:ea typeface="+mn-ea"/>
                    <a:cs typeface="+mn-cs"/>
                    <a:sym typeface="Calibri"/>
                  </a:defRPr>
                </a:lvl1pPr>
              </a:lstStyle>
              <a:p>
                <a:pPr/>
                <a:r>
                  <a:t>Stream Foreach</a:t>
                </a:r>
              </a:p>
            </p:txBody>
          </p:sp>
        </p:grpSp>
        <p:grpSp>
          <p:nvGrpSpPr>
            <p:cNvPr id="1589" name="Group"/>
            <p:cNvGrpSpPr/>
            <p:nvPr/>
          </p:nvGrpSpPr>
          <p:grpSpPr>
            <a:xfrm>
              <a:off x="26720" y="462626"/>
              <a:ext cx="6725415" cy="844946"/>
              <a:chOff x="0" y="118363"/>
              <a:chExt cx="6725414" cy="844944"/>
            </a:xfrm>
          </p:grpSpPr>
          <p:sp>
            <p:nvSpPr>
              <p:cNvPr id="1587" name="Line"/>
              <p:cNvSpPr/>
              <p:nvPr/>
            </p:nvSpPr>
            <p:spPr>
              <a:xfrm flipV="1">
                <a:off x="0" y="122298"/>
                <a:ext cx="6271283" cy="821273"/>
              </a:xfrm>
              <a:prstGeom prst="line">
                <a:avLst/>
              </a:prstGeom>
              <a:noFill/>
              <a:ln w="25400" cap="flat">
                <a:solidFill>
                  <a:srgbClr val="011993"/>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588" name="Line"/>
              <p:cNvSpPr/>
              <p:nvPr/>
            </p:nvSpPr>
            <p:spPr>
              <a:xfrm flipV="1">
                <a:off x="2565086" y="118363"/>
                <a:ext cx="4160329" cy="844945"/>
              </a:xfrm>
              <a:prstGeom prst="line">
                <a:avLst/>
              </a:prstGeom>
              <a:noFill/>
              <a:ln w="25400" cap="flat">
                <a:solidFill>
                  <a:srgbClr val="011993"/>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1598" name="Group"/>
            <p:cNvGrpSpPr/>
            <p:nvPr/>
          </p:nvGrpSpPr>
          <p:grpSpPr>
            <a:xfrm>
              <a:off x="-1" y="1441388"/>
              <a:ext cx="2332374" cy="875509"/>
              <a:chOff x="0" y="0"/>
              <a:chExt cx="2332372" cy="875507"/>
            </a:xfrm>
          </p:grpSpPr>
          <p:sp>
            <p:nvSpPr>
              <p:cNvPr id="1590" name="Rectangle"/>
              <p:cNvSpPr/>
              <p:nvPr/>
            </p:nvSpPr>
            <p:spPr>
              <a:xfrm>
                <a:off x="289462" y="54445"/>
                <a:ext cx="1372448" cy="147896"/>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ctr">
                <a:noAutofit/>
              </a:bodyPr>
              <a:lstStyle/>
              <a:p>
                <a:pPr>
                  <a:defRPr sz="700"/>
                </a:pPr>
              </a:p>
            </p:txBody>
          </p:sp>
          <p:sp>
            <p:nvSpPr>
              <p:cNvPr id="1591" name="i = 1"/>
              <p:cNvSpPr/>
              <p:nvPr/>
            </p:nvSpPr>
            <p:spPr>
              <a:xfrm>
                <a:off x="512492" y="233699"/>
                <a:ext cx="1372448" cy="147896"/>
              </a:xfrm>
              <a:prstGeom prst="rect">
                <a:avLst/>
              </a:prstGeom>
              <a:solidFill>
                <a:schemeClr val="accent1">
                  <a:satOff val="-33333"/>
                  <a:lumOff val="29999"/>
                </a:schemeClr>
              </a:solidFill>
              <a:ln w="25400" cap="flat">
                <a:solidFill>
                  <a:schemeClr val="accent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700"/>
                </a:lvl1pPr>
              </a:lstStyle>
              <a:p>
                <a:pPr/>
                <a:r>
                  <a:t>i = 1</a:t>
                </a:r>
              </a:p>
            </p:txBody>
          </p:sp>
          <p:grpSp>
            <p:nvGrpSpPr>
              <p:cNvPr id="1595" name="Group"/>
              <p:cNvGrpSpPr/>
              <p:nvPr/>
            </p:nvGrpSpPr>
            <p:grpSpPr>
              <a:xfrm>
                <a:off x="-1" y="0"/>
                <a:ext cx="2332374" cy="875508"/>
                <a:chOff x="0" y="0"/>
                <a:chExt cx="2332372" cy="875507"/>
              </a:xfrm>
            </p:grpSpPr>
            <p:sp>
              <p:nvSpPr>
                <p:cNvPr id="1592" name="Line"/>
                <p:cNvSpPr/>
                <p:nvPr/>
              </p:nvSpPr>
              <p:spPr>
                <a:xfrm flipH="1">
                  <a:off x="197174" y="0"/>
                  <a:ext cx="1" cy="734775"/>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593" name="Line"/>
                <p:cNvSpPr/>
                <p:nvPr/>
              </p:nvSpPr>
              <p:spPr>
                <a:xfrm>
                  <a:off x="195091" y="2271"/>
                  <a:ext cx="2137282"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594" name="Rectangle"/>
                <p:cNvSpPr txBox="1"/>
                <p:nvPr/>
              </p:nvSpPr>
              <p:spPr>
                <a:xfrm>
                  <a:off x="0" y="715562"/>
                  <a:ext cx="551904" cy="159946"/>
                </a:xfrm>
                <a:prstGeom prst="rect">
                  <a:avLst/>
                </a:prstGeom>
                <a:noFill/>
                <a:ln w="12700" cap="flat">
                  <a:noFill/>
                  <a:miter lim="400000"/>
                </a:ln>
                <a:effectLst/>
              </p:spPr>
              <p:txBody>
                <a:bodyPr wrap="square" lIns="45719" tIns="45719" rIns="45719" bIns="45719" numCol="1" anchor="t">
                  <a:noAutofit/>
                </a:bodyPr>
                <a:lstStyle/>
                <a:p>
                  <a:pPr>
                    <a:defRPr sz="1100"/>
                  </a:pPr>
                </a:p>
              </p:txBody>
            </p:sp>
          </p:grpSp>
          <p:sp>
            <p:nvSpPr>
              <p:cNvPr id="1596" name="Rectangle"/>
              <p:cNvSpPr/>
              <p:nvPr/>
            </p:nvSpPr>
            <p:spPr>
              <a:xfrm>
                <a:off x="512492" y="233699"/>
                <a:ext cx="1372448" cy="147896"/>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700"/>
                </a:pPr>
              </a:p>
            </p:txBody>
          </p:sp>
          <p:sp>
            <p:nvSpPr>
              <p:cNvPr id="1597" name="Rectangle"/>
              <p:cNvSpPr/>
              <p:nvPr/>
            </p:nvSpPr>
            <p:spPr>
              <a:xfrm>
                <a:off x="720169" y="416311"/>
                <a:ext cx="1372448" cy="147895"/>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700"/>
                </a:pPr>
              </a:p>
            </p:txBody>
          </p:sp>
        </p:grpSp>
        <p:grpSp>
          <p:nvGrpSpPr>
            <p:cNvPr id="1616" name="Group"/>
            <p:cNvGrpSpPr/>
            <p:nvPr/>
          </p:nvGrpSpPr>
          <p:grpSpPr>
            <a:xfrm>
              <a:off x="2701735" y="1480827"/>
              <a:ext cx="3289011" cy="1327239"/>
              <a:chOff x="0" y="0"/>
              <a:chExt cx="3289009" cy="1327238"/>
            </a:xfrm>
          </p:grpSpPr>
          <p:sp>
            <p:nvSpPr>
              <p:cNvPr id="1599" name="Rectangle"/>
              <p:cNvSpPr/>
              <p:nvPr/>
            </p:nvSpPr>
            <p:spPr>
              <a:xfrm>
                <a:off x="547701" y="215885"/>
                <a:ext cx="417369" cy="225432"/>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grpSp>
            <p:nvGrpSpPr>
              <p:cNvPr id="1604" name="Group"/>
              <p:cNvGrpSpPr/>
              <p:nvPr/>
            </p:nvGrpSpPr>
            <p:grpSpPr>
              <a:xfrm>
                <a:off x="189603" y="0"/>
                <a:ext cx="3099407" cy="1327239"/>
                <a:chOff x="0" y="0"/>
                <a:chExt cx="3099405" cy="1327238"/>
              </a:xfrm>
            </p:grpSpPr>
            <p:sp>
              <p:nvSpPr>
                <p:cNvPr id="1600" name="Line"/>
                <p:cNvSpPr/>
                <p:nvPr/>
              </p:nvSpPr>
              <p:spPr>
                <a:xfrm flipH="1">
                  <a:off x="314344" y="179507"/>
                  <a:ext cx="1" cy="929924"/>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601" name="Line"/>
                <p:cNvSpPr/>
                <p:nvPr/>
              </p:nvSpPr>
              <p:spPr>
                <a:xfrm>
                  <a:off x="311972" y="181323"/>
                  <a:ext cx="2430636"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602" name="Rectangle"/>
                <p:cNvSpPr txBox="1"/>
                <p:nvPr/>
              </p:nvSpPr>
              <p:spPr>
                <a:xfrm>
                  <a:off x="2470715" y="0"/>
                  <a:ext cx="628691" cy="248513"/>
                </a:xfrm>
                <a:prstGeom prst="rect">
                  <a:avLst/>
                </a:prstGeom>
                <a:noFill/>
                <a:ln w="12700" cap="flat">
                  <a:noFill/>
                  <a:miter lim="400000"/>
                </a:ln>
                <a:effectLst/>
              </p:spPr>
              <p:txBody>
                <a:bodyPr wrap="square" lIns="45719" tIns="45719" rIns="45719" bIns="45719" numCol="1" anchor="t">
                  <a:noAutofit/>
                </a:bodyPr>
                <a:lstStyle/>
                <a:p>
                  <a:pPr>
                    <a:defRPr sz="1500">
                      <a:latin typeface="+mn-lt"/>
                      <a:ea typeface="+mn-ea"/>
                      <a:cs typeface="+mn-cs"/>
                      <a:sym typeface="Calibri"/>
                    </a:defRPr>
                  </a:pPr>
                </a:p>
              </p:txBody>
            </p:sp>
            <p:sp>
              <p:nvSpPr>
                <p:cNvPr id="1603" name="Rectangle"/>
                <p:cNvSpPr txBox="1"/>
                <p:nvPr/>
              </p:nvSpPr>
              <p:spPr>
                <a:xfrm>
                  <a:off x="0" y="1078725"/>
                  <a:ext cx="628690" cy="248514"/>
                </a:xfrm>
                <a:prstGeom prst="rect">
                  <a:avLst/>
                </a:prstGeom>
                <a:noFill/>
                <a:ln w="12700" cap="flat">
                  <a:noFill/>
                  <a:miter lim="400000"/>
                </a:ln>
                <a:effectLst/>
              </p:spPr>
              <p:txBody>
                <a:bodyPr wrap="square" lIns="45719" tIns="45719" rIns="45719" bIns="45719" numCol="1" anchor="t">
                  <a:noAutofit/>
                </a:bodyPr>
                <a:lstStyle/>
                <a:p>
                  <a:pPr>
                    <a:defRPr sz="1500">
                      <a:latin typeface="+mn-lt"/>
                      <a:ea typeface="+mn-ea"/>
                      <a:cs typeface="+mn-cs"/>
                      <a:sym typeface="Calibri"/>
                    </a:defRPr>
                  </a:pPr>
                </a:p>
              </p:txBody>
            </p:sp>
          </p:grpSp>
          <p:sp>
            <p:nvSpPr>
              <p:cNvPr id="1605" name="Child0"/>
              <p:cNvSpPr txBox="1"/>
              <p:nvPr/>
            </p:nvSpPr>
            <p:spPr>
              <a:xfrm>
                <a:off x="9066" y="207536"/>
                <a:ext cx="516411" cy="248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Child0</a:t>
                </a:r>
              </a:p>
            </p:txBody>
          </p:sp>
          <p:sp>
            <p:nvSpPr>
              <p:cNvPr id="1606" name="Child1"/>
              <p:cNvSpPr txBox="1"/>
              <p:nvPr/>
            </p:nvSpPr>
            <p:spPr>
              <a:xfrm>
                <a:off x="0" y="517097"/>
                <a:ext cx="521993" cy="248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Child1</a:t>
                </a:r>
              </a:p>
            </p:txBody>
          </p:sp>
          <p:sp>
            <p:nvSpPr>
              <p:cNvPr id="1607" name="Child2"/>
              <p:cNvSpPr txBox="1"/>
              <p:nvPr/>
            </p:nvSpPr>
            <p:spPr>
              <a:xfrm>
                <a:off x="6059" y="820141"/>
                <a:ext cx="521994" cy="2485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Child2</a:t>
                </a:r>
              </a:p>
            </p:txBody>
          </p:sp>
          <p:sp>
            <p:nvSpPr>
              <p:cNvPr id="1608" name="Rectangle"/>
              <p:cNvSpPr/>
              <p:nvPr/>
            </p:nvSpPr>
            <p:spPr>
              <a:xfrm>
                <a:off x="994315" y="505961"/>
                <a:ext cx="574105" cy="225432"/>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sp>
            <p:nvSpPr>
              <p:cNvPr id="1609" name="Rectangle"/>
              <p:cNvSpPr/>
              <p:nvPr/>
            </p:nvSpPr>
            <p:spPr>
              <a:xfrm>
                <a:off x="1606034" y="800136"/>
                <a:ext cx="417369" cy="225431"/>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sp>
            <p:nvSpPr>
              <p:cNvPr id="1610" name="Rectangle"/>
              <p:cNvSpPr/>
              <p:nvPr/>
            </p:nvSpPr>
            <p:spPr>
              <a:xfrm>
                <a:off x="994599" y="215885"/>
                <a:ext cx="417369" cy="225432"/>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611" name="Rectangle"/>
              <p:cNvSpPr/>
              <p:nvPr/>
            </p:nvSpPr>
            <p:spPr>
              <a:xfrm>
                <a:off x="1608289" y="508584"/>
                <a:ext cx="574105" cy="225432"/>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612" name="Rectangle"/>
              <p:cNvSpPr/>
              <p:nvPr/>
            </p:nvSpPr>
            <p:spPr>
              <a:xfrm>
                <a:off x="1605106" y="215885"/>
                <a:ext cx="417370" cy="225432"/>
              </a:xfrm>
              <a:prstGeom prst="rect">
                <a:avLst/>
              </a:prstGeom>
              <a:solidFill>
                <a:srgbClr val="73FA79"/>
              </a:solidFill>
              <a:ln w="25400" cap="flat">
                <a:solidFill>
                  <a:srgbClr val="008F00"/>
                </a:solidFill>
                <a:prstDash val="solid"/>
                <a:round/>
              </a:ln>
              <a:effectLst/>
            </p:spPr>
            <p:txBody>
              <a:bodyPr wrap="square" lIns="45719" tIns="45719" rIns="45719" bIns="45719" numCol="1" anchor="t">
                <a:noAutofit/>
              </a:bodyPr>
              <a:lstStyle/>
              <a:p>
                <a:pPr>
                  <a:defRPr sz="1400"/>
                </a:pPr>
              </a:p>
            </p:txBody>
          </p:sp>
          <p:sp>
            <p:nvSpPr>
              <p:cNvPr id="1613" name="Rectangle"/>
              <p:cNvSpPr/>
              <p:nvPr/>
            </p:nvSpPr>
            <p:spPr>
              <a:xfrm>
                <a:off x="2216542" y="794518"/>
                <a:ext cx="417369" cy="225431"/>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614" name="Rectangle"/>
              <p:cNvSpPr/>
              <p:nvPr/>
            </p:nvSpPr>
            <p:spPr>
              <a:xfrm>
                <a:off x="2218797" y="502967"/>
                <a:ext cx="574105" cy="225431"/>
              </a:xfrm>
              <a:prstGeom prst="rect">
                <a:avLst/>
              </a:prstGeom>
              <a:solidFill>
                <a:srgbClr val="73FA79"/>
              </a:solidFill>
              <a:ln w="25400" cap="flat">
                <a:solidFill>
                  <a:srgbClr val="008F00"/>
                </a:solidFill>
                <a:prstDash val="solid"/>
                <a:round/>
              </a:ln>
              <a:effectLst/>
            </p:spPr>
            <p:txBody>
              <a:bodyPr wrap="square" lIns="45719" tIns="45719" rIns="45719" bIns="45719" numCol="1" anchor="t">
                <a:noAutofit/>
              </a:bodyPr>
              <a:lstStyle/>
              <a:p>
                <a:pPr>
                  <a:defRPr sz="1400"/>
                </a:pPr>
              </a:p>
            </p:txBody>
          </p:sp>
          <p:sp>
            <p:nvSpPr>
              <p:cNvPr id="1615" name="Rectangle"/>
              <p:cNvSpPr/>
              <p:nvPr/>
            </p:nvSpPr>
            <p:spPr>
              <a:xfrm>
                <a:off x="2215614" y="210268"/>
                <a:ext cx="417370" cy="225431"/>
              </a:xfrm>
              <a:prstGeom prst="rect">
                <a:avLst/>
              </a:prstGeom>
              <a:solidFill>
                <a:srgbClr val="D783FF"/>
              </a:solidFill>
              <a:ln w="25400" cap="flat">
                <a:solidFill>
                  <a:srgbClr val="9437FF"/>
                </a:solidFill>
                <a:prstDash val="solid"/>
                <a:round/>
              </a:ln>
              <a:effectLst/>
            </p:spPr>
            <p:txBody>
              <a:bodyPr wrap="square" lIns="45719" tIns="45719" rIns="45719" bIns="45719" numCol="1" anchor="t">
                <a:noAutofit/>
              </a:bodyPr>
              <a:lstStyle/>
              <a:p>
                <a:pPr>
                  <a:defRPr sz="1400"/>
                </a:pPr>
              </a:p>
            </p:txBody>
          </p:sp>
        </p:grpSp>
        <p:grpSp>
          <p:nvGrpSpPr>
            <p:cNvPr id="1619" name="Group"/>
            <p:cNvGrpSpPr/>
            <p:nvPr/>
          </p:nvGrpSpPr>
          <p:grpSpPr>
            <a:xfrm>
              <a:off x="2680185" y="772486"/>
              <a:ext cx="4693956" cy="719308"/>
              <a:chOff x="0" y="85895"/>
              <a:chExt cx="4693954" cy="719307"/>
            </a:xfrm>
          </p:grpSpPr>
          <p:sp>
            <p:nvSpPr>
              <p:cNvPr id="1617" name="Line"/>
              <p:cNvSpPr/>
              <p:nvPr/>
            </p:nvSpPr>
            <p:spPr>
              <a:xfrm flipV="1">
                <a:off x="-1" y="92177"/>
                <a:ext cx="4083241" cy="710616"/>
              </a:xfrm>
              <a:prstGeom prst="line">
                <a:avLst/>
              </a:prstGeom>
              <a:noFill/>
              <a:ln w="25400" cap="flat">
                <a:solidFill>
                  <a:srgbClr val="008F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618" name="Line"/>
              <p:cNvSpPr/>
              <p:nvPr/>
            </p:nvSpPr>
            <p:spPr>
              <a:xfrm flipV="1">
                <a:off x="3127326" y="85895"/>
                <a:ext cx="1566629" cy="719308"/>
              </a:xfrm>
              <a:prstGeom prst="line">
                <a:avLst/>
              </a:prstGeom>
              <a:noFill/>
              <a:ln w="25400" cap="flat">
                <a:solidFill>
                  <a:srgbClr val="008F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nvGrpSpPr>
            <p:cNvPr id="1646" name="Group"/>
            <p:cNvGrpSpPr/>
            <p:nvPr/>
          </p:nvGrpSpPr>
          <p:grpSpPr>
            <a:xfrm>
              <a:off x="5984021" y="1434457"/>
              <a:ext cx="3498234" cy="1030331"/>
              <a:chOff x="0" y="0"/>
              <a:chExt cx="3498233" cy="1030330"/>
            </a:xfrm>
          </p:grpSpPr>
          <p:sp>
            <p:nvSpPr>
              <p:cNvPr id="1620" name="Rectangle"/>
              <p:cNvSpPr/>
              <p:nvPr/>
            </p:nvSpPr>
            <p:spPr>
              <a:xfrm>
                <a:off x="2477603" y="204215"/>
                <a:ext cx="89675" cy="209358"/>
              </a:xfrm>
              <a:prstGeom prst="rect">
                <a:avLst/>
              </a:prstGeom>
              <a:solidFill>
                <a:srgbClr val="D783FF"/>
              </a:solidFill>
              <a:ln w="25400" cap="flat">
                <a:solidFill>
                  <a:srgbClr val="9437FF"/>
                </a:solidFill>
                <a:prstDash val="solid"/>
                <a:round/>
              </a:ln>
              <a:effectLst/>
            </p:spPr>
            <p:txBody>
              <a:bodyPr wrap="square" lIns="45719" tIns="45719" rIns="45719" bIns="45719" numCol="1" anchor="t">
                <a:noAutofit/>
              </a:bodyPr>
              <a:lstStyle/>
              <a:p>
                <a:pPr>
                  <a:defRPr sz="1400"/>
                </a:pPr>
              </a:p>
            </p:txBody>
          </p:sp>
          <p:sp>
            <p:nvSpPr>
              <p:cNvPr id="1621" name="Rectangle"/>
              <p:cNvSpPr/>
              <p:nvPr/>
            </p:nvSpPr>
            <p:spPr>
              <a:xfrm>
                <a:off x="1925658" y="741179"/>
                <a:ext cx="105443" cy="209358"/>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622" name="Rectangle"/>
              <p:cNvSpPr/>
              <p:nvPr/>
            </p:nvSpPr>
            <p:spPr>
              <a:xfrm>
                <a:off x="1244220" y="741179"/>
                <a:ext cx="79270" cy="209358"/>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sp>
            <p:nvSpPr>
              <p:cNvPr id="1623" name="Rectangle"/>
              <p:cNvSpPr/>
              <p:nvPr/>
            </p:nvSpPr>
            <p:spPr>
              <a:xfrm>
                <a:off x="535650" y="200493"/>
                <a:ext cx="451059" cy="209359"/>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grpSp>
            <p:nvGrpSpPr>
              <p:cNvPr id="1627" name="Group"/>
              <p:cNvGrpSpPr/>
              <p:nvPr/>
            </p:nvGrpSpPr>
            <p:grpSpPr>
              <a:xfrm>
                <a:off x="485801" y="0"/>
                <a:ext cx="3012432" cy="1030331"/>
                <a:chOff x="0" y="0"/>
                <a:chExt cx="3012431" cy="1030330"/>
              </a:xfrm>
            </p:grpSpPr>
            <p:sp>
              <p:nvSpPr>
                <p:cNvPr id="1624" name="Line"/>
                <p:cNvSpPr/>
                <p:nvPr/>
              </p:nvSpPr>
              <p:spPr>
                <a:xfrm flipH="1">
                  <a:off x="2564" y="166709"/>
                  <a:ext cx="1" cy="863622"/>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625" name="Line"/>
                <p:cNvSpPr/>
                <p:nvPr/>
              </p:nvSpPr>
              <p:spPr>
                <a:xfrm>
                  <a:off x="0" y="168395"/>
                  <a:ext cx="2626834" cy="1"/>
                </a:xfrm>
                <a:prstGeom prst="line">
                  <a:avLst/>
                </a:prstGeom>
                <a:noFill/>
                <a:ln w="25400" cap="flat">
                  <a:solidFill>
                    <a:srgbClr val="000000"/>
                  </a:solidFill>
                  <a:prstDash val="solid"/>
                  <a:round/>
                  <a:tailEnd type="triangle" w="med" len="med"/>
                </a:ln>
                <a:effectLst/>
              </p:spPr>
              <p:txBody>
                <a:bodyPr wrap="square" lIns="45719" tIns="45719" rIns="45719" bIns="45719" numCol="1" anchor="t">
                  <a:noAutofit/>
                </a:bodyPr>
                <a:lstStyle/>
                <a:p>
                  <a:pPr/>
                </a:p>
              </p:txBody>
            </p:sp>
            <p:sp>
              <p:nvSpPr>
                <p:cNvPr id="1626" name="Rectangle"/>
                <p:cNvSpPr txBox="1"/>
                <p:nvPr/>
              </p:nvSpPr>
              <p:spPr>
                <a:xfrm>
                  <a:off x="2332994" y="0"/>
                  <a:ext cx="679438" cy="230795"/>
                </a:xfrm>
                <a:prstGeom prst="rect">
                  <a:avLst/>
                </a:prstGeom>
                <a:noFill/>
                <a:ln w="12700" cap="flat">
                  <a:noFill/>
                  <a:miter lim="400000"/>
                </a:ln>
                <a:effectLst/>
              </p:spPr>
              <p:txBody>
                <a:bodyPr wrap="square" lIns="45719" tIns="45719" rIns="45719" bIns="45719" numCol="1" anchor="t">
                  <a:noAutofit/>
                </a:bodyPr>
                <a:lstStyle/>
                <a:p>
                  <a:pPr>
                    <a:defRPr sz="1500">
                      <a:latin typeface="+mn-lt"/>
                      <a:ea typeface="+mn-ea"/>
                      <a:cs typeface="+mn-cs"/>
                      <a:sym typeface="Calibri"/>
                    </a:defRPr>
                  </a:pPr>
                </a:p>
              </p:txBody>
            </p:sp>
          </p:grpSp>
          <p:sp>
            <p:nvSpPr>
              <p:cNvPr id="1628" name="Child0"/>
              <p:cNvSpPr txBox="1"/>
              <p:nvPr/>
            </p:nvSpPr>
            <p:spPr>
              <a:xfrm>
                <a:off x="889" y="192739"/>
                <a:ext cx="521492" cy="23079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Child0</a:t>
                </a:r>
              </a:p>
            </p:txBody>
          </p:sp>
          <p:sp>
            <p:nvSpPr>
              <p:cNvPr id="1629" name="Child1"/>
              <p:cNvSpPr txBox="1"/>
              <p:nvPr/>
            </p:nvSpPr>
            <p:spPr>
              <a:xfrm>
                <a:off x="7121" y="485399"/>
                <a:ext cx="564128" cy="2307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Child1</a:t>
                </a:r>
              </a:p>
            </p:txBody>
          </p:sp>
          <p:sp>
            <p:nvSpPr>
              <p:cNvPr id="1630" name="Child2"/>
              <p:cNvSpPr txBox="1"/>
              <p:nvPr/>
            </p:nvSpPr>
            <p:spPr>
              <a:xfrm>
                <a:off x="0" y="740990"/>
                <a:ext cx="564127" cy="23079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defRPr sz="1300">
                    <a:latin typeface="+mn-lt"/>
                    <a:ea typeface="+mn-ea"/>
                    <a:cs typeface="+mn-cs"/>
                    <a:sym typeface="Calibri"/>
                  </a:defRPr>
                </a:lvl1pPr>
              </a:lstStyle>
              <a:p>
                <a:pPr/>
                <a:r>
                  <a:t>Child2</a:t>
                </a:r>
              </a:p>
            </p:txBody>
          </p:sp>
          <p:sp>
            <p:nvSpPr>
              <p:cNvPr id="1631" name="Rectangle"/>
              <p:cNvSpPr/>
              <p:nvPr/>
            </p:nvSpPr>
            <p:spPr>
              <a:xfrm>
                <a:off x="635211" y="469887"/>
                <a:ext cx="620447" cy="209359"/>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sp>
            <p:nvSpPr>
              <p:cNvPr id="1632" name="Rectangle"/>
              <p:cNvSpPr/>
              <p:nvPr/>
            </p:nvSpPr>
            <p:spPr>
              <a:xfrm>
                <a:off x="700259" y="743088"/>
                <a:ext cx="428065" cy="209358"/>
              </a:xfrm>
              <a:prstGeom prst="rect">
                <a:avLst/>
              </a:prstGeom>
              <a:solidFill>
                <a:schemeClr val="accent1">
                  <a:satOff val="-33333"/>
                  <a:lumOff val="29999"/>
                </a:schemeClr>
              </a:solidFill>
              <a:ln w="25400" cap="flat">
                <a:solidFill>
                  <a:schemeClr val="accent1"/>
                </a:solidFill>
                <a:prstDash val="solid"/>
                <a:round/>
              </a:ln>
              <a:effectLst/>
            </p:spPr>
            <p:txBody>
              <a:bodyPr wrap="square" lIns="45719" tIns="45719" rIns="45719" bIns="45719" numCol="1" anchor="t">
                <a:noAutofit/>
              </a:bodyPr>
              <a:lstStyle/>
              <a:p>
                <a:pPr>
                  <a:defRPr sz="1400"/>
                </a:pPr>
              </a:p>
            </p:txBody>
          </p:sp>
          <p:sp>
            <p:nvSpPr>
              <p:cNvPr id="1633" name="Rectangle"/>
              <p:cNvSpPr/>
              <p:nvPr/>
            </p:nvSpPr>
            <p:spPr>
              <a:xfrm>
                <a:off x="979328" y="200493"/>
                <a:ext cx="451059" cy="209359"/>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634" name="Rectangle"/>
              <p:cNvSpPr/>
              <p:nvPr/>
            </p:nvSpPr>
            <p:spPr>
              <a:xfrm>
                <a:off x="1249629" y="472323"/>
                <a:ext cx="620446" cy="209359"/>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635" name="Rectangle"/>
              <p:cNvSpPr/>
              <p:nvPr/>
            </p:nvSpPr>
            <p:spPr>
              <a:xfrm>
                <a:off x="1432829" y="200493"/>
                <a:ext cx="451059" cy="209359"/>
              </a:xfrm>
              <a:prstGeom prst="rect">
                <a:avLst/>
              </a:prstGeom>
              <a:solidFill>
                <a:srgbClr val="73FA79"/>
              </a:solidFill>
              <a:ln w="25400" cap="flat">
                <a:solidFill>
                  <a:srgbClr val="008F00"/>
                </a:solidFill>
                <a:prstDash val="solid"/>
                <a:round/>
              </a:ln>
              <a:effectLst/>
            </p:spPr>
            <p:txBody>
              <a:bodyPr wrap="square" lIns="45719" tIns="45719" rIns="45719" bIns="45719" numCol="1" anchor="t">
                <a:noAutofit/>
              </a:bodyPr>
              <a:lstStyle/>
              <a:p>
                <a:pPr>
                  <a:defRPr sz="1400"/>
                </a:pPr>
              </a:p>
            </p:txBody>
          </p:sp>
          <p:sp>
            <p:nvSpPr>
              <p:cNvPr id="1636" name="Rectangle"/>
              <p:cNvSpPr/>
              <p:nvPr/>
            </p:nvSpPr>
            <p:spPr>
              <a:xfrm>
                <a:off x="1324500" y="741179"/>
                <a:ext cx="437341" cy="209358"/>
              </a:xfrm>
              <a:prstGeom prst="rect">
                <a:avLst/>
              </a:prstGeom>
              <a:solidFill>
                <a:srgbClr val="76D6FF"/>
              </a:solidFill>
              <a:ln w="25400" cap="flat">
                <a:solidFill>
                  <a:srgbClr val="0433FF"/>
                </a:solidFill>
                <a:prstDash val="solid"/>
                <a:round/>
              </a:ln>
              <a:effectLst/>
            </p:spPr>
            <p:txBody>
              <a:bodyPr wrap="square" lIns="45719" tIns="45719" rIns="45719" bIns="45719" numCol="1" anchor="t">
                <a:noAutofit/>
              </a:bodyPr>
              <a:lstStyle/>
              <a:p>
                <a:pPr>
                  <a:defRPr sz="1400"/>
                </a:pPr>
              </a:p>
            </p:txBody>
          </p:sp>
          <p:sp>
            <p:nvSpPr>
              <p:cNvPr id="1637" name="Rectangle"/>
              <p:cNvSpPr/>
              <p:nvPr/>
            </p:nvSpPr>
            <p:spPr>
              <a:xfrm>
                <a:off x="1865212" y="474860"/>
                <a:ext cx="620447" cy="209359"/>
              </a:xfrm>
              <a:prstGeom prst="rect">
                <a:avLst/>
              </a:prstGeom>
              <a:solidFill>
                <a:srgbClr val="73FA79"/>
              </a:solidFill>
              <a:ln w="25400" cap="flat">
                <a:solidFill>
                  <a:srgbClr val="008F00"/>
                </a:solidFill>
                <a:prstDash val="solid"/>
                <a:round/>
              </a:ln>
              <a:effectLst/>
            </p:spPr>
            <p:txBody>
              <a:bodyPr wrap="square" lIns="45719" tIns="45719" rIns="45719" bIns="45719" numCol="1" anchor="t">
                <a:noAutofit/>
              </a:bodyPr>
              <a:lstStyle/>
              <a:p>
                <a:pPr>
                  <a:defRPr sz="1400"/>
                </a:pPr>
              </a:p>
            </p:txBody>
          </p:sp>
          <p:sp>
            <p:nvSpPr>
              <p:cNvPr id="1638" name="Rectangle"/>
              <p:cNvSpPr/>
              <p:nvPr/>
            </p:nvSpPr>
            <p:spPr>
              <a:xfrm>
                <a:off x="1878964" y="201092"/>
                <a:ext cx="428621" cy="209358"/>
              </a:xfrm>
              <a:prstGeom prst="rect">
                <a:avLst/>
              </a:prstGeom>
              <a:solidFill>
                <a:srgbClr val="D783FF"/>
              </a:solidFill>
              <a:ln w="25400" cap="flat">
                <a:solidFill>
                  <a:srgbClr val="9437FF"/>
                </a:solidFill>
                <a:prstDash val="solid"/>
                <a:round/>
              </a:ln>
              <a:effectLst/>
            </p:spPr>
            <p:txBody>
              <a:bodyPr wrap="square" lIns="45719" tIns="45719" rIns="45719" bIns="45719" numCol="1" anchor="t">
                <a:noAutofit/>
              </a:bodyPr>
              <a:lstStyle/>
              <a:p>
                <a:pPr>
                  <a:defRPr sz="1400"/>
                </a:pPr>
              </a:p>
            </p:txBody>
          </p:sp>
          <p:sp>
            <p:nvSpPr>
              <p:cNvPr id="1639" name="Rectangle"/>
              <p:cNvSpPr/>
              <p:nvPr/>
            </p:nvSpPr>
            <p:spPr>
              <a:xfrm>
                <a:off x="1091759" y="750389"/>
                <a:ext cx="164055" cy="193318"/>
              </a:xfrm>
              <a:prstGeom prst="rect">
                <a:avLst/>
              </a:prstGeom>
              <a:solidFill>
                <a:srgbClr val="D6D6D6"/>
              </a:solidFill>
              <a:ln w="12700" cap="flat">
                <a:noFill/>
                <a:miter lim="400000"/>
              </a:ln>
              <a:effectLst/>
            </p:spPr>
            <p:txBody>
              <a:bodyPr wrap="square" lIns="45719" tIns="45719" rIns="45719" bIns="45719" numCol="1" anchor="t">
                <a:noAutofit/>
              </a:bodyPr>
              <a:lstStyle/>
              <a:p>
                <a:pPr>
                  <a:defRPr sz="1400"/>
                </a:pPr>
              </a:p>
            </p:txBody>
          </p:sp>
          <p:sp>
            <p:nvSpPr>
              <p:cNvPr id="1640" name="Rectangle"/>
              <p:cNvSpPr/>
              <p:nvPr/>
            </p:nvSpPr>
            <p:spPr>
              <a:xfrm>
                <a:off x="1751236" y="749199"/>
                <a:ext cx="183980" cy="193318"/>
              </a:xfrm>
              <a:prstGeom prst="rect">
                <a:avLst/>
              </a:prstGeom>
              <a:solidFill>
                <a:srgbClr val="D6D6D6"/>
              </a:solidFill>
              <a:ln w="12700" cap="flat">
                <a:noFill/>
                <a:miter lim="400000"/>
              </a:ln>
              <a:effectLst/>
            </p:spPr>
            <p:txBody>
              <a:bodyPr wrap="square" lIns="45719" tIns="45719" rIns="45719" bIns="45719" numCol="1" anchor="t">
                <a:noAutofit/>
              </a:bodyPr>
              <a:lstStyle/>
              <a:p>
                <a:pPr>
                  <a:defRPr sz="1400"/>
                </a:pPr>
              </a:p>
            </p:txBody>
          </p:sp>
          <p:sp>
            <p:nvSpPr>
              <p:cNvPr id="1641" name="Square"/>
              <p:cNvSpPr/>
              <p:nvPr/>
            </p:nvSpPr>
            <p:spPr>
              <a:xfrm>
                <a:off x="2296420" y="210452"/>
                <a:ext cx="190561" cy="193318"/>
              </a:xfrm>
              <a:prstGeom prst="rect">
                <a:avLst/>
              </a:prstGeom>
              <a:solidFill>
                <a:srgbClr val="D6D6D6"/>
              </a:solidFill>
              <a:ln w="12700" cap="flat">
                <a:noFill/>
                <a:miter lim="400000"/>
              </a:ln>
              <a:effectLst/>
            </p:spPr>
            <p:txBody>
              <a:bodyPr wrap="square" lIns="45719" tIns="45719" rIns="45719" bIns="45719" numCol="1" anchor="t">
                <a:noAutofit/>
              </a:bodyPr>
              <a:lstStyle/>
              <a:p>
                <a:pPr>
                  <a:defRPr sz="1400"/>
                </a:pPr>
              </a:p>
            </p:txBody>
          </p:sp>
          <p:sp>
            <p:nvSpPr>
              <p:cNvPr id="1642" name="Rectangle"/>
              <p:cNvSpPr/>
              <p:nvPr/>
            </p:nvSpPr>
            <p:spPr>
              <a:xfrm>
                <a:off x="2037001" y="741179"/>
                <a:ext cx="477458" cy="209358"/>
              </a:xfrm>
              <a:prstGeom prst="rect">
                <a:avLst/>
              </a:prstGeom>
              <a:solidFill>
                <a:srgbClr val="73FA79"/>
              </a:solidFill>
              <a:ln w="25400" cap="flat">
                <a:solidFill>
                  <a:srgbClr val="008F00"/>
                </a:solidFill>
                <a:prstDash val="solid"/>
                <a:round/>
              </a:ln>
              <a:effectLst/>
            </p:spPr>
            <p:txBody>
              <a:bodyPr wrap="square" lIns="45719" tIns="45719" rIns="45719" bIns="45719" numCol="1" anchor="t">
                <a:noAutofit/>
              </a:bodyPr>
              <a:lstStyle/>
              <a:p>
                <a:pPr>
                  <a:defRPr sz="1400"/>
                </a:pPr>
              </a:p>
            </p:txBody>
          </p:sp>
          <p:sp>
            <p:nvSpPr>
              <p:cNvPr id="1643" name="Rectangle"/>
              <p:cNvSpPr/>
              <p:nvPr/>
            </p:nvSpPr>
            <p:spPr>
              <a:xfrm>
                <a:off x="2484992" y="473883"/>
                <a:ext cx="544481" cy="209358"/>
              </a:xfrm>
              <a:prstGeom prst="rect">
                <a:avLst/>
              </a:prstGeom>
              <a:solidFill>
                <a:srgbClr val="D783FF"/>
              </a:solidFill>
              <a:ln w="25400" cap="flat">
                <a:solidFill>
                  <a:srgbClr val="9437FF"/>
                </a:solidFill>
                <a:prstDash val="solid"/>
                <a:round/>
              </a:ln>
              <a:effectLst/>
            </p:spPr>
            <p:txBody>
              <a:bodyPr wrap="square" lIns="45719" tIns="45719" rIns="45719" bIns="45719" numCol="1" anchor="t">
                <a:noAutofit/>
              </a:bodyPr>
              <a:lstStyle/>
              <a:p>
                <a:pPr>
                  <a:defRPr sz="1400"/>
                </a:pPr>
              </a:p>
            </p:txBody>
          </p:sp>
          <p:sp>
            <p:nvSpPr>
              <p:cNvPr id="1644" name="Rectangle"/>
              <p:cNvSpPr/>
              <p:nvPr/>
            </p:nvSpPr>
            <p:spPr>
              <a:xfrm>
                <a:off x="2515555" y="741179"/>
                <a:ext cx="437341" cy="209358"/>
              </a:xfrm>
              <a:prstGeom prst="rect">
                <a:avLst/>
              </a:prstGeom>
              <a:solidFill>
                <a:srgbClr val="D783FF"/>
              </a:solidFill>
              <a:ln w="25400" cap="flat">
                <a:solidFill>
                  <a:srgbClr val="9437FF"/>
                </a:solidFill>
                <a:prstDash val="solid"/>
                <a:round/>
              </a:ln>
              <a:effectLst/>
            </p:spPr>
            <p:txBody>
              <a:bodyPr wrap="square" lIns="45719" tIns="45719" rIns="45719" bIns="45719" numCol="1" anchor="t">
                <a:noAutofit/>
              </a:bodyPr>
              <a:lstStyle/>
              <a:p>
                <a:pPr>
                  <a:defRPr sz="1400"/>
                </a:pPr>
              </a:p>
            </p:txBody>
          </p:sp>
          <p:sp>
            <p:nvSpPr>
              <p:cNvPr id="1645" name="Rectangle"/>
              <p:cNvSpPr/>
              <p:nvPr/>
            </p:nvSpPr>
            <p:spPr>
              <a:xfrm>
                <a:off x="2569039" y="204969"/>
                <a:ext cx="428621" cy="209358"/>
              </a:xfrm>
              <a:prstGeom prst="rect">
                <a:avLst/>
              </a:prstGeom>
              <a:solidFill>
                <a:srgbClr val="FFD479"/>
              </a:solidFill>
              <a:ln w="25400" cap="flat">
                <a:solidFill>
                  <a:srgbClr val="FF9300"/>
                </a:solidFill>
                <a:prstDash val="solid"/>
                <a:round/>
              </a:ln>
              <a:effectLst/>
            </p:spPr>
            <p:txBody>
              <a:bodyPr wrap="square" lIns="45719" tIns="45719" rIns="45719" bIns="45719" numCol="1" anchor="t">
                <a:noAutofit/>
              </a:bodyPr>
              <a:lstStyle/>
              <a:p>
                <a:pPr>
                  <a:defRPr sz="1400"/>
                </a:pPr>
              </a:p>
            </p:txBody>
          </p:sp>
        </p:grpSp>
        <p:grpSp>
          <p:nvGrpSpPr>
            <p:cNvPr id="1649" name="Group"/>
            <p:cNvGrpSpPr/>
            <p:nvPr/>
          </p:nvGrpSpPr>
          <p:grpSpPr>
            <a:xfrm>
              <a:off x="6021018" y="1085245"/>
              <a:ext cx="3216859" cy="342856"/>
              <a:chOff x="0" y="45088"/>
              <a:chExt cx="3216858" cy="342855"/>
            </a:xfrm>
          </p:grpSpPr>
          <p:sp>
            <p:nvSpPr>
              <p:cNvPr id="1647" name="Line"/>
              <p:cNvSpPr/>
              <p:nvPr/>
            </p:nvSpPr>
            <p:spPr>
              <a:xfrm flipV="1">
                <a:off x="-1" y="45088"/>
                <a:ext cx="1382084" cy="342856"/>
              </a:xfrm>
              <a:prstGeom prst="line">
                <a:avLst/>
              </a:prstGeom>
              <a:noFill/>
              <a:ln w="25400" cap="flat">
                <a:solidFill>
                  <a:srgbClr val="FF26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sp>
            <p:nvSpPr>
              <p:cNvPr id="1648" name="Line"/>
              <p:cNvSpPr/>
              <p:nvPr/>
            </p:nvSpPr>
            <p:spPr>
              <a:xfrm flipH="1" flipV="1">
                <a:off x="1826635" y="53256"/>
                <a:ext cx="1390224" cy="329971"/>
              </a:xfrm>
              <a:prstGeom prst="line">
                <a:avLst/>
              </a:prstGeom>
              <a:noFill/>
              <a:ln w="25400" cap="flat">
                <a:solidFill>
                  <a:srgbClr val="FF2600"/>
                </a:solidFill>
                <a:prstDash val="solid"/>
                <a:roun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a:p>
            </p:txBody>
          </p:sp>
        </p:grpSp>
      </p:grpSp>
      <p:sp>
        <p:nvSpPr>
          <p:cNvPr id="1651" name="Connecting the Diagram to Waveforms"/>
          <p:cNvSpPr txBox="1"/>
          <p:nvPr>
            <p:ph type="title"/>
          </p:nvPr>
        </p:nvSpPr>
        <p:spPr>
          <a:prstGeom prst="rect">
            <a:avLst/>
          </a:prstGeom>
        </p:spPr>
        <p:txBody>
          <a:bodyPr/>
          <a:lstStyle/>
          <a:p>
            <a:pPr/>
            <a:r>
              <a:t>Connecting the Diagram to Waveforms</a:t>
            </a:r>
          </a:p>
        </p:txBody>
      </p:sp>
      <p:sp>
        <p:nvSpPr>
          <p:cNvPr id="1652" name="Sequential (i)…"/>
          <p:cNvSpPr/>
          <p:nvPr/>
        </p:nvSpPr>
        <p:spPr>
          <a:xfrm>
            <a:off x="6907877" y="1046142"/>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Sequential (i)</a:t>
            </a:r>
          </a:p>
          <a:p>
            <a:pPr algn="ctr">
              <a:defRPr sz="1400"/>
            </a:pPr>
            <a:r>
              <a:t>[:1]</a:t>
            </a:r>
          </a:p>
          <a:p>
            <a:pPr algn="ctr">
              <a:defRPr b="1" sz="1400">
                <a:solidFill>
                  <a:srgbClr val="FF2600"/>
                </a:solidFill>
              </a:defRPr>
            </a:pPr>
            <a:r>
              <a:t>T=#, iters=#</a:t>
            </a:r>
          </a:p>
        </p:txBody>
      </p:sp>
      <p:sp>
        <p:nvSpPr>
          <p:cNvPr id="1653" name="Inner (j)…"/>
          <p:cNvSpPr/>
          <p:nvPr/>
        </p:nvSpPr>
        <p:spPr>
          <a:xfrm>
            <a:off x="4441601" y="2469780"/>
            <a:ext cx="2065978"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[:2] ii=#, L=#</a:t>
            </a:r>
          </a:p>
          <a:p>
            <a:pPr algn="ctr">
              <a:defRPr b="1" sz="1400">
                <a:solidFill>
                  <a:srgbClr val="FF2600"/>
                </a:solidFill>
              </a:defRPr>
            </a:pPr>
            <a:r>
              <a:t>T=#, iters=#</a:t>
            </a:r>
          </a:p>
        </p:txBody>
      </p:sp>
      <p:sp>
        <p:nvSpPr>
          <p:cNvPr id="1654" name="Stream (j)…"/>
          <p:cNvSpPr/>
          <p:nvPr/>
        </p:nvSpPr>
        <p:spPr>
          <a:xfrm>
            <a:off x="9374153" y="2469780"/>
            <a:ext cx="2065978" cy="752739"/>
          </a:xfrm>
          <a:prstGeom prst="rect">
            <a:avLst/>
          </a:prstGeom>
          <a:solidFill>
            <a:srgbClr val="F5BDBB"/>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Stream (j)</a:t>
            </a:r>
          </a:p>
          <a:p>
            <a:pPr algn="ctr">
              <a:defRPr sz="1400"/>
            </a:pPr>
            <a:r>
              <a:t>[:4]</a:t>
            </a:r>
          </a:p>
          <a:p>
            <a:pPr algn="ctr">
              <a:defRPr b="1" sz="1400">
                <a:solidFill>
                  <a:srgbClr val="FF2600"/>
                </a:solidFill>
              </a:defRPr>
            </a:pPr>
            <a:r>
              <a:t>T=#, iters=#</a:t>
            </a:r>
          </a:p>
        </p:txBody>
      </p:sp>
      <p:sp>
        <p:nvSpPr>
          <p:cNvPr id="1687" name="Connection Line"/>
          <p:cNvSpPr/>
          <p:nvPr/>
        </p:nvSpPr>
        <p:spPr>
          <a:xfrm>
            <a:off x="5473699" y="1789430"/>
            <a:ext cx="2465071"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722"/>
                </a:lnTo>
                <a:lnTo>
                  <a:pt x="0" y="8722"/>
                </a:lnTo>
                <a:lnTo>
                  <a:pt x="0" y="21600"/>
                </a:lnTo>
              </a:path>
            </a:pathLst>
          </a:custGeom>
          <a:ln w="25400">
            <a:solidFill>
              <a:srgbClr val="000000"/>
            </a:solidFill>
            <a:tailEnd type="triangle"/>
          </a:ln>
        </p:spPr>
        <p:txBody>
          <a:bodyPr/>
          <a:lstStyle/>
          <a:p>
            <a:pPr/>
          </a:p>
        </p:txBody>
      </p:sp>
      <p:sp>
        <p:nvSpPr>
          <p:cNvPr id="1688" name="Connection Line"/>
          <p:cNvSpPr/>
          <p:nvPr/>
        </p:nvSpPr>
        <p:spPr>
          <a:xfrm>
            <a:off x="7942580" y="1898650"/>
            <a:ext cx="2508250" cy="5219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569"/>
                </a:lnTo>
                <a:lnTo>
                  <a:pt x="21600" y="6569"/>
                </a:lnTo>
                <a:lnTo>
                  <a:pt x="21600" y="21600"/>
                </a:lnTo>
              </a:path>
            </a:pathLst>
          </a:custGeom>
          <a:ln w="25400">
            <a:solidFill>
              <a:srgbClr val="000000"/>
            </a:solidFill>
            <a:tailEnd type="triangle"/>
          </a:ln>
        </p:spPr>
        <p:txBody>
          <a:bodyPr/>
          <a:lstStyle/>
          <a:p>
            <a:pPr/>
          </a:p>
        </p:txBody>
      </p:sp>
      <p:sp>
        <p:nvSpPr>
          <p:cNvPr id="1689" name="Connection Line"/>
          <p:cNvSpPr/>
          <p:nvPr/>
        </p:nvSpPr>
        <p:spPr>
          <a:xfrm>
            <a:off x="7942580" y="3223260"/>
            <a:ext cx="486410" cy="285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624"/>
                </a:lnTo>
                <a:lnTo>
                  <a:pt x="21600" y="6624"/>
                </a:lnTo>
                <a:lnTo>
                  <a:pt x="21600" y="21600"/>
                </a:lnTo>
              </a:path>
            </a:pathLst>
          </a:custGeom>
          <a:ln w="25400">
            <a:solidFill>
              <a:srgbClr val="000000"/>
            </a:solidFill>
            <a:tailEnd type="triangle"/>
          </a:ln>
        </p:spPr>
        <p:txBody>
          <a:bodyPr/>
          <a:lstStyle/>
          <a:p>
            <a:pPr/>
          </a:p>
        </p:txBody>
      </p:sp>
      <p:sp>
        <p:nvSpPr>
          <p:cNvPr id="1690" name="Connection Line"/>
          <p:cNvSpPr/>
          <p:nvPr/>
        </p:nvSpPr>
        <p:spPr>
          <a:xfrm>
            <a:off x="7555230" y="3223260"/>
            <a:ext cx="387351" cy="283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683"/>
                </a:lnTo>
                <a:lnTo>
                  <a:pt x="0" y="6683"/>
                </a:lnTo>
                <a:lnTo>
                  <a:pt x="0" y="21600"/>
                </a:lnTo>
              </a:path>
            </a:pathLst>
          </a:custGeom>
          <a:ln w="25400">
            <a:solidFill>
              <a:srgbClr val="000000"/>
            </a:solidFill>
            <a:tailEnd type="triangle"/>
          </a:ln>
        </p:spPr>
        <p:txBody>
          <a:bodyPr/>
          <a:lstStyle/>
          <a:p>
            <a:pPr/>
          </a:p>
        </p:txBody>
      </p:sp>
      <p:sp>
        <p:nvSpPr>
          <p:cNvPr id="1691" name="Connection Line"/>
          <p:cNvSpPr/>
          <p:nvPr/>
        </p:nvSpPr>
        <p:spPr>
          <a:xfrm>
            <a:off x="10454640" y="3223260"/>
            <a:ext cx="487680" cy="285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624"/>
                </a:lnTo>
                <a:lnTo>
                  <a:pt x="21600" y="6624"/>
                </a:lnTo>
                <a:lnTo>
                  <a:pt x="21600" y="21600"/>
                </a:lnTo>
              </a:path>
            </a:pathLst>
          </a:custGeom>
          <a:ln w="25400">
            <a:solidFill>
              <a:srgbClr val="000000"/>
            </a:solidFill>
            <a:tailEnd type="triangle"/>
          </a:ln>
        </p:spPr>
        <p:txBody>
          <a:bodyPr/>
          <a:lstStyle/>
          <a:p>
            <a:pPr/>
          </a:p>
        </p:txBody>
      </p:sp>
      <p:sp>
        <p:nvSpPr>
          <p:cNvPr id="1692" name="Connection Line"/>
          <p:cNvSpPr/>
          <p:nvPr/>
        </p:nvSpPr>
        <p:spPr>
          <a:xfrm>
            <a:off x="10067290" y="3223260"/>
            <a:ext cx="387350" cy="283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683"/>
                </a:lnTo>
                <a:lnTo>
                  <a:pt x="0" y="6683"/>
                </a:lnTo>
                <a:lnTo>
                  <a:pt x="0" y="21600"/>
                </a:lnTo>
              </a:path>
            </a:pathLst>
          </a:custGeom>
          <a:ln w="25400">
            <a:solidFill>
              <a:srgbClr val="000000"/>
            </a:solidFill>
            <a:tailEnd type="triangle"/>
          </a:ln>
        </p:spPr>
        <p:txBody>
          <a:bodyPr/>
          <a:lstStyle/>
          <a:p>
            <a:pPr/>
          </a:p>
        </p:txBody>
      </p:sp>
      <p:sp>
        <p:nvSpPr>
          <p:cNvPr id="1661" name="Pipelined (j)…"/>
          <p:cNvSpPr/>
          <p:nvPr/>
        </p:nvSpPr>
        <p:spPr>
          <a:xfrm>
            <a:off x="6961217" y="249219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a:p>
            <a:pPr algn="ctr">
              <a:defRPr b="1" sz="1400">
                <a:solidFill>
                  <a:srgbClr val="FF2600"/>
                </a:solidFill>
              </a:defRPr>
            </a:pPr>
            <a:r>
              <a:t>T=#, iters=#</a:t>
            </a:r>
          </a:p>
        </p:txBody>
      </p:sp>
      <p:sp>
        <p:nvSpPr>
          <p:cNvPr id="1693" name="Connection Line"/>
          <p:cNvSpPr/>
          <p:nvPr/>
        </p:nvSpPr>
        <p:spPr>
          <a:xfrm>
            <a:off x="7941900" y="1813511"/>
            <a:ext cx="3980" cy="664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rgbClr val="000000"/>
            </a:solidFill>
            <a:tailEnd type="triangle"/>
          </a:ln>
        </p:spPr>
        <p:txBody>
          <a:bodyPr/>
          <a:lstStyle/>
          <a:p>
            <a:pPr/>
          </a:p>
        </p:txBody>
      </p:sp>
      <p:sp>
        <p:nvSpPr>
          <p:cNvPr id="1663" name="Oval"/>
          <p:cNvSpPr/>
          <p:nvPr/>
        </p:nvSpPr>
        <p:spPr>
          <a:xfrm>
            <a:off x="4683204" y="2867344"/>
            <a:ext cx="646986" cy="358538"/>
          </a:xfrm>
          <a:prstGeom prst="ellipse">
            <a:avLst/>
          </a:prstGeom>
          <a:ln w="63500">
            <a:solidFill>
              <a:srgbClr val="FF2600"/>
            </a:solidFill>
          </a:ln>
        </p:spPr>
        <p:txBody>
          <a:bodyPr lIns="45719" rIns="45719"/>
          <a:lstStyle/>
          <a:p>
            <a:pPr/>
          </a:p>
        </p:txBody>
      </p:sp>
      <p:sp>
        <p:nvSpPr>
          <p:cNvPr id="1694" name="Connection Line"/>
          <p:cNvSpPr/>
          <p:nvPr/>
        </p:nvSpPr>
        <p:spPr>
          <a:xfrm>
            <a:off x="5326432" y="3069934"/>
            <a:ext cx="2524121" cy="1063440"/>
          </a:xfrm>
          <a:custGeom>
            <a:avLst/>
            <a:gdLst/>
            <a:ahLst/>
            <a:cxnLst>
              <a:cxn ang="0">
                <a:pos x="wd2" y="hd2"/>
              </a:cxn>
              <a:cxn ang="5400000">
                <a:pos x="wd2" y="hd2"/>
              </a:cxn>
              <a:cxn ang="10800000">
                <a:pos x="wd2" y="hd2"/>
              </a:cxn>
              <a:cxn ang="16200000">
                <a:pos x="wd2" y="hd2"/>
              </a:cxn>
            </a:cxnLst>
            <a:rect l="0" t="0" r="r" b="b"/>
            <a:pathLst>
              <a:path w="21600" h="21099" fill="norm" stroke="1" extrusionOk="0">
                <a:moveTo>
                  <a:pt x="0" y="28"/>
                </a:moveTo>
                <a:cubicBezTo>
                  <a:pt x="12989" y="-501"/>
                  <a:pt x="20189" y="6523"/>
                  <a:pt x="21600" y="21099"/>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665" name="Oval"/>
          <p:cNvSpPr/>
          <p:nvPr/>
        </p:nvSpPr>
        <p:spPr>
          <a:xfrm>
            <a:off x="7228284" y="2897616"/>
            <a:ext cx="646987" cy="358538"/>
          </a:xfrm>
          <a:prstGeom prst="ellipse">
            <a:avLst/>
          </a:prstGeom>
          <a:ln w="63500">
            <a:solidFill>
              <a:srgbClr val="FF2600"/>
            </a:solidFill>
          </a:ln>
        </p:spPr>
        <p:txBody>
          <a:bodyPr lIns="45719" rIns="45719"/>
          <a:lstStyle/>
          <a:p>
            <a:pPr/>
          </a:p>
        </p:txBody>
      </p:sp>
      <p:sp>
        <p:nvSpPr>
          <p:cNvPr id="1695" name="Connection Line"/>
          <p:cNvSpPr/>
          <p:nvPr/>
        </p:nvSpPr>
        <p:spPr>
          <a:xfrm>
            <a:off x="7751299" y="3208685"/>
            <a:ext cx="806048" cy="12465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747" y="8043"/>
                  <a:pt x="20947" y="15243"/>
                  <a:pt x="2160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667" name="Oval"/>
          <p:cNvSpPr/>
          <p:nvPr/>
        </p:nvSpPr>
        <p:spPr>
          <a:xfrm>
            <a:off x="9629874" y="2871304"/>
            <a:ext cx="646987" cy="358538"/>
          </a:xfrm>
          <a:prstGeom prst="ellipse">
            <a:avLst/>
          </a:prstGeom>
          <a:ln w="63500">
            <a:solidFill>
              <a:srgbClr val="FF2600"/>
            </a:solidFill>
          </a:ln>
        </p:spPr>
        <p:txBody>
          <a:bodyPr lIns="45719" rIns="45719"/>
          <a:lstStyle/>
          <a:p>
            <a:pPr/>
          </a:p>
        </p:txBody>
      </p:sp>
      <p:sp>
        <p:nvSpPr>
          <p:cNvPr id="1696" name="Connection Line"/>
          <p:cNvSpPr/>
          <p:nvPr/>
        </p:nvSpPr>
        <p:spPr>
          <a:xfrm>
            <a:off x="9122033" y="3158640"/>
            <a:ext cx="606757" cy="1564416"/>
          </a:xfrm>
          <a:custGeom>
            <a:avLst/>
            <a:gdLst/>
            <a:ahLst/>
            <a:cxnLst>
              <a:cxn ang="0">
                <a:pos x="wd2" y="hd2"/>
              </a:cxn>
              <a:cxn ang="5400000">
                <a:pos x="wd2" y="hd2"/>
              </a:cxn>
              <a:cxn ang="10800000">
                <a:pos x="wd2" y="hd2"/>
              </a:cxn>
              <a:cxn ang="16200000">
                <a:pos x="wd2" y="hd2"/>
              </a:cxn>
            </a:cxnLst>
            <a:rect l="0" t="0" r="r" b="b"/>
            <a:pathLst>
              <a:path w="18357" h="21600" fill="norm" stroke="1" extrusionOk="0">
                <a:moveTo>
                  <a:pt x="18357" y="0"/>
                </a:moveTo>
                <a:cubicBezTo>
                  <a:pt x="2271" y="10024"/>
                  <a:pt x="-3243" y="17224"/>
                  <a:pt x="1816"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669" name="T measures duration of one execution"/>
          <p:cNvSpPr txBox="1"/>
          <p:nvPr/>
        </p:nvSpPr>
        <p:spPr>
          <a:xfrm>
            <a:off x="267805" y="1497458"/>
            <a:ext cx="4667416" cy="73817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300">
                <a:solidFill>
                  <a:schemeClr val="accent1">
                    <a:lumOff val="-8000"/>
                  </a:schemeClr>
                </a:solidFill>
                <a:latin typeface="+mn-lt"/>
                <a:ea typeface="+mn-ea"/>
                <a:cs typeface="+mn-cs"/>
                <a:sym typeface="Calibri"/>
              </a:defRPr>
            </a:pPr>
            <a:r>
              <a:t>T </a:t>
            </a:r>
            <a:r>
              <a:rPr b="0"/>
              <a:t>measures </a:t>
            </a:r>
            <a:r>
              <a:rPr b="0" i="1"/>
              <a:t>duration</a:t>
            </a:r>
            <a:r>
              <a:rPr b="0"/>
              <a:t> of one execution</a:t>
            </a:r>
            <a:endParaRPr b="0"/>
          </a:p>
        </p:txBody>
      </p:sp>
      <p:sp>
        <p:nvSpPr>
          <p:cNvPr id="1670" name="Oval"/>
          <p:cNvSpPr/>
          <p:nvPr/>
        </p:nvSpPr>
        <p:spPr>
          <a:xfrm>
            <a:off x="5299154" y="2897616"/>
            <a:ext cx="983052" cy="358538"/>
          </a:xfrm>
          <a:prstGeom prst="ellipse">
            <a:avLst/>
          </a:prstGeom>
          <a:ln w="63500">
            <a:solidFill>
              <a:srgbClr val="FF2600"/>
            </a:solidFill>
          </a:ln>
        </p:spPr>
        <p:txBody>
          <a:bodyPr lIns="45719" rIns="45719"/>
          <a:lstStyle/>
          <a:p>
            <a:pPr/>
          </a:p>
        </p:txBody>
      </p:sp>
      <p:sp>
        <p:nvSpPr>
          <p:cNvPr id="1697" name="Connection Line"/>
          <p:cNvSpPr/>
          <p:nvPr/>
        </p:nvSpPr>
        <p:spPr>
          <a:xfrm>
            <a:off x="6282108" y="3098720"/>
            <a:ext cx="1691085" cy="1110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9493" y="2250"/>
                  <a:pt x="16693" y="9450"/>
                  <a:pt x="2160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698" name="Connection Line"/>
          <p:cNvSpPr/>
          <p:nvPr/>
        </p:nvSpPr>
        <p:spPr>
          <a:xfrm>
            <a:off x="6323819" y="3099672"/>
            <a:ext cx="3310547" cy="10933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167" y="2451"/>
                  <a:pt x="20367" y="9651"/>
                  <a:pt x="2160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grpSp>
        <p:nvGrpSpPr>
          <p:cNvPr id="1676" name="Group"/>
          <p:cNvGrpSpPr/>
          <p:nvPr/>
        </p:nvGrpSpPr>
        <p:grpSpPr>
          <a:xfrm>
            <a:off x="7831703" y="4136690"/>
            <a:ext cx="428372" cy="95149"/>
            <a:chOff x="0" y="0"/>
            <a:chExt cx="428370" cy="95147"/>
          </a:xfrm>
        </p:grpSpPr>
        <p:sp>
          <p:nvSpPr>
            <p:cNvPr id="1673" name="Line"/>
            <p:cNvSpPr/>
            <p:nvPr/>
          </p:nvSpPr>
          <p:spPr>
            <a:xfrm>
              <a:off x="3859" y="47573"/>
              <a:ext cx="416163" cy="1"/>
            </a:xfrm>
            <a:prstGeom prst="line">
              <a:avLst/>
            </a:prstGeom>
            <a:noFill/>
            <a:ln w="12700" cap="flat">
              <a:solidFill>
                <a:schemeClr val="accent1"/>
              </a:solidFill>
              <a:prstDash val="solid"/>
              <a:round/>
            </a:ln>
            <a:effectLst/>
          </p:spPr>
          <p:txBody>
            <a:bodyPr wrap="square" lIns="45719" tIns="45719" rIns="45719" bIns="45719" numCol="1" anchor="t">
              <a:noAutofit/>
            </a:bodyPr>
            <a:lstStyle/>
            <a:p>
              <a:pPr/>
            </a:p>
          </p:txBody>
        </p:sp>
        <p:sp>
          <p:nvSpPr>
            <p:cNvPr id="1674" name="Line"/>
            <p:cNvSpPr/>
            <p:nvPr/>
          </p:nvSpPr>
          <p:spPr>
            <a:xfrm>
              <a:off x="428370" y="0"/>
              <a:ext cx="1" cy="95148"/>
            </a:xfrm>
            <a:prstGeom prst="line">
              <a:avLst/>
            </a:prstGeom>
            <a:noFill/>
            <a:ln w="12700" cap="flat">
              <a:solidFill>
                <a:schemeClr val="accent1"/>
              </a:solidFill>
              <a:prstDash val="solid"/>
              <a:round/>
            </a:ln>
            <a:effectLst/>
          </p:spPr>
          <p:txBody>
            <a:bodyPr wrap="square" lIns="45719" tIns="45719" rIns="45719" bIns="45719" numCol="1" anchor="t">
              <a:noAutofit/>
            </a:bodyPr>
            <a:lstStyle/>
            <a:p>
              <a:pPr/>
            </a:p>
          </p:txBody>
        </p:sp>
        <p:sp>
          <p:nvSpPr>
            <p:cNvPr id="1675" name="Line"/>
            <p:cNvSpPr/>
            <p:nvPr/>
          </p:nvSpPr>
          <p:spPr>
            <a:xfrm flipH="1">
              <a:off x="0" y="0"/>
              <a:ext cx="1" cy="95148"/>
            </a:xfrm>
            <a:prstGeom prst="line">
              <a:avLst/>
            </a:prstGeom>
            <a:noFill/>
            <a:ln w="12700" cap="flat">
              <a:solidFill>
                <a:schemeClr val="accent1"/>
              </a:solidFill>
              <a:prstDash val="solid"/>
              <a:round/>
            </a:ln>
            <a:effectLst/>
          </p:spPr>
          <p:txBody>
            <a:bodyPr wrap="square" lIns="45719" tIns="45719" rIns="45719" bIns="45719" numCol="1" anchor="t">
              <a:noAutofit/>
            </a:bodyPr>
            <a:lstStyle/>
            <a:p>
              <a:pPr/>
            </a:p>
          </p:txBody>
        </p:sp>
      </p:grpSp>
      <p:grpSp>
        <p:nvGrpSpPr>
          <p:cNvPr id="1680" name="Group"/>
          <p:cNvGrpSpPr/>
          <p:nvPr/>
        </p:nvGrpSpPr>
        <p:grpSpPr>
          <a:xfrm>
            <a:off x="8295253" y="4438316"/>
            <a:ext cx="637789" cy="95148"/>
            <a:chOff x="0" y="0"/>
            <a:chExt cx="637788" cy="95147"/>
          </a:xfrm>
        </p:grpSpPr>
        <p:sp>
          <p:nvSpPr>
            <p:cNvPr id="1677" name="Line"/>
            <p:cNvSpPr/>
            <p:nvPr/>
          </p:nvSpPr>
          <p:spPr>
            <a:xfrm>
              <a:off x="5746" y="47573"/>
              <a:ext cx="619612" cy="1"/>
            </a:xfrm>
            <a:prstGeom prst="line">
              <a:avLst/>
            </a:prstGeom>
            <a:noFill/>
            <a:ln w="12700" cap="flat">
              <a:solidFill>
                <a:schemeClr val="accent1"/>
              </a:solidFill>
              <a:prstDash val="solid"/>
              <a:round/>
            </a:ln>
            <a:effectLst/>
          </p:spPr>
          <p:txBody>
            <a:bodyPr wrap="square" lIns="45719" tIns="45719" rIns="45719" bIns="45719" numCol="1" anchor="t">
              <a:noAutofit/>
            </a:bodyPr>
            <a:lstStyle/>
            <a:p>
              <a:pPr/>
            </a:p>
          </p:txBody>
        </p:sp>
        <p:sp>
          <p:nvSpPr>
            <p:cNvPr id="1678" name="Line"/>
            <p:cNvSpPr/>
            <p:nvPr/>
          </p:nvSpPr>
          <p:spPr>
            <a:xfrm flipH="1">
              <a:off x="637788" y="0"/>
              <a:ext cx="1" cy="95148"/>
            </a:xfrm>
            <a:prstGeom prst="line">
              <a:avLst/>
            </a:prstGeom>
            <a:noFill/>
            <a:ln w="12700" cap="flat">
              <a:solidFill>
                <a:schemeClr val="accent1"/>
              </a:solidFill>
              <a:prstDash val="solid"/>
              <a:round/>
            </a:ln>
            <a:effectLst/>
          </p:spPr>
          <p:txBody>
            <a:bodyPr wrap="square" lIns="45719" tIns="45719" rIns="45719" bIns="45719" numCol="1" anchor="t">
              <a:noAutofit/>
            </a:bodyPr>
            <a:lstStyle/>
            <a:p>
              <a:pPr/>
            </a:p>
          </p:txBody>
        </p:sp>
        <p:sp>
          <p:nvSpPr>
            <p:cNvPr id="1679" name="Line"/>
            <p:cNvSpPr/>
            <p:nvPr/>
          </p:nvSpPr>
          <p:spPr>
            <a:xfrm flipH="1">
              <a:off x="0" y="-1"/>
              <a:ext cx="1" cy="95149"/>
            </a:xfrm>
            <a:prstGeom prst="line">
              <a:avLst/>
            </a:prstGeom>
            <a:noFill/>
            <a:ln w="12700" cap="flat">
              <a:solidFill>
                <a:schemeClr val="accent1"/>
              </a:solidFill>
              <a:prstDash val="solid"/>
              <a:round/>
            </a:ln>
            <a:effectLst/>
          </p:spPr>
          <p:txBody>
            <a:bodyPr wrap="square" lIns="45719" tIns="45719" rIns="45719" bIns="45719" numCol="1" anchor="t">
              <a:noAutofit/>
            </a:bodyPr>
            <a:lstStyle/>
            <a:p>
              <a:pPr/>
            </a:p>
          </p:txBody>
        </p:sp>
      </p:grpSp>
      <p:grpSp>
        <p:nvGrpSpPr>
          <p:cNvPr id="1684" name="Group"/>
          <p:cNvGrpSpPr/>
          <p:nvPr/>
        </p:nvGrpSpPr>
        <p:grpSpPr>
          <a:xfrm>
            <a:off x="8949303" y="4734967"/>
            <a:ext cx="425221" cy="103384"/>
            <a:chOff x="0" y="0"/>
            <a:chExt cx="425220" cy="103382"/>
          </a:xfrm>
        </p:grpSpPr>
        <p:sp>
          <p:nvSpPr>
            <p:cNvPr id="1681" name="Line"/>
            <p:cNvSpPr/>
            <p:nvPr/>
          </p:nvSpPr>
          <p:spPr>
            <a:xfrm>
              <a:off x="3830" y="51691"/>
              <a:ext cx="413103" cy="1"/>
            </a:xfrm>
            <a:prstGeom prst="line">
              <a:avLst/>
            </a:prstGeom>
            <a:noFill/>
            <a:ln w="12700" cap="flat">
              <a:solidFill>
                <a:schemeClr val="accent1"/>
              </a:solidFill>
              <a:prstDash val="solid"/>
              <a:round/>
            </a:ln>
            <a:effectLst/>
          </p:spPr>
          <p:txBody>
            <a:bodyPr wrap="square" lIns="45719" tIns="45719" rIns="45719" bIns="45719" numCol="1" anchor="t">
              <a:noAutofit/>
            </a:bodyPr>
            <a:lstStyle/>
            <a:p>
              <a:pPr/>
            </a:p>
          </p:txBody>
        </p:sp>
        <p:sp>
          <p:nvSpPr>
            <p:cNvPr id="1682" name="Line"/>
            <p:cNvSpPr/>
            <p:nvPr/>
          </p:nvSpPr>
          <p:spPr>
            <a:xfrm>
              <a:off x="425220" y="0"/>
              <a:ext cx="1" cy="103383"/>
            </a:xfrm>
            <a:prstGeom prst="line">
              <a:avLst/>
            </a:prstGeom>
            <a:noFill/>
            <a:ln w="12700" cap="flat">
              <a:solidFill>
                <a:schemeClr val="accent1"/>
              </a:solidFill>
              <a:prstDash val="solid"/>
              <a:round/>
            </a:ln>
            <a:effectLst/>
          </p:spPr>
          <p:txBody>
            <a:bodyPr wrap="square" lIns="45719" tIns="45719" rIns="45719" bIns="45719" numCol="1" anchor="t">
              <a:noAutofit/>
            </a:bodyPr>
            <a:lstStyle/>
            <a:p>
              <a:pPr/>
            </a:p>
          </p:txBody>
        </p:sp>
        <p:sp>
          <p:nvSpPr>
            <p:cNvPr id="1683" name="Line"/>
            <p:cNvSpPr/>
            <p:nvPr/>
          </p:nvSpPr>
          <p:spPr>
            <a:xfrm flipH="1">
              <a:off x="0" y="0"/>
              <a:ext cx="1" cy="103383"/>
            </a:xfrm>
            <a:prstGeom prst="line">
              <a:avLst/>
            </a:prstGeom>
            <a:noFill/>
            <a:ln w="12700" cap="flat">
              <a:solidFill>
                <a:schemeClr val="accent1"/>
              </a:solidFill>
              <a:prstDash val="solid"/>
              <a:round/>
            </a:ln>
            <a:effectLst/>
          </p:spPr>
          <p:txBody>
            <a:bodyPr wrap="square" lIns="45719" tIns="45719" rIns="45719" bIns="45719" numCol="1" anchor="t">
              <a:noAutofit/>
            </a:bodyPr>
            <a:lstStyle/>
            <a:p>
              <a:pPr/>
            </a:p>
          </p:txBody>
        </p:sp>
      </p:grpSp>
      <p:sp>
        <p:nvSpPr>
          <p:cNvPr id="168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86" name="Iters measures number of executions"/>
          <p:cNvSpPr txBox="1"/>
          <p:nvPr/>
        </p:nvSpPr>
        <p:spPr>
          <a:xfrm>
            <a:off x="322322" y="3635969"/>
            <a:ext cx="4484643" cy="3825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2300">
                <a:solidFill>
                  <a:schemeClr val="accent1">
                    <a:lumOff val="-8000"/>
                  </a:schemeClr>
                </a:solidFill>
                <a:latin typeface="+mn-lt"/>
                <a:ea typeface="+mn-ea"/>
                <a:cs typeface="+mn-cs"/>
                <a:sym typeface="Calibri"/>
              </a:defRPr>
            </a:pPr>
            <a:r>
              <a:t>Iters</a:t>
            </a:r>
            <a:r>
              <a:rPr b="0"/>
              <a:t> measures </a:t>
            </a:r>
            <a:r>
              <a:rPr b="0" i="1"/>
              <a:t>number </a:t>
            </a:r>
            <a:r>
              <a:rPr b="0"/>
              <a:t>of executions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6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66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66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665"/>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1694"/>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696"/>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1695"/>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1676"/>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1680"/>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168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1" fill="hold">
                                  <p:stCondLst>
                                    <p:cond delay="0"/>
                                  </p:stCondLst>
                                  <p:iterate type="el" backwards="0">
                                    <p:tmAbs val="0"/>
                                  </p:iterate>
                                  <p:childTnLst>
                                    <p:set>
                                      <p:cBhvr>
                                        <p:cTn id="37" fill="hold"/>
                                        <p:tgtEl>
                                          <p:spTgt spid="1670"/>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2" fill="hold">
                                  <p:stCondLst>
                                    <p:cond delay="0"/>
                                  </p:stCondLst>
                                  <p:iterate type="el" backwards="0">
                                    <p:tmAbs val="0"/>
                                  </p:iterate>
                                  <p:childTnLst>
                                    <p:set>
                                      <p:cBhvr>
                                        <p:cTn id="40" fill="hold"/>
                                        <p:tgtEl>
                                          <p:spTgt spid="1697"/>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3" fill="hold">
                                  <p:stCondLst>
                                    <p:cond delay="0"/>
                                  </p:stCondLst>
                                  <p:iterate type="el" backwards="0">
                                    <p:tmAbs val="0"/>
                                  </p:iterate>
                                  <p:childTnLst>
                                    <p:set>
                                      <p:cBhvr>
                                        <p:cTn id="43" fill="hold"/>
                                        <p:tgtEl>
                                          <p:spTgt spid="1698"/>
                                        </p:tgtEl>
                                        <p:attrNameLst>
                                          <p:attrName>style.visibility</p:attrName>
                                        </p:attrNameLst>
                                      </p:cBhvr>
                                      <p:to>
                                        <p:strVal val="visible"/>
                                      </p:to>
                                    </p:set>
                                  </p:childTnLst>
                                </p:cTn>
                              </p:par>
                            </p:childTnLst>
                          </p:cTn>
                        </p:par>
                        <p:par>
                          <p:cTn id="44" fill="hold">
                            <p:stCondLst>
                              <p:cond delay="0"/>
                            </p:stCondLst>
                            <p:childTnLst>
                              <p:par>
                                <p:cTn id="45" presetClass="exit" nodeType="afterEffect" presetSubtype="0" presetID="1" grpId="14" fill="hold">
                                  <p:stCondLst>
                                    <p:cond delay="0"/>
                                  </p:stCondLst>
                                  <p:iterate type="el" backwards="0">
                                    <p:tmAbs val="0"/>
                                  </p:iterate>
                                  <p:childTnLst>
                                    <p:set>
                                      <p:cBhvr>
                                        <p:cTn id="46" fill="hold">
                                          <p:stCondLst>
                                            <p:cond delay="0"/>
                                          </p:stCondLst>
                                        </p:cTn>
                                        <p:tgtEl>
                                          <p:spTgt spid="1663"/>
                                        </p:tgtEl>
                                        <p:attrNameLst>
                                          <p:attrName>style.visibility</p:attrName>
                                        </p:attrNameLst>
                                      </p:cBhvr>
                                      <p:to>
                                        <p:strVal val="hidden"/>
                                      </p:to>
                                    </p:set>
                                  </p:childTnLst>
                                </p:cTn>
                              </p:par>
                            </p:childTnLst>
                          </p:cTn>
                        </p:par>
                        <p:par>
                          <p:cTn id="47" fill="hold">
                            <p:stCondLst>
                              <p:cond delay="0"/>
                            </p:stCondLst>
                            <p:childTnLst>
                              <p:par>
                                <p:cTn id="48" presetClass="exit" nodeType="afterEffect" presetSubtype="0" presetID="1" grpId="15" fill="hold">
                                  <p:stCondLst>
                                    <p:cond delay="0"/>
                                  </p:stCondLst>
                                  <p:iterate type="el" backwards="0">
                                    <p:tmAbs val="0"/>
                                  </p:iterate>
                                  <p:childTnLst>
                                    <p:set>
                                      <p:cBhvr>
                                        <p:cTn id="49" fill="hold">
                                          <p:stCondLst>
                                            <p:cond delay="0"/>
                                          </p:stCondLst>
                                        </p:cTn>
                                        <p:tgtEl>
                                          <p:spTgt spid="1667"/>
                                        </p:tgtEl>
                                        <p:attrNameLst>
                                          <p:attrName>style.visibility</p:attrName>
                                        </p:attrNameLst>
                                      </p:cBhvr>
                                      <p:to>
                                        <p:strVal val="hidden"/>
                                      </p:to>
                                    </p:set>
                                  </p:childTnLst>
                                </p:cTn>
                              </p:par>
                            </p:childTnLst>
                          </p:cTn>
                        </p:par>
                        <p:par>
                          <p:cTn id="50" fill="hold">
                            <p:stCondLst>
                              <p:cond delay="0"/>
                            </p:stCondLst>
                            <p:childTnLst>
                              <p:par>
                                <p:cTn id="51" presetClass="exit" nodeType="afterEffect" presetSubtype="0" presetID="1" grpId="16" fill="hold">
                                  <p:stCondLst>
                                    <p:cond delay="0"/>
                                  </p:stCondLst>
                                  <p:iterate type="el" backwards="0">
                                    <p:tmAbs val="0"/>
                                  </p:iterate>
                                  <p:childTnLst>
                                    <p:set>
                                      <p:cBhvr>
                                        <p:cTn id="52" fill="hold">
                                          <p:stCondLst>
                                            <p:cond delay="0"/>
                                          </p:stCondLst>
                                        </p:cTn>
                                        <p:tgtEl>
                                          <p:spTgt spid="1665"/>
                                        </p:tgtEl>
                                        <p:attrNameLst>
                                          <p:attrName>style.visibility</p:attrName>
                                        </p:attrNameLst>
                                      </p:cBhvr>
                                      <p:to>
                                        <p:strVal val="hidden"/>
                                      </p:to>
                                    </p:set>
                                  </p:childTnLst>
                                </p:cTn>
                              </p:par>
                            </p:childTnLst>
                          </p:cTn>
                        </p:par>
                        <p:par>
                          <p:cTn id="53" fill="hold">
                            <p:stCondLst>
                              <p:cond delay="0"/>
                            </p:stCondLst>
                            <p:childTnLst>
                              <p:par>
                                <p:cTn id="54" presetClass="exit" nodeType="afterEffect" presetSubtype="0" presetID="1" grpId="17" fill="hold">
                                  <p:stCondLst>
                                    <p:cond delay="0"/>
                                  </p:stCondLst>
                                  <p:iterate type="el" backwards="0">
                                    <p:tmAbs val="0"/>
                                  </p:iterate>
                                  <p:childTnLst>
                                    <p:set>
                                      <p:cBhvr>
                                        <p:cTn id="55" fill="hold">
                                          <p:stCondLst>
                                            <p:cond delay="0"/>
                                          </p:stCondLst>
                                        </p:cTn>
                                        <p:tgtEl>
                                          <p:spTgt spid="1694"/>
                                        </p:tgtEl>
                                        <p:attrNameLst>
                                          <p:attrName>style.visibility</p:attrName>
                                        </p:attrNameLst>
                                      </p:cBhvr>
                                      <p:to>
                                        <p:strVal val="hidden"/>
                                      </p:to>
                                    </p:set>
                                  </p:childTnLst>
                                </p:cTn>
                              </p:par>
                            </p:childTnLst>
                          </p:cTn>
                        </p:par>
                        <p:par>
                          <p:cTn id="56" fill="hold">
                            <p:stCondLst>
                              <p:cond delay="0"/>
                            </p:stCondLst>
                            <p:childTnLst>
                              <p:par>
                                <p:cTn id="57" presetClass="exit" nodeType="afterEffect" presetSubtype="0" presetID="1" grpId="18" fill="hold">
                                  <p:stCondLst>
                                    <p:cond delay="0"/>
                                  </p:stCondLst>
                                  <p:iterate type="el" backwards="0">
                                    <p:tmAbs val="0"/>
                                  </p:iterate>
                                  <p:childTnLst>
                                    <p:set>
                                      <p:cBhvr>
                                        <p:cTn id="58" fill="hold">
                                          <p:stCondLst>
                                            <p:cond delay="0"/>
                                          </p:stCondLst>
                                        </p:cTn>
                                        <p:tgtEl>
                                          <p:spTgt spid="1696"/>
                                        </p:tgtEl>
                                        <p:attrNameLst>
                                          <p:attrName>style.visibility</p:attrName>
                                        </p:attrNameLst>
                                      </p:cBhvr>
                                      <p:to>
                                        <p:strVal val="hidden"/>
                                      </p:to>
                                    </p:set>
                                  </p:childTnLst>
                                </p:cTn>
                              </p:par>
                            </p:childTnLst>
                          </p:cTn>
                        </p:par>
                        <p:par>
                          <p:cTn id="59" fill="hold">
                            <p:stCondLst>
                              <p:cond delay="0"/>
                            </p:stCondLst>
                            <p:childTnLst>
                              <p:par>
                                <p:cTn id="60" presetClass="exit" nodeType="afterEffect" presetSubtype="0" presetID="1" grpId="19" fill="hold">
                                  <p:stCondLst>
                                    <p:cond delay="0"/>
                                  </p:stCondLst>
                                  <p:iterate type="el" backwards="0">
                                    <p:tmAbs val="0"/>
                                  </p:iterate>
                                  <p:childTnLst>
                                    <p:set>
                                      <p:cBhvr>
                                        <p:cTn id="61" fill="hold">
                                          <p:stCondLst>
                                            <p:cond delay="0"/>
                                          </p:stCondLst>
                                        </p:cTn>
                                        <p:tgtEl>
                                          <p:spTgt spid="1695"/>
                                        </p:tgtEl>
                                        <p:attrNameLst>
                                          <p:attrName>style.visibility</p:attrName>
                                        </p:attrNameLst>
                                      </p:cBhvr>
                                      <p:to>
                                        <p:strVal val="hidden"/>
                                      </p:to>
                                    </p:set>
                                  </p:childTnLst>
                                </p:cTn>
                              </p:par>
                            </p:childTnLst>
                          </p:cTn>
                        </p:par>
                        <p:par>
                          <p:cTn id="62" fill="hold">
                            <p:stCondLst>
                              <p:cond delay="0"/>
                            </p:stCondLst>
                            <p:childTnLst>
                              <p:par>
                                <p:cTn id="63" presetClass="exit" nodeType="afterEffect" presetSubtype="0" presetID="1" grpId="20" fill="hold">
                                  <p:stCondLst>
                                    <p:cond delay="0"/>
                                  </p:stCondLst>
                                  <p:iterate type="el" backwards="0">
                                    <p:tmAbs val="0"/>
                                  </p:iterate>
                                  <p:childTnLst>
                                    <p:set>
                                      <p:cBhvr>
                                        <p:cTn id="64" fill="hold">
                                          <p:stCondLst>
                                            <p:cond delay="0"/>
                                          </p:stCondLst>
                                        </p:cTn>
                                        <p:tgtEl>
                                          <p:spTgt spid="1676"/>
                                        </p:tgtEl>
                                        <p:attrNameLst>
                                          <p:attrName>style.visibility</p:attrName>
                                        </p:attrNameLst>
                                      </p:cBhvr>
                                      <p:to>
                                        <p:strVal val="hidden"/>
                                      </p:to>
                                    </p:set>
                                  </p:childTnLst>
                                </p:cTn>
                              </p:par>
                            </p:childTnLst>
                          </p:cTn>
                        </p:par>
                        <p:par>
                          <p:cTn id="65" fill="hold">
                            <p:stCondLst>
                              <p:cond delay="0"/>
                            </p:stCondLst>
                            <p:childTnLst>
                              <p:par>
                                <p:cTn id="66" presetClass="exit" nodeType="afterEffect" presetSubtype="0" presetID="1" grpId="21" fill="hold">
                                  <p:stCondLst>
                                    <p:cond delay="0"/>
                                  </p:stCondLst>
                                  <p:iterate type="el" backwards="0">
                                    <p:tmAbs val="0"/>
                                  </p:iterate>
                                  <p:childTnLst>
                                    <p:set>
                                      <p:cBhvr>
                                        <p:cTn id="67" fill="hold">
                                          <p:stCondLst>
                                            <p:cond delay="0"/>
                                          </p:stCondLst>
                                        </p:cTn>
                                        <p:tgtEl>
                                          <p:spTgt spid="1680"/>
                                        </p:tgtEl>
                                        <p:attrNameLst>
                                          <p:attrName>style.visibility</p:attrName>
                                        </p:attrNameLst>
                                      </p:cBhvr>
                                      <p:to>
                                        <p:strVal val="hidden"/>
                                      </p:to>
                                    </p:set>
                                  </p:childTnLst>
                                </p:cTn>
                              </p:par>
                            </p:childTnLst>
                          </p:cTn>
                        </p:par>
                        <p:par>
                          <p:cTn id="68" fill="hold">
                            <p:stCondLst>
                              <p:cond delay="0"/>
                            </p:stCondLst>
                            <p:childTnLst>
                              <p:par>
                                <p:cTn id="69" presetClass="exit" nodeType="afterEffect" presetSubtype="0" presetID="1" grpId="22" fill="hold">
                                  <p:stCondLst>
                                    <p:cond delay="0"/>
                                  </p:stCondLst>
                                  <p:iterate type="el" backwards="0">
                                    <p:tmAbs val="0"/>
                                  </p:iterate>
                                  <p:childTnLst>
                                    <p:set>
                                      <p:cBhvr>
                                        <p:cTn id="70" fill="hold">
                                          <p:stCondLst>
                                            <p:cond delay="0"/>
                                          </p:stCondLst>
                                        </p:cTn>
                                        <p:tgtEl>
                                          <p:spTgt spid="1684"/>
                                        </p:tgtEl>
                                        <p:attrNameLst>
                                          <p:attrName>style.visibility</p:attrName>
                                        </p:attrNameLst>
                                      </p:cBhvr>
                                      <p:to>
                                        <p:strVal val="hidden"/>
                                      </p:to>
                                    </p:set>
                                  </p:childTnLst>
                                </p:cTn>
                              </p:par>
                            </p:childTnLst>
                          </p:cTn>
                        </p:par>
                        <p:par>
                          <p:cTn id="71" fill="hold">
                            <p:stCondLst>
                              <p:cond delay="0"/>
                            </p:stCondLst>
                            <p:childTnLst>
                              <p:par>
                                <p:cTn id="72" presetClass="entr" nodeType="afterEffect" presetSubtype="0" presetID="1" grpId="23" fill="hold">
                                  <p:stCondLst>
                                    <p:cond delay="0"/>
                                  </p:stCondLst>
                                  <p:iterate type="el" backwards="0">
                                    <p:tmAbs val="0"/>
                                  </p:iterate>
                                  <p:childTnLst>
                                    <p:set>
                                      <p:cBhvr>
                                        <p:cTn id="73" fill="hold"/>
                                        <p:tgtEl>
                                          <p:spTgt spid="16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96" grpId="6"/>
      <p:bldP build="whole" bldLvl="1" animBg="1" rev="0" advAuto="0" spid="1686" grpId="23"/>
      <p:bldP build="whole" bldLvl="1" animBg="1" rev="0" advAuto="0" spid="1684" grpId="10"/>
      <p:bldP build="whole" bldLvl="1" animBg="1" rev="0" advAuto="0" spid="1665" grpId="4"/>
      <p:bldP build="whole" bldLvl="1" animBg="1" rev="0" advAuto="0" spid="1663" grpId="2"/>
      <p:bldP build="whole" bldLvl="1" animBg="1" rev="0" advAuto="0" spid="1667" grpId="15"/>
      <p:bldP build="whole" bldLvl="1" animBg="1" rev="0" advAuto="0" spid="1680" grpId="9"/>
      <p:bldP build="whole" bldLvl="1" animBg="1" rev="0" advAuto="0" spid="1676" grpId="20"/>
      <p:bldP build="whole" bldLvl="1" animBg="1" rev="0" advAuto="0" spid="1695" grpId="7"/>
      <p:bldP build="whole" bldLvl="1" animBg="1" rev="0" advAuto="0" spid="1696" grpId="18"/>
      <p:bldP build="whole" bldLvl="1" animBg="1" rev="0" advAuto="0" spid="1665" grpId="16"/>
      <p:bldP build="whole" bldLvl="1" animBg="1" rev="0" advAuto="0" spid="1684" grpId="22"/>
      <p:bldP build="whole" bldLvl="1" animBg="1" rev="0" advAuto="0" spid="1663" grpId="14"/>
      <p:bldP build="whole" bldLvl="1" animBg="1" rev="0" advAuto="0" spid="1694" grpId="5"/>
      <p:bldP build="whole" bldLvl="1" animBg="1" rev="0" advAuto="0" spid="1680" grpId="21"/>
      <p:bldP build="whole" bldLvl="1" animBg="1" rev="0" advAuto="0" spid="1698" grpId="13"/>
      <p:bldP build="whole" bldLvl="1" animBg="1" rev="0" advAuto="0" spid="1695" grpId="19"/>
      <p:bldP build="whole" bldLvl="1" animBg="1" rev="0" advAuto="0" spid="1669" grpId="1"/>
      <p:bldP build="whole" bldLvl="1" animBg="1" rev="0" advAuto="0" spid="1694" grpId="17"/>
      <p:bldP build="whole" bldLvl="1" animBg="1" rev="0" advAuto="0" spid="1697" grpId="12"/>
      <p:bldP build="whole" bldLvl="1" animBg="1" rev="0" advAuto="0" spid="1670" grpId="11"/>
      <p:bldP build="whole" bldLvl="1" animBg="1" rev="0" advAuto="0" spid="1667" grpId="3"/>
      <p:bldP build="whole" bldLvl="1" animBg="1" rev="0" advAuto="0" spid="1676" grpId="8"/>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87" name="Title 1"/>
          <p:cNvSpPr txBox="1"/>
          <p:nvPr>
            <p:ph type="title"/>
          </p:nvPr>
        </p:nvSpPr>
        <p:spPr>
          <a:prstGeom prst="rect">
            <a:avLst/>
          </a:prstGeom>
        </p:spPr>
        <p:txBody>
          <a:bodyPr/>
          <a:lstStyle>
            <a:lvl1pPr defTabSz="396239">
              <a:defRPr sz="4032"/>
            </a:lvl1pPr>
          </a:lstStyle>
          <a:p>
            <a:pPr/>
            <a:r>
              <a:t>Performance and Power</a:t>
            </a:r>
          </a:p>
        </p:txBody>
      </p:sp>
      <p:sp>
        <p:nvSpPr>
          <p:cNvPr id="288" name="Content Placeholder 4"/>
          <p:cNvSpPr txBox="1"/>
          <p:nvPr>
            <p:ph type="body" sz="quarter" idx="1"/>
          </p:nvPr>
        </p:nvSpPr>
        <p:spPr>
          <a:xfrm>
            <a:off x="1328056" y="5927049"/>
            <a:ext cx="9250365" cy="628649"/>
          </a:xfrm>
          <a:prstGeom prst="rect">
            <a:avLst/>
          </a:prstGeom>
        </p:spPr>
        <p:txBody>
          <a:bodyPr/>
          <a:lstStyle>
            <a:lvl1pPr marL="0" indent="0">
              <a:buSzTx/>
              <a:buNone/>
            </a:lvl1pPr>
          </a:lstStyle>
          <a:p>
            <a:pPr/>
            <a:r>
              <a:t>Specialization (fixed function) ⇒ better energy efficiency</a:t>
            </a:r>
          </a:p>
        </p:txBody>
      </p:sp>
      <p:sp>
        <p:nvSpPr>
          <p:cNvPr id="289" name="Right Arrow 5"/>
          <p:cNvSpPr/>
          <p:nvPr/>
        </p:nvSpPr>
        <p:spPr>
          <a:xfrm>
            <a:off x="4794248" y="4648201"/>
            <a:ext cx="1054101" cy="584784"/>
          </a:xfrm>
          <a:prstGeom prst="rightArrow">
            <a:avLst>
              <a:gd name="adj1" fmla="val 50000"/>
              <a:gd name="adj2" fmla="val 50000"/>
            </a:avLst>
          </a:prstGeom>
          <a:gradFill>
            <a:gsLst>
              <a:gs pos="0">
                <a:srgbClr val="0065C3"/>
              </a:gs>
              <a:gs pos="100000">
                <a:srgbClr val="9DB7FF"/>
              </a:gs>
            </a:gsLst>
            <a:lin ang="16200000"/>
          </a:gradFill>
          <a:ln w="3175">
            <a:solidFill>
              <a:srgbClr val="0063BF"/>
            </a:solidFill>
          </a:ln>
          <a:effectLst>
            <a:outerShdw sx="100000" sy="100000" kx="0" ky="0" algn="b" rotWithShape="0" blurRad="25400" dist="0" dir="0">
              <a:srgbClr val="000000">
                <a:alpha val="50000"/>
              </a:srgbClr>
            </a:outerShdw>
          </a:effectLst>
        </p:spPr>
        <p:txBody>
          <a:bodyPr lIns="25400" tIns="25400" rIns="25400" bIns="25400"/>
          <a:lstStyle/>
          <a:p>
            <a:pPr algn="ctr" defTabSz="412750">
              <a:defRPr sz="5600">
                <a:solidFill>
                  <a:srgbClr val="000000"/>
                </a:solidFill>
                <a:latin typeface="Arial"/>
                <a:ea typeface="Arial"/>
                <a:cs typeface="Arial"/>
                <a:sym typeface="Arial"/>
              </a:defRPr>
            </a:pPr>
          </a:p>
        </p:txBody>
      </p:sp>
      <p:sp>
        <p:nvSpPr>
          <p:cNvPr id="290" name="Right Arrow 6"/>
          <p:cNvSpPr/>
          <p:nvPr/>
        </p:nvSpPr>
        <p:spPr>
          <a:xfrm>
            <a:off x="7918449" y="4724111"/>
            <a:ext cx="1054101" cy="584784"/>
          </a:xfrm>
          <a:prstGeom prst="rightArrow">
            <a:avLst>
              <a:gd name="adj1" fmla="val 50000"/>
              <a:gd name="adj2" fmla="val 50000"/>
            </a:avLst>
          </a:prstGeom>
          <a:gradFill>
            <a:gsLst>
              <a:gs pos="0">
                <a:srgbClr val="0065C3"/>
              </a:gs>
              <a:gs pos="100000">
                <a:srgbClr val="9DB7FF"/>
              </a:gs>
            </a:gsLst>
            <a:lin ang="16200000"/>
          </a:gradFill>
          <a:ln w="3175">
            <a:solidFill>
              <a:srgbClr val="0063BF"/>
            </a:solidFill>
          </a:ln>
          <a:effectLst>
            <a:outerShdw sx="100000" sy="100000" kx="0" ky="0" algn="b" rotWithShape="0" blurRad="25400" dist="0" dir="0">
              <a:srgbClr val="000000">
                <a:alpha val="50000"/>
              </a:srgbClr>
            </a:outerShdw>
          </a:effectLst>
        </p:spPr>
        <p:txBody>
          <a:bodyPr lIns="25400" tIns="25400" rIns="25400" bIns="25400"/>
          <a:lstStyle/>
          <a:p>
            <a:pPr algn="ctr" defTabSz="412750">
              <a:defRPr sz="5600">
                <a:solidFill>
                  <a:srgbClr val="000000"/>
                </a:solidFill>
                <a:latin typeface="Arial"/>
                <a:ea typeface="Arial"/>
                <a:cs typeface="Arial"/>
                <a:sym typeface="Arial"/>
              </a:defRPr>
            </a:pPr>
          </a:p>
        </p:txBody>
      </p:sp>
      <p:sp>
        <p:nvSpPr>
          <p:cNvPr id="291" name="TextBox 7"/>
          <p:cNvSpPr txBox="1"/>
          <p:nvPr/>
        </p:nvSpPr>
        <p:spPr>
          <a:xfrm>
            <a:off x="1382051" y="4648201"/>
            <a:ext cx="1576692" cy="566421"/>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lvl1pPr algn="ctr" defTabSz="412750">
              <a:defRPr b="1" sz="3600">
                <a:solidFill>
                  <a:srgbClr val="FF0000"/>
                </a:solidFill>
                <a:latin typeface="Gill Sans"/>
                <a:ea typeface="Gill Sans"/>
                <a:cs typeface="Gill Sans"/>
                <a:sym typeface="Gill Sans"/>
              </a:defRPr>
            </a:lvl1pPr>
          </a:lstStyle>
          <a:p>
            <a:pPr/>
            <a:r>
              <a:t>FIXED</a:t>
            </a:r>
          </a:p>
        </p:txBody>
      </p:sp>
      <p:sp>
        <p:nvSpPr>
          <p:cNvPr id="292" name="TextBox 2"/>
          <p:cNvSpPr txBox="1"/>
          <p:nvPr/>
        </p:nvSpPr>
        <p:spPr>
          <a:xfrm>
            <a:off x="7653741" y="1472007"/>
            <a:ext cx="1066980" cy="599262"/>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p>
            <a:pPr algn="ctr" defTabSz="412750">
              <a:defRPr b="1" sz="2000">
                <a:solidFill>
                  <a:srgbClr val="000000"/>
                </a:solidFill>
                <a:latin typeface="+mn-lt"/>
                <a:ea typeface="+mn-ea"/>
                <a:cs typeface="+mn-cs"/>
                <a:sym typeface="Calibri"/>
              </a:defRPr>
            </a:pPr>
            <a:r>
              <a:t>Energy</a:t>
            </a:r>
            <a:endParaRPr>
              <a:latin typeface="Gill Sans"/>
              <a:ea typeface="Gill Sans"/>
              <a:cs typeface="Gill Sans"/>
              <a:sym typeface="Gill Sans"/>
            </a:endParaRPr>
          </a:p>
          <a:p>
            <a:pPr algn="ctr" defTabSz="412750">
              <a:defRPr b="1" sz="2000">
                <a:solidFill>
                  <a:srgbClr val="000000"/>
                </a:solidFill>
                <a:latin typeface="+mn-lt"/>
                <a:ea typeface="+mn-ea"/>
                <a:cs typeface="+mn-cs"/>
                <a:sym typeface="Calibri"/>
              </a:defRPr>
            </a:pPr>
            <a:r>
              <a:t>efficiency</a:t>
            </a:r>
          </a:p>
        </p:txBody>
      </p:sp>
      <p:sp>
        <p:nvSpPr>
          <p:cNvPr id="293" name="TextBox 8"/>
          <p:cNvSpPr txBox="1"/>
          <p:nvPr/>
        </p:nvSpPr>
        <p:spPr>
          <a:xfrm>
            <a:off x="4166615" y="1758798"/>
            <a:ext cx="1413501" cy="294462"/>
          </a:xfrm>
          <a:prstGeom prst="rect">
            <a:avLst/>
          </a:prstGeom>
          <a:ln w="12700">
            <a:miter lim="400000"/>
          </a:ln>
          <a:extLst>
            <a:ext uri="{C572A759-6A51-4108-AA02-DFA0A04FC94B}">
              <ma14:wrappingTextBoxFlag xmlns:ma14="http://schemas.microsoft.com/office/mac/drawingml/2011/main" val="1"/>
            </a:ext>
          </a:extLst>
        </p:spPr>
        <p:txBody>
          <a:bodyPr wrap="none" lIns="22859" tIns="22859" rIns="22859" bIns="22859">
            <a:spAutoFit/>
          </a:bodyPr>
          <a:lstStyle>
            <a:lvl1pPr algn="ctr" defTabSz="412750">
              <a:defRPr b="1" sz="2000">
                <a:solidFill>
                  <a:srgbClr val="000000"/>
                </a:solidFill>
                <a:latin typeface="+mn-lt"/>
                <a:ea typeface="+mn-ea"/>
                <a:cs typeface="+mn-cs"/>
                <a:sym typeface="Calibri"/>
              </a:defRPr>
            </a:lvl1pPr>
          </a:lstStyle>
          <a:p>
            <a:pPr/>
            <a:r>
              <a:t>Performance</a:t>
            </a:r>
          </a:p>
        </p:txBody>
      </p:sp>
      <p:sp>
        <p:nvSpPr>
          <p:cNvPr id="294" name="Rectangle 3"/>
          <p:cNvSpPr txBox="1"/>
          <p:nvPr/>
        </p:nvSpPr>
        <p:spPr>
          <a:xfrm>
            <a:off x="1092051" y="2705996"/>
            <a:ext cx="8361363" cy="1310945"/>
          </a:xfrm>
          <a:prstGeom prst="rect">
            <a:avLst/>
          </a:prstGeom>
          <a:ln w="12700">
            <a:miter lim="400000"/>
          </a:ln>
        </p:spPr>
        <p:txBody>
          <a:bodyPr wrap="none" lIns="0" tIns="0" rIns="0" bIns="0">
            <a:spAutoFit/>
          </a:bodyPr>
          <a:lstStyle/>
          <a:p>
            <a:pPr latinLnBrk="1">
              <a:defRPr>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𝑷</m:t>
                  </m:r>
                  <m:r>
                    <a:rPr xmlns:a="http://schemas.openxmlformats.org/drawingml/2006/main" sz="4400" i="1">
                      <a:solidFill>
                        <a:srgbClr val="000000"/>
                      </a:solidFill>
                      <a:latin typeface="Cambria Math" panose="02040503050406030204" pitchFamily="18" charset="0"/>
                    </a:rPr>
                    <m:t>𝒐</m:t>
                  </m:r>
                  <m:r>
                    <a:rPr xmlns:a="http://schemas.openxmlformats.org/drawingml/2006/main" sz="4400" i="1">
                      <a:solidFill>
                        <a:srgbClr val="000000"/>
                      </a:solidFill>
                      <a:latin typeface="Cambria Math" panose="02040503050406030204" pitchFamily="18" charset="0"/>
                    </a:rPr>
                    <m:t>𝒘</m:t>
                  </m:r>
                  <m:r>
                    <a:rPr xmlns:a="http://schemas.openxmlformats.org/drawingml/2006/main" sz="4400" i="1">
                      <a:solidFill>
                        <a:srgbClr val="000000"/>
                      </a:solidFill>
                      <a:latin typeface="Cambria Math" panose="02040503050406030204" pitchFamily="18" charset="0"/>
                    </a:rPr>
                    <m:t>𝒆</m:t>
                  </m:r>
                  <m:r>
                    <a:rPr xmlns:a="http://schemas.openxmlformats.org/drawingml/2006/main" sz="4400" i="1">
                      <a:solidFill>
                        <a:srgbClr val="000000"/>
                      </a:solidFill>
                      <a:latin typeface="Cambria Math" panose="02040503050406030204" pitchFamily="18" charset="0"/>
                    </a:rPr>
                    <m:t>𝒓</m:t>
                  </m:r>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𝑶</m:t>
                      </m:r>
                      <m:r>
                        <a:rPr xmlns:a="http://schemas.openxmlformats.org/drawingml/2006/main" sz="4400" i="1">
                          <a:solidFill>
                            <a:srgbClr val="000000"/>
                          </a:solidFill>
                          <a:latin typeface="Cambria Math" panose="02040503050406030204" pitchFamily="18" charset="0"/>
                        </a:rPr>
                        <m:t>𝒑</m:t>
                      </m:r>
                      <m:r>
                        <a:rPr xmlns:a="http://schemas.openxmlformats.org/drawingml/2006/main" sz="4400" i="1">
                          <a:solidFill>
                            <a:srgbClr val="000000"/>
                          </a:solidFill>
                          <a:latin typeface="Cambria Math" panose="02040503050406030204" pitchFamily="18" charset="0"/>
                        </a:rPr>
                        <m:t>𝒔</m:t>
                      </m:r>
                    </m:num>
                    <m:den>
                      <m:r>
                        <a:rPr xmlns:a="http://schemas.openxmlformats.org/drawingml/2006/main" sz="4400" i="1">
                          <a:solidFill>
                            <a:srgbClr val="000000"/>
                          </a:solidFill>
                          <a:latin typeface="Cambria Math" panose="02040503050406030204" pitchFamily="18" charset="0"/>
                        </a:rPr>
                        <m:t>𝒔</m:t>
                      </m:r>
                      <m:r>
                        <a:rPr xmlns:a="http://schemas.openxmlformats.org/drawingml/2006/main" sz="4400" i="1">
                          <a:solidFill>
                            <a:srgbClr val="000000"/>
                          </a:solidFill>
                          <a:latin typeface="Cambria Math" panose="02040503050406030204" pitchFamily="18" charset="0"/>
                        </a:rPr>
                        <m:t>𝒆</m:t>
                      </m:r>
                      <m:r>
                        <a:rPr xmlns:a="http://schemas.openxmlformats.org/drawingml/2006/main" sz="4400" i="1">
                          <a:solidFill>
                            <a:srgbClr val="000000"/>
                          </a:solidFill>
                          <a:latin typeface="Cambria Math" panose="02040503050406030204" pitchFamily="18" charset="0"/>
                        </a:rPr>
                        <m:t>𝒄</m:t>
                      </m:r>
                      <m:r>
                        <a:rPr xmlns:a="http://schemas.openxmlformats.org/drawingml/2006/main" sz="4400" i="1">
                          <a:solidFill>
                            <a:srgbClr val="000000"/>
                          </a:solidFill>
                          <a:latin typeface="Cambria Math" panose="02040503050406030204" pitchFamily="18" charset="0"/>
                        </a:rPr>
                        <m:t>𝒐</m:t>
                      </m:r>
                      <m:r>
                        <a:rPr xmlns:a="http://schemas.openxmlformats.org/drawingml/2006/main" sz="4400" i="1">
                          <a:solidFill>
                            <a:srgbClr val="000000"/>
                          </a:solidFill>
                          <a:latin typeface="Cambria Math" panose="02040503050406030204" pitchFamily="18" charset="0"/>
                        </a:rPr>
                        <m:t>𝒏</m:t>
                      </m:r>
                      <m:r>
                        <a:rPr xmlns:a="http://schemas.openxmlformats.org/drawingml/2006/main" sz="4400" i="1">
                          <a:solidFill>
                            <a:srgbClr val="000000"/>
                          </a:solidFill>
                          <a:latin typeface="Cambria Math" panose="02040503050406030204" pitchFamily="18" charset="0"/>
                        </a:rPr>
                        <m:t>𝒅</m:t>
                      </m:r>
                    </m:den>
                  </m:f>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
                  </m:r>
                  <m:r>
                    <a:rPr xmlns:a="http://schemas.openxmlformats.org/drawingml/2006/main" sz="4400" i="1">
                      <a:solidFill>
                        <a:srgbClr val="000000"/>
                      </a:solidFill>
                      <a:latin typeface="Cambria Math" panose="02040503050406030204" pitchFamily="18" charset="0"/>
                    </a:rPr>
                    <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𝑱</m:t>
                      </m:r>
                      <m:r>
                        <a:rPr xmlns:a="http://schemas.openxmlformats.org/drawingml/2006/main" sz="4400" i="1">
                          <a:solidFill>
                            <a:srgbClr val="000000"/>
                          </a:solidFill>
                          <a:latin typeface="Cambria Math" panose="02040503050406030204" pitchFamily="18" charset="0"/>
                        </a:rPr>
                        <m:t>𝒐</m:t>
                      </m:r>
                      <m:r>
                        <a:rPr xmlns:a="http://schemas.openxmlformats.org/drawingml/2006/main" sz="4400" i="1">
                          <a:solidFill>
                            <a:srgbClr val="000000"/>
                          </a:solidFill>
                          <a:latin typeface="Cambria Math" panose="02040503050406030204" pitchFamily="18" charset="0"/>
                        </a:rPr>
                        <m:t>𝒖</m:t>
                      </m:r>
                      <m:r>
                        <a:rPr xmlns:a="http://schemas.openxmlformats.org/drawingml/2006/main" sz="4400" i="1">
                          <a:solidFill>
                            <a:srgbClr val="000000"/>
                          </a:solidFill>
                          <a:latin typeface="Cambria Math" panose="02040503050406030204" pitchFamily="18" charset="0"/>
                        </a:rPr>
                        <m:t>𝒍</m:t>
                      </m:r>
                      <m:r>
                        <a:rPr xmlns:a="http://schemas.openxmlformats.org/drawingml/2006/main" sz="4400" i="1">
                          <a:solidFill>
                            <a:srgbClr val="000000"/>
                          </a:solidFill>
                          <a:latin typeface="Cambria Math" panose="02040503050406030204" pitchFamily="18" charset="0"/>
                        </a:rPr>
                        <m:t>𝒆</m:t>
                      </m:r>
                      <m:r>
                        <a:rPr xmlns:a="http://schemas.openxmlformats.org/drawingml/2006/main" sz="4400" i="1">
                          <a:solidFill>
                            <a:srgbClr val="000000"/>
                          </a:solidFill>
                          <a:latin typeface="Cambria Math" panose="02040503050406030204" pitchFamily="18" charset="0"/>
                        </a:rPr>
                        <m:t>𝒔</m:t>
                      </m:r>
                    </m:num>
                    <m:den>
                      <m:r>
                        <a:rPr xmlns:a="http://schemas.openxmlformats.org/drawingml/2006/main" sz="4400" i="1">
                          <a:solidFill>
                            <a:srgbClr val="000000"/>
                          </a:solidFill>
                          <a:latin typeface="Cambria Math" panose="02040503050406030204" pitchFamily="18" charset="0"/>
                        </a:rPr>
                        <m:t>𝑶</m:t>
                      </m:r>
                      <m:r>
                        <a:rPr xmlns:a="http://schemas.openxmlformats.org/drawingml/2006/main" sz="4400" i="1">
                          <a:solidFill>
                            <a:srgbClr val="000000"/>
                          </a:solidFill>
                          <a:latin typeface="Cambria Math" panose="02040503050406030204" pitchFamily="18" charset="0"/>
                        </a:rPr>
                        <m:t>𝒑</m:t>
                      </m:r>
                    </m:den>
                  </m:f>
                </m:oMath>
              </m:oMathPara>
            </a14:m>
            <a:endParaRPr sz="4400"/>
          </a:p>
        </p:txBody>
      </p:sp>
      <p:sp>
        <p:nvSpPr>
          <p:cNvPr id="295" name="TextBox 9"/>
          <p:cNvSpPr txBox="1"/>
          <p:nvPr/>
        </p:nvSpPr>
        <p:spPr>
          <a:xfrm>
            <a:off x="9251723" y="4803296"/>
            <a:ext cx="2653393" cy="1278256"/>
          </a:xfrm>
          <a:prstGeom prst="rect">
            <a:avLst/>
          </a:prstGeom>
          <a:ln w="3175">
            <a:solidFill>
              <a:srgbClr val="FF0000"/>
            </a:solidFill>
            <a:miter lim="400000"/>
          </a:ln>
          <a:extLst>
            <a:ext uri="{C572A759-6A51-4108-AA02-DFA0A04FC94B}">
              <ma14:wrappingTextBoxFlag xmlns:ma14="http://schemas.microsoft.com/office/mac/drawingml/2011/main" val="1"/>
            </a:ext>
          </a:extLst>
        </p:spPr>
        <p:txBody>
          <a:bodyPr lIns="25400" tIns="25400" rIns="25400" bIns="25400" anchor="ctr">
            <a:spAutoFit/>
          </a:bodyPr>
          <a:lstStyle>
            <a:lvl1pPr algn="ctr" defTabSz="412750">
              <a:defRPr sz="2800">
                <a:solidFill>
                  <a:srgbClr val="000000"/>
                </a:solidFill>
                <a:latin typeface="MyriadPro-Cond"/>
                <a:ea typeface="MyriadPro-Cond"/>
                <a:cs typeface="MyriadPro-Cond"/>
                <a:sym typeface="MyriadPro-Cond"/>
              </a:defRPr>
            </a:lvl1pPr>
          </a:lstStyle>
          <a:p>
            <a:pPr/>
            <a:r>
              <a:t>What is the magnitude of improvement from specialization?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ID="10" grpId="4" fill="hold">
                                  <p:stCondLst>
                                    <p:cond delay="0"/>
                                  </p:stCondLst>
                                  <p:iterate type="el" backwards="0">
                                    <p:tmAbs val="0"/>
                                  </p:iterate>
                                  <p:childTnLst>
                                    <p:set>
                                      <p:cBhvr>
                                        <p:cTn id="18" fill="hold"/>
                                        <p:tgtEl>
                                          <p:spTgt spid="288">
                                            <p:bg/>
                                          </p:spTgt>
                                        </p:tgtEl>
                                        <p:attrNameLst>
                                          <p:attrName>style.visibility</p:attrName>
                                        </p:attrNameLst>
                                      </p:cBhvr>
                                      <p:to>
                                        <p:strVal val="visible"/>
                                      </p:to>
                                    </p:set>
                                    <p:animEffect filter="fade" transition="in">
                                      <p:cBhvr>
                                        <p:cTn id="19" dur="500"/>
                                        <p:tgtEl>
                                          <p:spTgt spid="288">
                                            <p:bg/>
                                          </p:spTgt>
                                        </p:tgtEl>
                                      </p:cBhvr>
                                    </p:animEffect>
                                  </p:childTnLst>
                                </p:cTn>
                              </p:par>
                              <p:par>
                                <p:cTn id="20" presetClass="entr" nodeType="withEffect" presetSubtype="0" presetID="10" grpId="4" fill="hold">
                                  <p:stCondLst>
                                    <p:cond delay="0"/>
                                  </p:stCondLst>
                                  <p:iterate type="el" backwards="0">
                                    <p:tmAbs val="0"/>
                                  </p:iterate>
                                  <p:childTnLst>
                                    <p:set>
                                      <p:cBhvr>
                                        <p:cTn id="21" fill="hold"/>
                                        <p:tgtEl>
                                          <p:spTgt spid="288">
                                            <p:txEl>
                                              <p:pRg st="0" end="0"/>
                                            </p:txEl>
                                          </p:spTgt>
                                        </p:tgtEl>
                                        <p:attrNameLst>
                                          <p:attrName>style.visibility</p:attrName>
                                        </p:attrNameLst>
                                      </p:cBhvr>
                                      <p:to>
                                        <p:strVal val="visible"/>
                                      </p:to>
                                    </p:set>
                                    <p:animEffect filter="fade" transition="in">
                                      <p:cBhvr>
                                        <p:cTn id="22" dur="500"/>
                                        <p:tgtEl>
                                          <p:spTgt spid="288">
                                            <p:txEl>
                                              <p:pRg st="0" end="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1"/>
      <p:bldP build="p" bldLvl="1" animBg="1" rev="0" advAuto="0" spid="288" grpId="4"/>
      <p:bldP build="whole" bldLvl="1" animBg="1" rev="0" advAuto="0" spid="290" grpId="3"/>
      <p:bldP build="whole" bldLvl="1" animBg="1" rev="0" advAuto="0" spid="289" grpId="2"/>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0" name="Design Concepts Captured by Hierarchy Diagrams"/>
          <p:cNvSpPr txBox="1"/>
          <p:nvPr>
            <p:ph type="title"/>
          </p:nvPr>
        </p:nvSpPr>
        <p:spPr>
          <a:prstGeom prst="rect">
            <a:avLst/>
          </a:prstGeom>
        </p:spPr>
        <p:txBody>
          <a:bodyPr/>
          <a:lstStyle/>
          <a:p>
            <a:pPr/>
            <a:r>
              <a:t>Design Concepts Captured by Hierarchy Diagrams</a:t>
            </a:r>
          </a:p>
        </p:txBody>
      </p:sp>
      <p:sp>
        <p:nvSpPr>
          <p:cNvPr id="1701" name="Click to edit Master text styles"/>
          <p:cNvSpPr txBox="1"/>
          <p:nvPr>
            <p:ph type="body" sz="quarter" idx="1"/>
          </p:nvPr>
        </p:nvSpPr>
        <p:spPr>
          <a:prstGeom prst="rect">
            <a:avLst/>
          </a:prstGeom>
        </p:spPr>
        <p:txBody>
          <a:bodyPr/>
          <a:lstStyle/>
          <a:p>
            <a:pPr/>
          </a:p>
        </p:txBody>
      </p:sp>
      <p:sp>
        <p:nvSpPr>
          <p:cNvPr id="170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04" name="Load/Store Subtrees"/>
          <p:cNvSpPr txBox="1"/>
          <p:nvPr>
            <p:ph type="title"/>
          </p:nvPr>
        </p:nvSpPr>
        <p:spPr>
          <a:prstGeom prst="rect">
            <a:avLst/>
          </a:prstGeom>
        </p:spPr>
        <p:txBody>
          <a:bodyPr/>
          <a:lstStyle/>
          <a:p>
            <a:pPr/>
            <a:r>
              <a:t>Load/Store Subtrees</a:t>
            </a:r>
          </a:p>
        </p:txBody>
      </p:sp>
      <p:sp>
        <p:nvSpPr>
          <p:cNvPr id="1705" name="Spatial has shorthand syntax for transferring tiles of data to/from DRAM"/>
          <p:cNvSpPr txBox="1"/>
          <p:nvPr>
            <p:ph type="body" sz="quarter" idx="1"/>
          </p:nvPr>
        </p:nvSpPr>
        <p:spPr>
          <a:xfrm>
            <a:off x="475487" y="1143000"/>
            <a:ext cx="11176001" cy="1312532"/>
          </a:xfrm>
          <a:prstGeom prst="rect">
            <a:avLst/>
          </a:prstGeom>
        </p:spPr>
        <p:txBody>
          <a:bodyPr/>
          <a:lstStyle/>
          <a:p>
            <a:pPr/>
            <a:r>
              <a:t>Spatial has shorthand syntax for transferring tiles of data to/from DRAM</a:t>
            </a:r>
          </a:p>
        </p:txBody>
      </p:sp>
      <p:grpSp>
        <p:nvGrpSpPr>
          <p:cNvPr id="1708" name="CustomShape 2"/>
          <p:cNvGrpSpPr/>
          <p:nvPr/>
        </p:nvGrpSpPr>
        <p:grpSpPr>
          <a:xfrm>
            <a:off x="638849" y="2173041"/>
            <a:ext cx="4751697" cy="1826789"/>
            <a:chOff x="0" y="0"/>
            <a:chExt cx="4751696" cy="1826787"/>
          </a:xfrm>
        </p:grpSpPr>
        <p:sp>
          <p:nvSpPr>
            <p:cNvPr id="1706" name="Rectangle"/>
            <p:cNvSpPr/>
            <p:nvPr/>
          </p:nvSpPr>
          <p:spPr>
            <a:xfrm>
              <a:off x="0" y="0"/>
              <a:ext cx="4751697" cy="158960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707" name="Foreach(…){ i =&gt;…"/>
            <p:cNvSpPr txBox="1"/>
            <p:nvPr/>
          </p:nvSpPr>
          <p:spPr>
            <a:xfrm>
              <a:off x="0" y="991"/>
              <a:ext cx="4751697" cy="182579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 i =&gt;</a:t>
              </a:r>
            </a:p>
            <a:p>
              <a:pPr defTabSz="825500">
                <a:defRPr spc="0">
                  <a:solidFill>
                    <a:srgbClr val="CDA869"/>
                  </a:solidFill>
                  <a:latin typeface="Courier"/>
                  <a:ea typeface="Courier"/>
                  <a:cs typeface="Courier"/>
                  <a:sym typeface="Courier"/>
                </a:defRPr>
              </a:pPr>
              <a:r>
                <a:t>   </a:t>
              </a:r>
              <a:r>
                <a:rPr>
                  <a:solidFill>
                    <a:srgbClr val="CF6A4C"/>
                  </a:solidFill>
                </a:rPr>
                <a:t>sram </a:t>
              </a:r>
              <a:r>
                <a:rPr>
                  <a:solidFill>
                    <a:srgbClr val="7587A6"/>
                  </a:solidFill>
                </a:rPr>
                <a:t>load </a:t>
              </a:r>
              <a:r>
                <a:rPr>
                  <a:solidFill>
                    <a:srgbClr val="CF6A4C"/>
                  </a:solidFill>
                </a:rPr>
                <a:t>dram(i::i+T+1)</a:t>
              </a:r>
            </a:p>
            <a:p>
              <a:pPr defTabSz="825500">
                <a:defRPr spc="0">
                  <a:solidFill>
                    <a:srgbClr val="CF6A4C"/>
                  </a:solidFill>
                  <a:latin typeface="Courier"/>
                  <a:ea typeface="Courier"/>
                  <a:cs typeface="Courier"/>
                  <a:sym typeface="Courier"/>
                </a:defRPr>
              </a:pPr>
              <a:r>
                <a:t>   dram2(i::i+T) </a:t>
              </a:r>
              <a:r>
                <a:rPr>
                  <a:solidFill>
                    <a:srgbClr val="7587A6"/>
                  </a:solidFill>
                </a:rPr>
                <a:t>store </a:t>
              </a:r>
              <a:r>
                <a:t>sram2</a:t>
              </a:r>
            </a:p>
            <a:p>
              <a:pPr defTabSz="825500">
                <a:defRPr spc="0">
                  <a:solidFill>
                    <a:srgbClr val="CDA869"/>
                  </a:solidFill>
                  <a:latin typeface="Courier"/>
                  <a:ea typeface="Courier"/>
                  <a:cs typeface="Courier"/>
                  <a:sym typeface="Courier"/>
                </a:defRPr>
              </a:pPr>
              <a:r>
                <a:t>}</a:t>
              </a:r>
            </a:p>
          </p:txBody>
        </p:sp>
      </p:grpSp>
      <p:sp>
        <p:nvSpPr>
          <p:cNvPr id="1709" name="CustomShape 4"/>
          <p:cNvSpPr/>
          <p:nvPr/>
        </p:nvSpPr>
        <p:spPr>
          <a:xfrm>
            <a:off x="726316" y="2277404"/>
            <a:ext cx="1376531"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710" name="CustomShape 6"/>
          <p:cNvSpPr/>
          <p:nvPr/>
        </p:nvSpPr>
        <p:spPr>
          <a:xfrm>
            <a:off x="1767174" y="2610594"/>
            <a:ext cx="673931"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711" name="CustomShape 7"/>
          <p:cNvSpPr/>
          <p:nvPr/>
        </p:nvSpPr>
        <p:spPr>
          <a:xfrm>
            <a:off x="2976472" y="2860502"/>
            <a:ext cx="866692"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712" name="Pipelined (i)…"/>
          <p:cNvSpPr/>
          <p:nvPr/>
        </p:nvSpPr>
        <p:spPr>
          <a:xfrm>
            <a:off x="7453130" y="2046131"/>
            <a:ext cx="2065979"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a:p>
            <a:pPr algn="ctr">
              <a:defRPr b="1" sz="1400">
                <a:solidFill>
                  <a:srgbClr val="FF2600"/>
                </a:solidFill>
              </a:defRPr>
            </a:pPr>
          </a:p>
        </p:txBody>
      </p:sp>
      <p:sp>
        <p:nvSpPr>
          <p:cNvPr id="1713" name="Stream…"/>
          <p:cNvSpPr/>
          <p:nvPr/>
        </p:nvSpPr>
        <p:spPr>
          <a:xfrm>
            <a:off x="5975697" y="3231902"/>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Stream</a:t>
            </a:r>
          </a:p>
          <a:p>
            <a:pPr algn="ctr">
              <a:defRPr sz="1400"/>
            </a:pPr>
            <a:r>
              <a:t>[:2]</a:t>
            </a:r>
          </a:p>
        </p:txBody>
      </p:sp>
      <p:sp>
        <p:nvSpPr>
          <p:cNvPr id="1714" name="Stream…"/>
          <p:cNvSpPr/>
          <p:nvPr/>
        </p:nvSpPr>
        <p:spPr>
          <a:xfrm>
            <a:off x="9038873" y="3231902"/>
            <a:ext cx="2065978" cy="752739"/>
          </a:xfrm>
          <a:prstGeom prst="rect">
            <a:avLst/>
          </a:prstGeom>
          <a:solidFill>
            <a:srgbClr val="FF7E79"/>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Stream</a:t>
            </a:r>
          </a:p>
          <a:p>
            <a:pPr algn="ctr">
              <a:defRPr sz="1400"/>
            </a:pPr>
            <a:r>
              <a:t>[:3]</a:t>
            </a:r>
          </a:p>
        </p:txBody>
      </p:sp>
      <p:sp>
        <p:nvSpPr>
          <p:cNvPr id="1739" name="Connection Line"/>
          <p:cNvSpPr/>
          <p:nvPr/>
        </p:nvSpPr>
        <p:spPr>
          <a:xfrm>
            <a:off x="6883400" y="2797810"/>
            <a:ext cx="1579881" cy="422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7589"/>
                </a:lnTo>
                <a:lnTo>
                  <a:pt x="0" y="7589"/>
                </a:lnTo>
                <a:lnTo>
                  <a:pt x="0" y="21600"/>
                </a:lnTo>
              </a:path>
            </a:pathLst>
          </a:custGeom>
          <a:ln w="25400">
            <a:solidFill>
              <a:srgbClr val="000000"/>
            </a:solidFill>
            <a:tailEnd type="triangle"/>
          </a:ln>
        </p:spPr>
        <p:txBody>
          <a:bodyPr/>
          <a:lstStyle/>
          <a:p>
            <a:pPr/>
          </a:p>
        </p:txBody>
      </p:sp>
      <p:sp>
        <p:nvSpPr>
          <p:cNvPr id="1740" name="Connection Line"/>
          <p:cNvSpPr/>
          <p:nvPr/>
        </p:nvSpPr>
        <p:spPr>
          <a:xfrm>
            <a:off x="8465819" y="2907030"/>
            <a:ext cx="1605281" cy="311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645"/>
                </a:lnTo>
                <a:lnTo>
                  <a:pt x="21600" y="2645"/>
                </a:lnTo>
                <a:lnTo>
                  <a:pt x="21600" y="21600"/>
                </a:lnTo>
              </a:path>
            </a:pathLst>
          </a:custGeom>
          <a:ln w="25400">
            <a:solidFill>
              <a:srgbClr val="000000"/>
            </a:solidFill>
            <a:tailEnd type="triangle"/>
          </a:ln>
        </p:spPr>
        <p:txBody>
          <a:bodyPr/>
          <a:lstStyle/>
          <a:p>
            <a:pPr/>
          </a:p>
        </p:txBody>
      </p:sp>
      <p:sp>
        <p:nvSpPr>
          <p:cNvPr id="1717" name="Unit…"/>
          <p:cNvSpPr/>
          <p:nvPr/>
        </p:nvSpPr>
        <p:spPr>
          <a:xfrm>
            <a:off x="3359497" y="4415558"/>
            <a:ext cx="1251822" cy="752739"/>
          </a:xfrm>
          <a:prstGeom prst="rect">
            <a:avLst/>
          </a:prstGeom>
          <a:solidFill>
            <a:srgbClr val="D6D6D6"/>
          </a:solidFill>
          <a:ln w="25400">
            <a:solidFill>
              <a:srgbClr val="5E5E5E"/>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a:p>
            <a:pPr algn="ctr">
              <a:defRPr sz="1400"/>
            </a:pPr>
            <a:r>
              <a:t>CMD GEN</a:t>
            </a:r>
          </a:p>
        </p:txBody>
      </p:sp>
      <p:sp>
        <p:nvSpPr>
          <p:cNvPr id="1718" name="Unit…"/>
          <p:cNvSpPr/>
          <p:nvPr/>
        </p:nvSpPr>
        <p:spPr>
          <a:xfrm>
            <a:off x="4832697" y="5315114"/>
            <a:ext cx="1251822" cy="752738"/>
          </a:xfrm>
          <a:prstGeom prst="rect">
            <a:avLst/>
          </a:prstGeom>
          <a:solidFill>
            <a:srgbClr val="D6D6D6"/>
          </a:solidFill>
          <a:ln w="25400">
            <a:solidFill>
              <a:srgbClr val="5E5E5E"/>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a:p>
            <a:pPr algn="ctr">
              <a:defRPr sz="1400"/>
            </a:pPr>
            <a:r>
              <a:t>CMD RX</a:t>
            </a:r>
          </a:p>
        </p:txBody>
      </p:sp>
      <p:sp>
        <p:nvSpPr>
          <p:cNvPr id="1719" name="Unit…"/>
          <p:cNvSpPr/>
          <p:nvPr/>
        </p:nvSpPr>
        <p:spPr>
          <a:xfrm>
            <a:off x="6331297" y="5315114"/>
            <a:ext cx="1251822" cy="752738"/>
          </a:xfrm>
          <a:prstGeom prst="rect">
            <a:avLst/>
          </a:prstGeom>
          <a:solidFill>
            <a:srgbClr val="D6D6D6"/>
          </a:solidFill>
          <a:ln w="25400">
            <a:solidFill>
              <a:srgbClr val="5E5E5E"/>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a:p>
            <a:pPr algn="ctr">
              <a:defRPr sz="1400"/>
            </a:pPr>
            <a:r>
              <a:t>DATA RX</a:t>
            </a:r>
          </a:p>
        </p:txBody>
      </p:sp>
      <p:sp>
        <p:nvSpPr>
          <p:cNvPr id="1720" name="Unit…"/>
          <p:cNvSpPr/>
          <p:nvPr/>
        </p:nvSpPr>
        <p:spPr>
          <a:xfrm>
            <a:off x="5569975" y="4390158"/>
            <a:ext cx="1251822" cy="752739"/>
          </a:xfrm>
          <a:prstGeom prst="rect">
            <a:avLst/>
          </a:prstGeom>
          <a:solidFill>
            <a:srgbClr val="D6D6D6"/>
          </a:solidFill>
          <a:ln w="25400">
            <a:solidFill>
              <a:srgbClr val="5E5E5E"/>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p:txBody>
      </p:sp>
      <p:sp>
        <p:nvSpPr>
          <p:cNvPr id="1721" name="Unit…"/>
          <p:cNvSpPr/>
          <p:nvPr/>
        </p:nvSpPr>
        <p:spPr>
          <a:xfrm>
            <a:off x="8024630" y="4415558"/>
            <a:ext cx="1251823" cy="752739"/>
          </a:xfrm>
          <a:prstGeom prst="rect">
            <a:avLst/>
          </a:prstGeom>
          <a:solidFill>
            <a:srgbClr val="D6D6D6"/>
          </a:solidFill>
          <a:ln w="25400">
            <a:solidFill>
              <a:srgbClr val="5E5E5E"/>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a:p>
            <a:pPr algn="ctr">
              <a:defRPr sz="1400"/>
            </a:pPr>
            <a:r>
              <a:t>CMD GEN</a:t>
            </a:r>
          </a:p>
        </p:txBody>
      </p:sp>
      <p:sp>
        <p:nvSpPr>
          <p:cNvPr id="1722" name="Unit…"/>
          <p:cNvSpPr/>
          <p:nvPr/>
        </p:nvSpPr>
        <p:spPr>
          <a:xfrm>
            <a:off x="9523230" y="4415558"/>
            <a:ext cx="1251823" cy="752739"/>
          </a:xfrm>
          <a:prstGeom prst="rect">
            <a:avLst/>
          </a:prstGeom>
          <a:solidFill>
            <a:srgbClr val="D6D6D6"/>
          </a:solidFill>
          <a:ln w="25400">
            <a:solidFill>
              <a:srgbClr val="5E5E5E"/>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a:p>
            <a:pPr algn="ctr">
              <a:defRPr sz="1400"/>
            </a:pPr>
            <a:r>
              <a:t>DATA TX</a:t>
            </a:r>
          </a:p>
        </p:txBody>
      </p:sp>
      <p:sp>
        <p:nvSpPr>
          <p:cNvPr id="1723" name="Unit…"/>
          <p:cNvSpPr/>
          <p:nvPr/>
        </p:nvSpPr>
        <p:spPr>
          <a:xfrm>
            <a:off x="11021830" y="4415558"/>
            <a:ext cx="1251823" cy="752739"/>
          </a:xfrm>
          <a:prstGeom prst="rect">
            <a:avLst/>
          </a:prstGeom>
          <a:solidFill>
            <a:srgbClr val="D6D6D6"/>
          </a:solidFill>
          <a:ln w="25400">
            <a:solidFill>
              <a:srgbClr val="5E5E5E"/>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a:p>
            <a:pPr algn="ctr">
              <a:defRPr sz="1400"/>
            </a:pPr>
            <a:r>
              <a:t>ACK RX</a:t>
            </a:r>
          </a:p>
        </p:txBody>
      </p:sp>
      <p:sp>
        <p:nvSpPr>
          <p:cNvPr id="1741" name="Connection Line"/>
          <p:cNvSpPr/>
          <p:nvPr/>
        </p:nvSpPr>
        <p:spPr>
          <a:xfrm>
            <a:off x="3989443" y="5169958"/>
            <a:ext cx="830553" cy="635946"/>
          </a:xfrm>
          <a:custGeom>
            <a:avLst/>
            <a:gdLst/>
            <a:ahLst/>
            <a:cxnLst>
              <a:cxn ang="0">
                <a:pos x="wd2" y="hd2"/>
              </a:cxn>
              <a:cxn ang="5400000">
                <a:pos x="wd2" y="hd2"/>
              </a:cxn>
              <a:cxn ang="10800000">
                <a:pos x="wd2" y="hd2"/>
              </a:cxn>
              <a:cxn ang="16200000">
                <a:pos x="wd2" y="hd2"/>
              </a:cxn>
            </a:cxnLst>
            <a:rect l="0" t="0" r="r" b="b"/>
            <a:pathLst>
              <a:path w="20715" h="20458" fill="norm" stroke="1" extrusionOk="0">
                <a:moveTo>
                  <a:pt x="91" y="0"/>
                </a:moveTo>
                <a:cubicBezTo>
                  <a:pt x="-885" y="14833"/>
                  <a:pt x="5990" y="21600"/>
                  <a:pt x="20715" y="20301"/>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725" name="Line"/>
          <p:cNvSpPr/>
          <p:nvPr/>
        </p:nvSpPr>
        <p:spPr>
          <a:xfrm>
            <a:off x="3784408" y="5145213"/>
            <a:ext cx="1" cy="123572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726" name="Line"/>
          <p:cNvSpPr/>
          <p:nvPr/>
        </p:nvSpPr>
        <p:spPr>
          <a:xfrm>
            <a:off x="8852975" y="5145213"/>
            <a:ext cx="1" cy="123572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727" name="Line"/>
          <p:cNvSpPr/>
          <p:nvPr/>
        </p:nvSpPr>
        <p:spPr>
          <a:xfrm flipV="1">
            <a:off x="11647741" y="5145213"/>
            <a:ext cx="1" cy="123572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728" name="Line"/>
          <p:cNvSpPr/>
          <p:nvPr/>
        </p:nvSpPr>
        <p:spPr>
          <a:xfrm>
            <a:off x="10250358" y="5145213"/>
            <a:ext cx="1" cy="123572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729" name="Line"/>
          <p:cNvSpPr/>
          <p:nvPr/>
        </p:nvSpPr>
        <p:spPr>
          <a:xfrm flipV="1">
            <a:off x="7008686" y="6051146"/>
            <a:ext cx="1" cy="31115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1730" name="DRAM"/>
          <p:cNvSpPr/>
          <p:nvPr/>
        </p:nvSpPr>
        <p:spPr>
          <a:xfrm>
            <a:off x="3565582" y="6414406"/>
            <a:ext cx="8473305" cy="397511"/>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1742" name="Connection Line"/>
          <p:cNvSpPr/>
          <p:nvPr/>
        </p:nvSpPr>
        <p:spPr>
          <a:xfrm>
            <a:off x="4052570" y="3986530"/>
            <a:ext cx="2576830" cy="4140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7686"/>
                </a:lnTo>
                <a:lnTo>
                  <a:pt x="0" y="7686"/>
                </a:lnTo>
                <a:lnTo>
                  <a:pt x="0" y="21600"/>
                </a:lnTo>
              </a:path>
            </a:pathLst>
          </a:custGeom>
          <a:ln w="25400">
            <a:solidFill>
              <a:srgbClr val="000000"/>
            </a:solidFill>
            <a:tailEnd type="triangle"/>
          </a:ln>
        </p:spPr>
        <p:txBody>
          <a:bodyPr/>
          <a:lstStyle/>
          <a:p>
            <a:pPr/>
          </a:p>
        </p:txBody>
      </p:sp>
      <p:sp>
        <p:nvSpPr>
          <p:cNvPr id="1743" name="Connection Line"/>
          <p:cNvSpPr/>
          <p:nvPr/>
        </p:nvSpPr>
        <p:spPr>
          <a:xfrm>
            <a:off x="6296659" y="4094480"/>
            <a:ext cx="335281" cy="303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2802"/>
                </a:lnTo>
                <a:lnTo>
                  <a:pt x="0" y="2802"/>
                </a:lnTo>
                <a:lnTo>
                  <a:pt x="0" y="21600"/>
                </a:lnTo>
              </a:path>
            </a:pathLst>
          </a:custGeom>
          <a:ln w="25400">
            <a:solidFill>
              <a:srgbClr val="000000"/>
            </a:solidFill>
            <a:tailEnd type="triangle"/>
          </a:ln>
        </p:spPr>
        <p:txBody>
          <a:bodyPr/>
          <a:lstStyle/>
          <a:p>
            <a:pPr/>
          </a:p>
        </p:txBody>
      </p:sp>
      <p:sp>
        <p:nvSpPr>
          <p:cNvPr id="1744" name="Connection Line"/>
          <p:cNvSpPr/>
          <p:nvPr/>
        </p:nvSpPr>
        <p:spPr>
          <a:xfrm>
            <a:off x="5370830" y="5156200"/>
            <a:ext cx="749300" cy="1892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349"/>
                </a:lnTo>
                <a:lnTo>
                  <a:pt x="0" y="4349"/>
                </a:lnTo>
                <a:lnTo>
                  <a:pt x="0" y="21600"/>
                </a:lnTo>
              </a:path>
            </a:pathLst>
          </a:custGeom>
          <a:ln w="25400">
            <a:solidFill>
              <a:srgbClr val="000000"/>
            </a:solidFill>
            <a:tailEnd type="triangle"/>
          </a:ln>
        </p:spPr>
        <p:txBody>
          <a:bodyPr/>
          <a:lstStyle/>
          <a:p>
            <a:pPr/>
          </a:p>
        </p:txBody>
      </p:sp>
      <p:sp>
        <p:nvSpPr>
          <p:cNvPr id="1745" name="Connection Line"/>
          <p:cNvSpPr/>
          <p:nvPr/>
        </p:nvSpPr>
        <p:spPr>
          <a:xfrm>
            <a:off x="6131559" y="5165090"/>
            <a:ext cx="993141" cy="1460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4320"/>
                </a:lnTo>
                <a:lnTo>
                  <a:pt x="21600" y="4320"/>
                </a:lnTo>
                <a:lnTo>
                  <a:pt x="21600" y="21600"/>
                </a:lnTo>
              </a:path>
            </a:pathLst>
          </a:custGeom>
          <a:ln w="25400">
            <a:solidFill>
              <a:srgbClr val="000000"/>
            </a:solidFill>
            <a:tailEnd type="triangle"/>
          </a:ln>
        </p:spPr>
        <p:txBody>
          <a:bodyPr/>
          <a:lstStyle/>
          <a:p>
            <a:pPr/>
          </a:p>
        </p:txBody>
      </p:sp>
      <p:sp>
        <p:nvSpPr>
          <p:cNvPr id="1746" name="Connection Line"/>
          <p:cNvSpPr/>
          <p:nvPr/>
        </p:nvSpPr>
        <p:spPr>
          <a:xfrm>
            <a:off x="8674100" y="3992880"/>
            <a:ext cx="1468120" cy="441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890"/>
                </a:lnTo>
                <a:lnTo>
                  <a:pt x="0" y="6890"/>
                </a:lnTo>
                <a:lnTo>
                  <a:pt x="0" y="21600"/>
                </a:lnTo>
              </a:path>
            </a:pathLst>
          </a:custGeom>
          <a:ln w="25400">
            <a:solidFill>
              <a:srgbClr val="000000"/>
            </a:solidFill>
            <a:tailEnd type="triangle"/>
          </a:ln>
        </p:spPr>
        <p:txBody>
          <a:bodyPr/>
          <a:lstStyle/>
          <a:p>
            <a:pPr/>
          </a:p>
        </p:txBody>
      </p:sp>
      <p:sp>
        <p:nvSpPr>
          <p:cNvPr id="1747" name="Connection Line"/>
          <p:cNvSpPr/>
          <p:nvPr/>
        </p:nvSpPr>
        <p:spPr>
          <a:xfrm>
            <a:off x="10153650" y="4001770"/>
            <a:ext cx="1442720" cy="430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627"/>
                </a:lnTo>
                <a:lnTo>
                  <a:pt x="21600" y="6627"/>
                </a:lnTo>
                <a:lnTo>
                  <a:pt x="21600" y="21600"/>
                </a:lnTo>
              </a:path>
            </a:pathLst>
          </a:custGeom>
          <a:ln w="25400">
            <a:solidFill>
              <a:srgbClr val="000000"/>
            </a:solidFill>
            <a:tailEnd type="triangle"/>
          </a:ln>
        </p:spPr>
        <p:txBody>
          <a:bodyPr/>
          <a:lstStyle/>
          <a:p>
            <a:pPr/>
          </a:p>
        </p:txBody>
      </p:sp>
      <p:sp>
        <p:nvSpPr>
          <p:cNvPr id="1748" name="Connection Line"/>
          <p:cNvSpPr/>
          <p:nvPr/>
        </p:nvSpPr>
        <p:spPr>
          <a:xfrm>
            <a:off x="9837420" y="4025900"/>
            <a:ext cx="306071" cy="391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961"/>
                </a:lnTo>
                <a:lnTo>
                  <a:pt x="0" y="5961"/>
                </a:lnTo>
                <a:lnTo>
                  <a:pt x="0" y="21600"/>
                </a:lnTo>
              </a:path>
            </a:pathLst>
          </a:custGeom>
          <a:ln w="25400">
            <a:solidFill>
              <a:srgbClr val="000000"/>
            </a:solidFill>
            <a:tailEnd type="triangle"/>
          </a:ln>
        </p:spPr>
        <p:txBody>
          <a:bodyPr/>
          <a:lstStyle/>
          <a:p>
            <a:pPr/>
          </a:p>
        </p:txBody>
      </p:sp>
      <p:sp>
        <p:nvSpPr>
          <p:cNvPr id="17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mph" nodeType="afterEffect" presetID="9" grpId="1" fill="hold">
                                  <p:stCondLst>
                                    <p:cond delay="0"/>
                                  </p:stCondLst>
                                  <p:childTnLst>
                                    <p:set>
                                      <p:cBhvr>
                                        <p:cTn id="6" dur="indefinite" fill="hold"/>
                                        <p:tgtEl>
                                          <p:spTgt spid="1730"/>
                                        </p:tgtEl>
                                        <p:attrNameLst>
                                          <p:attrName>style.opacity</p:attrName>
                                        </p:attrNameLst>
                                      </p:cBhvr>
                                      <p:to>
                                        <p:strVal val="0.42"/>
                                      </p:to>
                                    </p:set>
                                    <p:animEffect filter="image" prLst="opacity: 0.42; ">
                                      <p:cBhvr>
                                        <p:cTn id="7" dur="indefinite" fill="hold"/>
                                        <p:tgtEl>
                                          <p:spTgt spid="17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30" grpId="1"/>
    </p:bldLst>
  </p:timing>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750" name="Debugging Performance"/>
          <p:cNvSpPr txBox="1"/>
          <p:nvPr>
            <p:ph type="title"/>
          </p:nvPr>
        </p:nvSpPr>
        <p:spPr>
          <a:prstGeom prst="rect">
            <a:avLst/>
          </a:prstGeom>
        </p:spPr>
        <p:txBody>
          <a:bodyPr/>
          <a:lstStyle/>
          <a:p>
            <a:pPr/>
            <a:r>
              <a:t>Debugging Performance</a:t>
            </a:r>
          </a:p>
        </p:txBody>
      </p:sp>
      <p:sp>
        <p:nvSpPr>
          <p:cNvPr id="1751" name="There is an important distinction between Inner and Outer controller parallelization…"/>
          <p:cNvSpPr txBox="1"/>
          <p:nvPr>
            <p:ph type="body" idx="1"/>
          </p:nvPr>
        </p:nvSpPr>
        <p:spPr>
          <a:prstGeom prst="rect">
            <a:avLst/>
          </a:prstGeom>
        </p:spPr>
        <p:txBody>
          <a:bodyPr/>
          <a:lstStyle/>
          <a:p>
            <a:pPr/>
            <a:r>
              <a:t>There is an important distinction between </a:t>
            </a:r>
            <a:r>
              <a:rPr b="1"/>
              <a:t>Inner</a:t>
            </a:r>
            <a:r>
              <a:t> and </a:t>
            </a:r>
            <a:r>
              <a:rPr b="1"/>
              <a:t>Outer</a:t>
            </a:r>
            <a:r>
              <a:t> controller parallelization</a:t>
            </a:r>
          </a:p>
          <a:p>
            <a:pPr lvl="1" marL="800100" indent="-342900">
              <a:buSzPct val="75000"/>
            </a:pPr>
            <a:r>
              <a:rPr b="1"/>
              <a:t>Inner controller</a:t>
            </a:r>
            <a:r>
              <a:t> parallelization results in straightforward data path vectorization</a:t>
            </a:r>
          </a:p>
        </p:txBody>
      </p:sp>
      <p:grpSp>
        <p:nvGrpSpPr>
          <p:cNvPr id="1754" name="CustomShape 4"/>
          <p:cNvGrpSpPr/>
          <p:nvPr/>
        </p:nvGrpSpPr>
        <p:grpSpPr>
          <a:xfrm>
            <a:off x="81557" y="3376224"/>
            <a:ext cx="4783036" cy="562752"/>
            <a:chOff x="0" y="0"/>
            <a:chExt cx="4783035" cy="562751"/>
          </a:xfrm>
        </p:grpSpPr>
        <p:sp>
          <p:nvSpPr>
            <p:cNvPr id="1752" name="Rectangle"/>
            <p:cNvSpPr/>
            <p:nvPr/>
          </p:nvSpPr>
          <p:spPr>
            <a:xfrm>
              <a:off x="0" y="0"/>
              <a:ext cx="4783036" cy="492015"/>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753" name="Foreach(N by 1 par 1){ i =&gt; ... }"/>
            <p:cNvSpPr txBox="1"/>
            <p:nvPr/>
          </p:nvSpPr>
          <p:spPr>
            <a:xfrm>
              <a:off x="0" y="775"/>
              <a:ext cx="4783036" cy="561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t>N </a:t>
              </a:r>
              <a:r>
                <a:rPr>
                  <a:solidFill>
                    <a:srgbClr val="7587A6"/>
                  </a:solidFill>
                </a:rPr>
                <a:t>by </a:t>
              </a:r>
              <a:r>
                <a:rPr>
                  <a:solidFill>
                    <a:srgbClr val="CDA869"/>
                  </a:solidFill>
                </a:rPr>
                <a:t>1 </a:t>
              </a:r>
              <a:r>
                <a:rPr>
                  <a:solidFill>
                    <a:srgbClr val="7587A6"/>
                  </a:solidFill>
                </a:rPr>
                <a:t>par </a:t>
              </a:r>
              <a:r>
                <a:rPr>
                  <a:solidFill>
                    <a:srgbClr val="CDA869"/>
                  </a:solidFill>
                </a:rPr>
                <a:t>1){ i </a:t>
              </a:r>
              <a:r>
                <a:rPr>
                  <a:solidFill>
                    <a:srgbClr val="A7A7A7"/>
                  </a:solidFill>
                </a:rPr>
                <a:t>=&gt; </a:t>
              </a:r>
              <a:r>
                <a:rPr>
                  <a:solidFill>
                    <a:srgbClr val="747C84"/>
                  </a:solidFill>
                </a:rPr>
                <a:t>... </a:t>
              </a:r>
              <a:r>
                <a:rPr>
                  <a:solidFill>
                    <a:srgbClr val="CDA869"/>
                  </a:solidFill>
                </a:rPr>
                <a:t>}</a:t>
              </a:r>
              <a:r>
                <a:rPr>
                  <a:solidFill>
                    <a:srgbClr val="747C84"/>
                  </a:solidFill>
                </a:rPr>
                <a:t> </a:t>
              </a:r>
              <a:r>
                <a:rPr>
                  <a:solidFill>
                    <a:srgbClr val="A7A7A7"/>
                  </a:solidFill>
                </a:rPr>
                <a:t> </a:t>
              </a:r>
            </a:p>
          </p:txBody>
        </p:sp>
      </p:grpSp>
      <p:grpSp>
        <p:nvGrpSpPr>
          <p:cNvPr id="1757" name="CustomShape 5"/>
          <p:cNvGrpSpPr/>
          <p:nvPr/>
        </p:nvGrpSpPr>
        <p:grpSpPr>
          <a:xfrm>
            <a:off x="4394883" y="4110587"/>
            <a:ext cx="2898349" cy="898526"/>
            <a:chOff x="0" y="0"/>
            <a:chExt cx="2898348" cy="898525"/>
          </a:xfrm>
        </p:grpSpPr>
        <p:sp>
          <p:nvSpPr>
            <p:cNvPr id="1755" name="Rectangle"/>
            <p:cNvSpPr/>
            <p:nvPr/>
          </p:nvSpPr>
          <p:spPr>
            <a:xfrm>
              <a:off x="0" y="5187"/>
              <a:ext cx="2898349" cy="888151"/>
            </a:xfrm>
            <a:prstGeom prst="rect">
              <a:avLst/>
            </a:prstGeom>
            <a:solidFill>
              <a:srgbClr val="E06666"/>
            </a:solidFill>
            <a:ln w="9360" cap="flat">
              <a:solidFill>
                <a:srgbClr val="000000"/>
              </a:solidFill>
              <a:prstDash val="solid"/>
              <a:round/>
            </a:ln>
            <a:effectLst/>
          </p:spPr>
          <p:txBody>
            <a:bodyPr wrap="square" lIns="50800" tIns="50800" rIns="50800" bIns="50800" numCol="1" anchor="ctr">
              <a:noAutofit/>
            </a:bodyPr>
            <a:lstStyle/>
            <a:p>
              <a:pPr algn="ctr" defTabSz="825500">
                <a:defRPr spc="-1" sz="5600">
                  <a:solidFill>
                    <a:srgbClr val="000000"/>
                  </a:solidFill>
                  <a:latin typeface="Arial"/>
                  <a:ea typeface="Arial"/>
                  <a:cs typeface="Arial"/>
                  <a:sym typeface="Arial"/>
                </a:defRPr>
              </a:pPr>
            </a:p>
          </p:txBody>
        </p:sp>
        <p:sp>
          <p:nvSpPr>
            <p:cNvPr id="1756" name="Increase parallelization"/>
            <p:cNvSpPr txBox="1"/>
            <p:nvPr/>
          </p:nvSpPr>
          <p:spPr>
            <a:xfrm>
              <a:off x="0" y="0"/>
              <a:ext cx="2898349" cy="89852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ctr">
              <a:noAutofit/>
            </a:bodyPr>
            <a:lstStyle>
              <a:lvl1pPr algn="ctr" defTabSz="825500">
                <a:defRPr spc="0" sz="2800">
                  <a:solidFill>
                    <a:srgbClr val="000000"/>
                  </a:solidFill>
                  <a:latin typeface="+mn-lt"/>
                  <a:ea typeface="+mn-ea"/>
                  <a:cs typeface="+mn-cs"/>
                  <a:sym typeface="Calibri"/>
                </a:defRPr>
              </a:lvl1pPr>
            </a:lstStyle>
            <a:p>
              <a:pPr/>
              <a:r>
                <a:t>Increase parallelization</a:t>
              </a:r>
            </a:p>
          </p:txBody>
        </p:sp>
      </p:grpSp>
      <p:sp>
        <p:nvSpPr>
          <p:cNvPr id="1758" name="CustomShape 6"/>
          <p:cNvSpPr/>
          <p:nvPr/>
        </p:nvSpPr>
        <p:spPr>
          <a:xfrm rot="16200000">
            <a:off x="5635754" y="2721736"/>
            <a:ext cx="416607" cy="1871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68"/>
                </a:moveTo>
                <a:lnTo>
                  <a:pt x="5400" y="18668"/>
                </a:lnTo>
                <a:lnTo>
                  <a:pt x="5400" y="0"/>
                </a:lnTo>
                <a:lnTo>
                  <a:pt x="16200" y="0"/>
                </a:lnTo>
                <a:lnTo>
                  <a:pt x="16200" y="18668"/>
                </a:lnTo>
                <a:lnTo>
                  <a:pt x="21600" y="18668"/>
                </a:lnTo>
                <a:lnTo>
                  <a:pt x="10800" y="21600"/>
                </a:lnTo>
                <a:close/>
              </a:path>
            </a:pathLst>
          </a:custGeom>
          <a:solidFill>
            <a:srgbClr val="FF0000"/>
          </a:solidFill>
          <a:ln w="9360">
            <a:solidFill>
              <a:srgbClr val="00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pic>
        <p:nvPicPr>
          <p:cNvPr id="1759" name="Picture 2" descr="Picture 2"/>
          <p:cNvPicPr>
            <a:picLocks noChangeAspect="1"/>
          </p:cNvPicPr>
          <p:nvPr/>
        </p:nvPicPr>
        <p:blipFill>
          <a:blip r:embed="rId2">
            <a:extLst/>
          </a:blip>
          <a:stretch>
            <a:fillRect/>
          </a:stretch>
        </p:blipFill>
        <p:spPr>
          <a:xfrm>
            <a:off x="539480" y="4770467"/>
            <a:ext cx="3637786" cy="1654395"/>
          </a:xfrm>
          <a:prstGeom prst="rect">
            <a:avLst/>
          </a:prstGeom>
          <a:ln w="12700">
            <a:miter lim="400000"/>
          </a:ln>
        </p:spPr>
      </p:pic>
      <p:sp>
        <p:nvSpPr>
          <p:cNvPr id="1760" name="CustomShape 6"/>
          <p:cNvSpPr/>
          <p:nvPr/>
        </p:nvSpPr>
        <p:spPr>
          <a:xfrm rot="16200000">
            <a:off x="5807255" y="3950034"/>
            <a:ext cx="416608" cy="32952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68"/>
                </a:moveTo>
                <a:lnTo>
                  <a:pt x="5400" y="18668"/>
                </a:lnTo>
                <a:lnTo>
                  <a:pt x="5400" y="0"/>
                </a:lnTo>
                <a:lnTo>
                  <a:pt x="16200" y="0"/>
                </a:lnTo>
                <a:lnTo>
                  <a:pt x="16200" y="18668"/>
                </a:lnTo>
                <a:lnTo>
                  <a:pt x="21600" y="18668"/>
                </a:lnTo>
                <a:lnTo>
                  <a:pt x="10800" y="21600"/>
                </a:lnTo>
                <a:close/>
              </a:path>
            </a:pathLst>
          </a:custGeom>
          <a:solidFill>
            <a:srgbClr val="FF0000"/>
          </a:solidFill>
          <a:ln w="9360">
            <a:solidFill>
              <a:srgbClr val="00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grpSp>
        <p:nvGrpSpPr>
          <p:cNvPr id="1763" name="CustomShape 3"/>
          <p:cNvGrpSpPr/>
          <p:nvPr/>
        </p:nvGrpSpPr>
        <p:grpSpPr>
          <a:xfrm>
            <a:off x="6830119" y="3376224"/>
            <a:ext cx="4783036" cy="562752"/>
            <a:chOff x="0" y="0"/>
            <a:chExt cx="4783035" cy="562751"/>
          </a:xfrm>
        </p:grpSpPr>
        <p:sp>
          <p:nvSpPr>
            <p:cNvPr id="1761" name="Rectangle"/>
            <p:cNvSpPr/>
            <p:nvPr/>
          </p:nvSpPr>
          <p:spPr>
            <a:xfrm>
              <a:off x="0" y="0"/>
              <a:ext cx="4783036" cy="492015"/>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762" name="Foreach(N by 1 par 2){ i =&gt; ... }"/>
            <p:cNvSpPr txBox="1"/>
            <p:nvPr/>
          </p:nvSpPr>
          <p:spPr>
            <a:xfrm>
              <a:off x="0" y="775"/>
              <a:ext cx="4783036" cy="5619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t>N </a:t>
              </a:r>
              <a:r>
                <a:rPr>
                  <a:solidFill>
                    <a:srgbClr val="7587A6"/>
                  </a:solidFill>
                </a:rPr>
                <a:t>by </a:t>
              </a:r>
              <a:r>
                <a:rPr>
                  <a:solidFill>
                    <a:srgbClr val="CDA869"/>
                  </a:solidFill>
                </a:rPr>
                <a:t>1 </a:t>
              </a:r>
              <a:r>
                <a:rPr>
                  <a:solidFill>
                    <a:srgbClr val="7587A6"/>
                  </a:solidFill>
                </a:rPr>
                <a:t>par </a:t>
              </a:r>
              <a:r>
                <a:rPr>
                  <a:solidFill>
                    <a:srgbClr val="CDA869"/>
                  </a:solidFill>
                </a:rPr>
                <a:t>2){ i </a:t>
              </a:r>
              <a:r>
                <a:rPr>
                  <a:solidFill>
                    <a:srgbClr val="A7A7A7"/>
                  </a:solidFill>
                </a:rPr>
                <a:t>=&gt; </a:t>
              </a:r>
              <a:r>
                <a:rPr>
                  <a:solidFill>
                    <a:srgbClr val="747C84"/>
                  </a:solidFill>
                </a:rPr>
                <a:t>... </a:t>
              </a:r>
              <a:r>
                <a:rPr>
                  <a:solidFill>
                    <a:srgbClr val="CDA869"/>
                  </a:solidFill>
                </a:rPr>
                <a:t>}</a:t>
              </a:r>
              <a:r>
                <a:rPr>
                  <a:solidFill>
                    <a:srgbClr val="747C84"/>
                  </a:solidFill>
                </a:rPr>
                <a:t> </a:t>
              </a:r>
              <a:r>
                <a:rPr>
                  <a:solidFill>
                    <a:srgbClr val="A7A7A7"/>
                  </a:solidFill>
                </a:rPr>
                <a:t> </a:t>
              </a:r>
            </a:p>
          </p:txBody>
        </p:sp>
      </p:grpSp>
      <p:pic>
        <p:nvPicPr>
          <p:cNvPr id="1764" name="Picture 4" descr="Picture 4"/>
          <p:cNvPicPr>
            <a:picLocks noChangeAspect="1"/>
          </p:cNvPicPr>
          <p:nvPr/>
        </p:nvPicPr>
        <p:blipFill>
          <a:blip r:embed="rId3">
            <a:extLst/>
          </a:blip>
          <a:stretch>
            <a:fillRect/>
          </a:stretch>
        </p:blipFill>
        <p:spPr>
          <a:xfrm>
            <a:off x="7853852" y="4711807"/>
            <a:ext cx="3408967" cy="1771715"/>
          </a:xfrm>
          <a:prstGeom prst="rect">
            <a:avLst/>
          </a:prstGeom>
          <a:ln w="12700">
            <a:miter lim="400000"/>
          </a:ln>
        </p:spPr>
      </p:pic>
      <p:sp>
        <p:nvSpPr>
          <p:cNvPr id="176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66" name="TODO: Delete this slide?"/>
          <p:cNvSpPr txBox="1"/>
          <p:nvPr/>
        </p:nvSpPr>
        <p:spPr>
          <a:xfrm>
            <a:off x="5553062" y="2833772"/>
            <a:ext cx="292223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Delete this slide?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58"/>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1763"/>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75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1764"/>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0" grpId="6"/>
      <p:bldP build="whole" bldLvl="1" animBg="1" rev="0" advAuto="0" spid="1759" grpId="1"/>
      <p:bldP build="whole" bldLvl="1" animBg="1" rev="0" advAuto="0" spid="1758" grpId="2"/>
      <p:bldP build="whole" bldLvl="1" animBg="1" rev="0" advAuto="0" spid="1764" grpId="5"/>
      <p:bldP build="whole" bldLvl="1" animBg="1" rev="0" advAuto="0" spid="1757" grpId="4"/>
      <p:bldP build="whole" bldLvl="1" animBg="1" rev="0" advAuto="0" spid="1763" grpId="3"/>
    </p:bldLst>
  </p:timing>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8" name="Parallelization"/>
          <p:cNvSpPr txBox="1"/>
          <p:nvPr>
            <p:ph type="title"/>
          </p:nvPr>
        </p:nvSpPr>
        <p:spPr>
          <a:prstGeom prst="rect">
            <a:avLst/>
          </a:prstGeom>
        </p:spPr>
        <p:txBody>
          <a:bodyPr/>
          <a:lstStyle/>
          <a:p>
            <a:pPr/>
            <a:r>
              <a:t>Parallelization</a:t>
            </a:r>
          </a:p>
        </p:txBody>
      </p:sp>
      <p:sp>
        <p:nvSpPr>
          <p:cNvPr id="1769" name="There is an important distinction between Inner and Outer controller parallelization…"/>
          <p:cNvSpPr txBox="1"/>
          <p:nvPr>
            <p:ph type="body" sz="half" idx="1"/>
          </p:nvPr>
        </p:nvSpPr>
        <p:spPr>
          <a:xfrm>
            <a:off x="475487" y="1143000"/>
            <a:ext cx="11176001" cy="2683975"/>
          </a:xfrm>
          <a:prstGeom prst="rect">
            <a:avLst/>
          </a:prstGeom>
        </p:spPr>
        <p:txBody>
          <a:bodyPr/>
          <a:lstStyle/>
          <a:p>
            <a:pPr/>
            <a:r>
              <a:t>There is an important distinction between </a:t>
            </a:r>
            <a:r>
              <a:rPr b="1"/>
              <a:t>Inner</a:t>
            </a:r>
            <a:r>
              <a:t> and </a:t>
            </a:r>
            <a:r>
              <a:rPr b="1"/>
              <a:t>Outer</a:t>
            </a:r>
            <a:r>
              <a:t> controller parallelization</a:t>
            </a:r>
          </a:p>
          <a:p>
            <a:pPr lvl="1" marL="800100" indent="-342900">
              <a:buSzPct val="75000"/>
            </a:pPr>
            <a:r>
              <a:rPr b="1"/>
              <a:t>Inner controller</a:t>
            </a:r>
            <a:r>
              <a:t> parallelization results in a </a:t>
            </a:r>
            <a:r>
              <a:rPr i="1"/>
              <a:t>vectorized </a:t>
            </a:r>
            <a:r>
              <a:t>datapath (i.e. SIMD parallelism) </a:t>
            </a:r>
          </a:p>
          <a:p>
            <a:pPr lvl="1" marL="800100" indent="-342900">
              <a:buSzPct val="75000"/>
            </a:pPr>
            <a:r>
              <a:rPr b="1"/>
              <a:t>Outer controller</a:t>
            </a:r>
            <a:r>
              <a:t> parallelization results in controller replication</a:t>
            </a:r>
          </a:p>
        </p:txBody>
      </p:sp>
      <p:sp>
        <p:nvSpPr>
          <p:cNvPr id="1770"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6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769">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769" grpId="1"/>
    </p:bldLst>
  </p:timing>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2" name="Outer Controller Parallelization"/>
          <p:cNvSpPr txBox="1"/>
          <p:nvPr>
            <p:ph type="title"/>
          </p:nvPr>
        </p:nvSpPr>
        <p:spPr>
          <a:prstGeom prst="rect">
            <a:avLst/>
          </a:prstGeom>
        </p:spPr>
        <p:txBody>
          <a:bodyPr/>
          <a:lstStyle/>
          <a:p>
            <a:pPr/>
            <a:r>
              <a:t>Outer Controller Parallelization</a:t>
            </a:r>
          </a:p>
        </p:txBody>
      </p:sp>
      <p:sp>
        <p:nvSpPr>
          <p:cNvPr id="1773" name="Simply duplicating controllers does not fully exploit the parallelism"/>
          <p:cNvSpPr txBox="1"/>
          <p:nvPr>
            <p:ph type="body" sz="half" idx="1"/>
          </p:nvPr>
        </p:nvSpPr>
        <p:spPr>
          <a:xfrm>
            <a:off x="475487" y="1143000"/>
            <a:ext cx="11176001" cy="1522664"/>
          </a:xfrm>
          <a:prstGeom prst="rect">
            <a:avLst/>
          </a:prstGeom>
        </p:spPr>
        <p:txBody>
          <a:bodyPr/>
          <a:lstStyle/>
          <a:p>
            <a:pPr/>
            <a:r>
              <a:t>Simply duplicating controllers does not fully exploit the parallelism</a:t>
            </a:r>
          </a:p>
        </p:txBody>
      </p:sp>
      <p:grpSp>
        <p:nvGrpSpPr>
          <p:cNvPr id="1776" name="CustomShape 4"/>
          <p:cNvGrpSpPr/>
          <p:nvPr/>
        </p:nvGrpSpPr>
        <p:grpSpPr>
          <a:xfrm>
            <a:off x="297553" y="2772025"/>
            <a:ext cx="3915004" cy="1622743"/>
            <a:chOff x="0" y="0"/>
            <a:chExt cx="3915002" cy="1622741"/>
          </a:xfrm>
        </p:grpSpPr>
        <p:sp>
          <p:nvSpPr>
            <p:cNvPr id="1774" name="Rectangle"/>
            <p:cNvSpPr/>
            <p:nvPr/>
          </p:nvSpPr>
          <p:spPr>
            <a:xfrm>
              <a:off x="0" y="0"/>
              <a:ext cx="3915003" cy="14187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775" name="Foreach(N by 1 par 2){ i =&gt;…"/>
            <p:cNvSpPr txBox="1"/>
            <p:nvPr/>
          </p:nvSpPr>
          <p:spPr>
            <a:xfrm>
              <a:off x="0" y="2236"/>
              <a:ext cx="3915003" cy="1620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C26E53"/>
                  </a:solidFill>
                </a:rPr>
                <a:t>N</a:t>
              </a:r>
              <a:r>
                <a:rPr>
                  <a:solidFill>
                    <a:srgbClr val="CDA869"/>
                  </a:solidFill>
                </a:rPr>
                <a:t> </a:t>
              </a:r>
              <a:r>
                <a:rPr>
                  <a:solidFill>
                    <a:srgbClr val="7887A2"/>
                  </a:solidFill>
                </a:rPr>
                <a:t>by</a:t>
              </a:r>
              <a:r>
                <a:rPr>
                  <a:solidFill>
                    <a:srgbClr val="CDA869"/>
                  </a:solidFill>
                </a:rPr>
                <a:t> 1 </a:t>
              </a:r>
              <a:r>
                <a:rPr>
                  <a:solidFill>
                    <a:srgbClr val="7887A2"/>
                  </a:solidFill>
                </a:rPr>
                <a:t>par</a:t>
              </a:r>
              <a:r>
                <a:rPr>
                  <a:solidFill>
                    <a:srgbClr val="CDA869"/>
                  </a:solidFill>
                </a:rPr>
                <a:t> 2){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a:t>
              </a:r>
              <a:r>
                <a:rPr>
                  <a:solidFill>
                    <a:srgbClr val="C7AA73"/>
                  </a:solidFill>
                </a:rPr>
                <a:t>)</a:t>
              </a:r>
              <a:r>
                <a:rPr>
                  <a:solidFill>
                    <a:srgbClr val="A7A7A7"/>
                  </a:solidFill>
                </a:rPr>
                <a:t> </a:t>
              </a:r>
              <a:r>
                <a:rPr>
                  <a:solidFill>
                    <a:srgbClr val="C7AA73"/>
                  </a:solidFill>
                </a:rPr>
                <a:t>{</a:t>
              </a:r>
              <a:r>
                <a:rPr>
                  <a:solidFill>
                    <a:srgbClr val="A7A7A7"/>
                  </a:solidFill>
                </a:rPr>
                <a:t>…</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a:t>
              </a:r>
              <a:r>
                <a:rPr>
                  <a:solidFill>
                    <a:srgbClr val="C7AA73"/>
                  </a:solidFill>
                </a:rPr>
                <a:t>) {</a:t>
              </a:r>
              <a:r>
                <a:rPr>
                  <a:solidFill>
                    <a:srgbClr val="A7A7A7"/>
                  </a:solidFill>
                </a:rPr>
                <a:t>…</a:t>
              </a:r>
              <a:r>
                <a:rPr>
                  <a:solidFill>
                    <a:srgbClr val="C7AA73"/>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1777" name="CustomShape 4"/>
          <p:cNvSpPr/>
          <p:nvPr/>
        </p:nvSpPr>
        <p:spPr>
          <a:xfrm>
            <a:off x="367095" y="2901435"/>
            <a:ext cx="1011198" cy="218308"/>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778" name="CustomShape 5"/>
          <p:cNvSpPr/>
          <p:nvPr/>
        </p:nvSpPr>
        <p:spPr>
          <a:xfrm>
            <a:off x="643736" y="3196371"/>
            <a:ext cx="1011197"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779" name="CustomShape 6"/>
          <p:cNvSpPr/>
          <p:nvPr/>
        </p:nvSpPr>
        <p:spPr>
          <a:xfrm>
            <a:off x="640353" y="3491307"/>
            <a:ext cx="1017963"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780" name="Pipelined (i)…"/>
          <p:cNvSpPr/>
          <p:nvPr/>
        </p:nvSpPr>
        <p:spPr>
          <a:xfrm>
            <a:off x="1321436" y="4405185"/>
            <a:ext cx="1450431"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p:txBody>
      </p:sp>
      <p:sp>
        <p:nvSpPr>
          <p:cNvPr id="1781" name="Pipelined (j)…"/>
          <p:cNvSpPr/>
          <p:nvPr/>
        </p:nvSpPr>
        <p:spPr>
          <a:xfrm>
            <a:off x="424119" y="5459156"/>
            <a:ext cx="1450431"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[:2] </a:t>
            </a:r>
          </a:p>
        </p:txBody>
      </p:sp>
      <p:sp>
        <p:nvSpPr>
          <p:cNvPr id="1782" name="Pipelined (j)…"/>
          <p:cNvSpPr/>
          <p:nvPr/>
        </p:nvSpPr>
        <p:spPr>
          <a:xfrm>
            <a:off x="2277424" y="5459156"/>
            <a:ext cx="1450431"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805" name="Connection Line"/>
          <p:cNvSpPr/>
          <p:nvPr/>
        </p:nvSpPr>
        <p:spPr>
          <a:xfrm>
            <a:off x="2033270" y="5149850"/>
            <a:ext cx="1127760"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1806" name="Connection Line"/>
          <p:cNvSpPr/>
          <p:nvPr/>
        </p:nvSpPr>
        <p:spPr>
          <a:xfrm>
            <a:off x="1014730" y="5191759"/>
            <a:ext cx="1017270" cy="265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71"/>
                </a:lnTo>
                <a:lnTo>
                  <a:pt x="0" y="5271"/>
                </a:lnTo>
                <a:lnTo>
                  <a:pt x="0" y="21600"/>
                </a:lnTo>
              </a:path>
            </a:pathLst>
          </a:custGeom>
          <a:ln w="25400">
            <a:solidFill>
              <a:srgbClr val="000000"/>
            </a:solidFill>
            <a:tailEnd type="triangle"/>
          </a:ln>
        </p:spPr>
        <p:txBody>
          <a:bodyPr/>
          <a:lstStyle/>
          <a:p>
            <a:pPr/>
          </a:p>
        </p:txBody>
      </p:sp>
      <p:sp>
        <p:nvSpPr>
          <p:cNvPr id="1785" name="Pipelined (i)…"/>
          <p:cNvSpPr/>
          <p:nvPr/>
        </p:nvSpPr>
        <p:spPr>
          <a:xfrm>
            <a:off x="7812492" y="2821136"/>
            <a:ext cx="1450431"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p:txBody>
      </p:sp>
      <p:sp>
        <p:nvSpPr>
          <p:cNvPr id="1786" name="Pipelined (j)…"/>
          <p:cNvSpPr/>
          <p:nvPr/>
        </p:nvSpPr>
        <p:spPr>
          <a:xfrm>
            <a:off x="5427636" y="3862790"/>
            <a:ext cx="1450431" cy="752738"/>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[:2] </a:t>
            </a:r>
          </a:p>
        </p:txBody>
      </p:sp>
      <p:sp>
        <p:nvSpPr>
          <p:cNvPr id="1787" name="Pipelined (j)…"/>
          <p:cNvSpPr/>
          <p:nvPr/>
        </p:nvSpPr>
        <p:spPr>
          <a:xfrm>
            <a:off x="8796635" y="3862790"/>
            <a:ext cx="1450431" cy="752738"/>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807" name="Connection Line"/>
          <p:cNvSpPr/>
          <p:nvPr/>
        </p:nvSpPr>
        <p:spPr>
          <a:xfrm>
            <a:off x="8524240" y="3553460"/>
            <a:ext cx="1129030" cy="2959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1808" name="Connection Line"/>
          <p:cNvSpPr/>
          <p:nvPr/>
        </p:nvSpPr>
        <p:spPr>
          <a:xfrm>
            <a:off x="7505700" y="3595370"/>
            <a:ext cx="101727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1790" name="Pipelined (j)…"/>
          <p:cNvSpPr/>
          <p:nvPr/>
        </p:nvSpPr>
        <p:spPr>
          <a:xfrm>
            <a:off x="7150401" y="3862790"/>
            <a:ext cx="1450431" cy="752738"/>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[:2] </a:t>
            </a:r>
          </a:p>
        </p:txBody>
      </p:sp>
      <p:sp>
        <p:nvSpPr>
          <p:cNvPr id="1791" name="Pipelined (j)…"/>
          <p:cNvSpPr/>
          <p:nvPr/>
        </p:nvSpPr>
        <p:spPr>
          <a:xfrm>
            <a:off x="10442871" y="3848328"/>
            <a:ext cx="1450430"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809" name="Connection Line"/>
          <p:cNvSpPr/>
          <p:nvPr/>
        </p:nvSpPr>
        <p:spPr>
          <a:xfrm>
            <a:off x="6065520" y="3580130"/>
            <a:ext cx="2463800" cy="3098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489"/>
                </a:lnTo>
                <a:lnTo>
                  <a:pt x="0" y="5489"/>
                </a:lnTo>
                <a:lnTo>
                  <a:pt x="0" y="21600"/>
                </a:lnTo>
              </a:path>
            </a:pathLst>
          </a:custGeom>
          <a:ln w="25400">
            <a:solidFill>
              <a:srgbClr val="000000"/>
            </a:solidFill>
            <a:tailEnd type="triangle"/>
          </a:ln>
        </p:spPr>
        <p:txBody>
          <a:bodyPr/>
          <a:lstStyle/>
          <a:p>
            <a:pPr/>
          </a:p>
        </p:txBody>
      </p:sp>
      <p:sp>
        <p:nvSpPr>
          <p:cNvPr id="1810" name="Connection Line"/>
          <p:cNvSpPr/>
          <p:nvPr/>
        </p:nvSpPr>
        <p:spPr>
          <a:xfrm>
            <a:off x="8524240" y="3578859"/>
            <a:ext cx="2733040" cy="3225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357"/>
                </a:lnTo>
                <a:lnTo>
                  <a:pt x="21600" y="5357"/>
                </a:lnTo>
                <a:lnTo>
                  <a:pt x="21600" y="21600"/>
                </a:lnTo>
              </a:path>
            </a:pathLst>
          </a:custGeom>
          <a:ln w="25400">
            <a:solidFill>
              <a:srgbClr val="000000"/>
            </a:solidFill>
            <a:tailEnd type="triangle"/>
          </a:ln>
        </p:spPr>
        <p:txBody>
          <a:bodyPr/>
          <a:lstStyle/>
          <a:p>
            <a:pPr/>
          </a:p>
        </p:txBody>
      </p:sp>
      <p:sp>
        <p:nvSpPr>
          <p:cNvPr id="1794" name="CustomShape 6"/>
          <p:cNvSpPr/>
          <p:nvPr/>
        </p:nvSpPr>
        <p:spPr>
          <a:xfrm rot="14646031">
            <a:off x="4116550" y="3594132"/>
            <a:ext cx="416607" cy="1871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68"/>
                </a:moveTo>
                <a:lnTo>
                  <a:pt x="5400" y="18668"/>
                </a:lnTo>
                <a:lnTo>
                  <a:pt x="5400" y="0"/>
                </a:lnTo>
                <a:lnTo>
                  <a:pt x="16200" y="0"/>
                </a:lnTo>
                <a:lnTo>
                  <a:pt x="16200" y="18668"/>
                </a:lnTo>
                <a:lnTo>
                  <a:pt x="21600" y="18668"/>
                </a:lnTo>
                <a:lnTo>
                  <a:pt x="10800" y="21600"/>
                </a:lnTo>
                <a:close/>
              </a:path>
            </a:pathLst>
          </a:custGeom>
          <a:solidFill>
            <a:srgbClr val="FF0000"/>
          </a:solidFill>
          <a:ln w="9360">
            <a:solidFill>
              <a:srgbClr val="00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795" name="(Unparallelized Structure)"/>
          <p:cNvSpPr txBox="1"/>
          <p:nvPr/>
        </p:nvSpPr>
        <p:spPr>
          <a:xfrm>
            <a:off x="717420" y="6254182"/>
            <a:ext cx="307527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(Unparallelized Structure)</a:t>
            </a:r>
          </a:p>
        </p:txBody>
      </p:sp>
      <p:sp>
        <p:nvSpPr>
          <p:cNvPr id="1796"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97" name="even i"/>
          <p:cNvSpPr/>
          <p:nvPr/>
        </p:nvSpPr>
        <p:spPr>
          <a:xfrm>
            <a:off x="5149251" y="4246880"/>
            <a:ext cx="1176020" cy="583526"/>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even i</a:t>
            </a:r>
          </a:p>
        </p:txBody>
      </p:sp>
      <p:sp>
        <p:nvSpPr>
          <p:cNvPr id="1798" name="odd i"/>
          <p:cNvSpPr/>
          <p:nvPr/>
        </p:nvSpPr>
        <p:spPr>
          <a:xfrm>
            <a:off x="6972943" y="4246879"/>
            <a:ext cx="1176021" cy="583527"/>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odd i</a:t>
            </a:r>
          </a:p>
        </p:txBody>
      </p:sp>
      <p:sp>
        <p:nvSpPr>
          <p:cNvPr id="1799" name="even i"/>
          <p:cNvSpPr/>
          <p:nvPr/>
        </p:nvSpPr>
        <p:spPr>
          <a:xfrm>
            <a:off x="8702655" y="4233690"/>
            <a:ext cx="1176021" cy="583526"/>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even i</a:t>
            </a:r>
          </a:p>
        </p:txBody>
      </p:sp>
      <p:sp>
        <p:nvSpPr>
          <p:cNvPr id="1800" name="odd i"/>
          <p:cNvSpPr/>
          <p:nvPr/>
        </p:nvSpPr>
        <p:spPr>
          <a:xfrm>
            <a:off x="10526348" y="4233690"/>
            <a:ext cx="1176021" cy="583526"/>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odd i</a:t>
            </a:r>
          </a:p>
        </p:txBody>
      </p:sp>
      <p:sp>
        <p:nvSpPr>
          <p:cNvPr id="1811" name="Connection Line"/>
          <p:cNvSpPr/>
          <p:nvPr/>
        </p:nvSpPr>
        <p:spPr>
          <a:xfrm>
            <a:off x="5913014" y="3186677"/>
            <a:ext cx="2053075" cy="1078949"/>
          </a:xfrm>
          <a:custGeom>
            <a:avLst/>
            <a:gdLst/>
            <a:ahLst/>
            <a:cxnLst>
              <a:cxn ang="0">
                <a:pos x="wd2" y="hd2"/>
              </a:cxn>
              <a:cxn ang="5400000">
                <a:pos x="wd2" y="hd2"/>
              </a:cxn>
              <a:cxn ang="10800000">
                <a:pos x="wd2" y="hd2"/>
              </a:cxn>
              <a:cxn ang="16200000">
                <a:pos x="wd2" y="hd2"/>
              </a:cxn>
            </a:cxnLst>
            <a:rect l="0" t="0" r="r" b="b"/>
            <a:pathLst>
              <a:path w="21600" h="19135" fill="norm" stroke="1" extrusionOk="0">
                <a:moveTo>
                  <a:pt x="21600" y="899"/>
                </a:moveTo>
                <a:cubicBezTo>
                  <a:pt x="9937" y="-2465"/>
                  <a:pt x="2737" y="3614"/>
                  <a:pt x="0" y="19135"/>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812" name="Connection Line"/>
          <p:cNvSpPr/>
          <p:nvPr/>
        </p:nvSpPr>
        <p:spPr>
          <a:xfrm>
            <a:off x="7031695" y="3249950"/>
            <a:ext cx="947094" cy="1038933"/>
          </a:xfrm>
          <a:custGeom>
            <a:avLst/>
            <a:gdLst/>
            <a:ahLst/>
            <a:cxnLst>
              <a:cxn ang="0">
                <a:pos x="wd2" y="hd2"/>
              </a:cxn>
              <a:cxn ang="5400000">
                <a:pos x="wd2" y="hd2"/>
              </a:cxn>
              <a:cxn ang="10800000">
                <a:pos x="wd2" y="hd2"/>
              </a:cxn>
              <a:cxn ang="16200000">
                <a:pos x="wd2" y="hd2"/>
              </a:cxn>
            </a:cxnLst>
            <a:rect l="0" t="0" r="r" b="b"/>
            <a:pathLst>
              <a:path w="18152" h="21452" fill="norm" stroke="1" extrusionOk="0">
                <a:moveTo>
                  <a:pt x="18152" y="2"/>
                </a:moveTo>
                <a:cubicBezTo>
                  <a:pt x="1886" y="-148"/>
                  <a:pt x="-3448" y="7002"/>
                  <a:pt x="2149" y="21452"/>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813" name="Connection Line"/>
          <p:cNvSpPr/>
          <p:nvPr/>
        </p:nvSpPr>
        <p:spPr>
          <a:xfrm>
            <a:off x="9076633" y="3214998"/>
            <a:ext cx="1993465" cy="1032276"/>
          </a:xfrm>
          <a:custGeom>
            <a:avLst/>
            <a:gdLst/>
            <a:ahLst/>
            <a:cxnLst>
              <a:cxn ang="0">
                <a:pos x="wd2" y="hd2"/>
              </a:cxn>
              <a:cxn ang="5400000">
                <a:pos x="wd2" y="hd2"/>
              </a:cxn>
              <a:cxn ang="10800000">
                <a:pos x="wd2" y="hd2"/>
              </a:cxn>
              <a:cxn ang="16200000">
                <a:pos x="wd2" y="hd2"/>
              </a:cxn>
            </a:cxnLst>
            <a:rect l="0" t="0" r="r" b="b"/>
            <a:pathLst>
              <a:path w="20433" h="20217" fill="norm" stroke="1" extrusionOk="0">
                <a:moveTo>
                  <a:pt x="0" y="238"/>
                </a:moveTo>
                <a:cubicBezTo>
                  <a:pt x="14844" y="-1383"/>
                  <a:pt x="21600" y="5277"/>
                  <a:pt x="20269" y="20217"/>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814" name="Connection Line"/>
          <p:cNvSpPr/>
          <p:nvPr/>
        </p:nvSpPr>
        <p:spPr>
          <a:xfrm>
            <a:off x="9076633" y="3229810"/>
            <a:ext cx="942920" cy="1065689"/>
          </a:xfrm>
          <a:custGeom>
            <a:avLst/>
            <a:gdLst/>
            <a:ahLst/>
            <a:cxnLst>
              <a:cxn ang="0">
                <a:pos x="wd2" y="hd2"/>
              </a:cxn>
              <a:cxn ang="5400000">
                <a:pos x="wd2" y="hd2"/>
              </a:cxn>
              <a:cxn ang="10800000">
                <a:pos x="wd2" y="hd2"/>
              </a:cxn>
              <a:cxn ang="16200000">
                <a:pos x="wd2" y="hd2"/>
              </a:cxn>
            </a:cxnLst>
            <a:rect l="0" t="0" r="r" b="b"/>
            <a:pathLst>
              <a:path w="16971" h="21600" fill="norm" stroke="1" extrusionOk="0">
                <a:moveTo>
                  <a:pt x="0" y="0"/>
                </a:moveTo>
                <a:cubicBezTo>
                  <a:pt x="17805" y="4496"/>
                  <a:pt x="21600" y="11696"/>
                  <a:pt x="11385"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9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8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807"/>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1810"/>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1809"/>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1808"/>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1791"/>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1786"/>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1790"/>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178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0" presetID="1" grpId="11" fill="hold">
                                  <p:stCondLst>
                                    <p:cond delay="0"/>
                                  </p:stCondLst>
                                  <p:iterate type="el" backwards="0">
                                    <p:tmAbs val="0"/>
                                  </p:iterate>
                                  <p:childTnLst>
                                    <p:set>
                                      <p:cBhvr>
                                        <p:cTn id="37" fill="hold"/>
                                        <p:tgtEl>
                                          <p:spTgt spid="1798"/>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2" fill="hold">
                                  <p:stCondLst>
                                    <p:cond delay="0"/>
                                  </p:stCondLst>
                                  <p:iterate type="el" backwards="0">
                                    <p:tmAbs val="0"/>
                                  </p:iterate>
                                  <p:childTnLst>
                                    <p:set>
                                      <p:cBhvr>
                                        <p:cTn id="40" fill="hold"/>
                                        <p:tgtEl>
                                          <p:spTgt spid="1797"/>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3" fill="hold">
                                  <p:stCondLst>
                                    <p:cond delay="0"/>
                                  </p:stCondLst>
                                  <p:iterate type="el" backwards="0">
                                    <p:tmAbs val="0"/>
                                  </p:iterate>
                                  <p:childTnLst>
                                    <p:set>
                                      <p:cBhvr>
                                        <p:cTn id="43" fill="hold"/>
                                        <p:tgtEl>
                                          <p:spTgt spid="1799"/>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4" fill="hold">
                                  <p:stCondLst>
                                    <p:cond delay="0"/>
                                  </p:stCondLst>
                                  <p:iterate type="el" backwards="0">
                                    <p:tmAbs val="0"/>
                                  </p:iterate>
                                  <p:childTnLst>
                                    <p:set>
                                      <p:cBhvr>
                                        <p:cTn id="46" fill="hold"/>
                                        <p:tgtEl>
                                          <p:spTgt spid="1800"/>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5" fill="hold">
                                  <p:stCondLst>
                                    <p:cond delay="0"/>
                                  </p:stCondLst>
                                  <p:iterate type="el" backwards="0">
                                    <p:tmAbs val="0"/>
                                  </p:iterate>
                                  <p:childTnLst>
                                    <p:set>
                                      <p:cBhvr>
                                        <p:cTn id="49" fill="hold"/>
                                        <p:tgtEl>
                                          <p:spTgt spid="1811"/>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6" fill="hold">
                                  <p:stCondLst>
                                    <p:cond delay="0"/>
                                  </p:stCondLst>
                                  <p:iterate type="el" backwards="0">
                                    <p:tmAbs val="0"/>
                                  </p:iterate>
                                  <p:childTnLst>
                                    <p:set>
                                      <p:cBhvr>
                                        <p:cTn id="52" fill="hold"/>
                                        <p:tgtEl>
                                          <p:spTgt spid="1813"/>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7" fill="hold">
                                  <p:stCondLst>
                                    <p:cond delay="0"/>
                                  </p:stCondLst>
                                  <p:iterate type="el" backwards="0">
                                    <p:tmAbs val="0"/>
                                  </p:iterate>
                                  <p:childTnLst>
                                    <p:set>
                                      <p:cBhvr>
                                        <p:cTn id="55" fill="hold"/>
                                        <p:tgtEl>
                                          <p:spTgt spid="1814"/>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8" fill="hold">
                                  <p:stCondLst>
                                    <p:cond delay="0"/>
                                  </p:stCondLst>
                                  <p:iterate type="el" backwards="0">
                                    <p:tmAbs val="0"/>
                                  </p:iterate>
                                  <p:childTnLst>
                                    <p:set>
                                      <p:cBhvr>
                                        <p:cTn id="58" fill="hold"/>
                                        <p:tgtEl>
                                          <p:spTgt spid="18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9" fill="hold">
                                  <p:stCondLst>
                                    <p:cond delay="0"/>
                                  </p:stCondLst>
                                  <p:iterate type="el" backwards="0">
                                    <p:tmAbs val="0"/>
                                  </p:iterate>
                                  <p:childTnLst>
                                    <p:set>
                                      <p:cBhvr>
                                        <p:cTn id="62" fill="hold"/>
                                        <p:tgtEl>
                                          <p:spTgt spid="17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98" grpId="11"/>
      <p:bldP build="whole" bldLvl="1" animBg="1" rev="0" advAuto="0" spid="1799" grpId="13"/>
      <p:bldP build="whole" bldLvl="1" animBg="1" rev="0" advAuto="0" spid="1797" grpId="12"/>
      <p:bldP build="whole" bldLvl="1" animBg="1" rev="0" advAuto="0" spid="1800" grpId="14"/>
      <p:bldP build="whole" bldLvl="1" animBg="1" rev="0" advAuto="0" spid="1810" grpId="4"/>
      <p:bldP build="whole" bldLvl="1" animBg="1" rev="0" advAuto="0" spid="1794" grpId="1"/>
      <p:bldP build="whole" bldLvl="1" animBg="1" rev="0" advAuto="0" spid="1814" grpId="17"/>
      <p:bldP build="whole" bldLvl="1" animBg="1" rev="0" advAuto="0" spid="1813" grpId="16"/>
      <p:bldP build="whole" bldLvl="1" animBg="1" rev="0" advAuto="0" spid="1809" grpId="5"/>
      <p:bldP build="whole" bldLvl="1" animBg="1" rev="0" advAuto="0" spid="1807" grpId="3"/>
      <p:bldP build="whole" bldLvl="1" animBg="1" rev="0" advAuto="0" spid="1811" grpId="15"/>
      <p:bldP build="whole" bldLvl="1" animBg="1" rev="0" advAuto="0" spid="1791" grpId="7"/>
      <p:bldP build="whole" bldLvl="1" animBg="1" rev="0" advAuto="0" spid="1812" grpId="18"/>
      <p:bldP build="whole" bldLvl="1" animBg="1" rev="0" advAuto="0" spid="1785" grpId="2"/>
      <p:bldP build="whole" bldLvl="1" animBg="1" rev="0" advAuto="0" spid="1790" grpId="9"/>
      <p:bldP build="whole" bldLvl="1" animBg="1" rev="0" advAuto="0" spid="1786" grpId="8"/>
      <p:bldP build="whole" bldLvl="1" animBg="1" rev="0" advAuto="0" spid="1787" grpId="10"/>
      <p:bldP build="whole" bldLvl="1" animBg="1" rev="0" advAuto="0" spid="1808" grpId="6"/>
      <p:bldP build="whole" bldLvl="1" animBg="1" rev="0" advAuto="0" spid="1773" grpId="19"/>
    </p:bldLst>
  </p:timing>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6" name="Outer Controller Parallelization"/>
          <p:cNvSpPr txBox="1"/>
          <p:nvPr>
            <p:ph type="title"/>
          </p:nvPr>
        </p:nvSpPr>
        <p:spPr>
          <a:prstGeom prst="rect">
            <a:avLst/>
          </a:prstGeom>
        </p:spPr>
        <p:txBody>
          <a:bodyPr/>
          <a:lstStyle/>
          <a:p>
            <a:pPr/>
            <a:r>
              <a:t>Outer Controller Parallelization</a:t>
            </a:r>
          </a:p>
        </p:txBody>
      </p:sp>
      <p:sp>
        <p:nvSpPr>
          <p:cNvPr id="1817" name="Simply duplicating controllers does not fully exploit the parallelism…"/>
          <p:cNvSpPr txBox="1"/>
          <p:nvPr>
            <p:ph type="body" sz="half" idx="1"/>
          </p:nvPr>
        </p:nvSpPr>
        <p:spPr>
          <a:xfrm>
            <a:off x="475487" y="1142999"/>
            <a:ext cx="11176001" cy="1603374"/>
          </a:xfrm>
          <a:prstGeom prst="rect">
            <a:avLst/>
          </a:prstGeom>
        </p:spPr>
        <p:txBody>
          <a:bodyPr/>
          <a:lstStyle/>
          <a:p>
            <a:pPr/>
            <a:r>
              <a:t>Simply duplicating controllers does not fully exploit the parallelism</a:t>
            </a:r>
          </a:p>
          <a:p>
            <a:pPr/>
            <a:r>
              <a:t>Parallelism can be captured as either a: </a:t>
            </a:r>
            <a:r>
              <a:rPr b="1"/>
              <a:t>Pipeline of ForkJoins (PoF)</a:t>
            </a:r>
          </a:p>
        </p:txBody>
      </p:sp>
      <p:grpSp>
        <p:nvGrpSpPr>
          <p:cNvPr id="1820" name="CustomShape 4"/>
          <p:cNvGrpSpPr/>
          <p:nvPr/>
        </p:nvGrpSpPr>
        <p:grpSpPr>
          <a:xfrm>
            <a:off x="297553" y="2772025"/>
            <a:ext cx="3915004" cy="1622743"/>
            <a:chOff x="0" y="0"/>
            <a:chExt cx="3915002" cy="1622741"/>
          </a:xfrm>
        </p:grpSpPr>
        <p:sp>
          <p:nvSpPr>
            <p:cNvPr id="1818" name="Rectangle"/>
            <p:cNvSpPr/>
            <p:nvPr/>
          </p:nvSpPr>
          <p:spPr>
            <a:xfrm>
              <a:off x="0" y="0"/>
              <a:ext cx="3915003" cy="14187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819" name="Foreach(N by 1 par 2){ i =&gt;…"/>
            <p:cNvSpPr txBox="1"/>
            <p:nvPr/>
          </p:nvSpPr>
          <p:spPr>
            <a:xfrm>
              <a:off x="0" y="2236"/>
              <a:ext cx="3915003" cy="1620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C26E53"/>
                  </a:solidFill>
                </a:rPr>
                <a:t>N</a:t>
              </a:r>
              <a:r>
                <a:rPr>
                  <a:solidFill>
                    <a:srgbClr val="CDA869"/>
                  </a:solidFill>
                </a:rPr>
                <a:t> </a:t>
              </a:r>
              <a:r>
                <a:rPr>
                  <a:solidFill>
                    <a:srgbClr val="7887A2"/>
                  </a:solidFill>
                </a:rPr>
                <a:t>by</a:t>
              </a:r>
              <a:r>
                <a:rPr>
                  <a:solidFill>
                    <a:srgbClr val="CDA869"/>
                  </a:solidFill>
                </a:rPr>
                <a:t> 1 </a:t>
              </a:r>
              <a:r>
                <a:rPr>
                  <a:solidFill>
                    <a:srgbClr val="7887A2"/>
                  </a:solidFill>
                </a:rPr>
                <a:t>par</a:t>
              </a:r>
              <a:r>
                <a:rPr>
                  <a:solidFill>
                    <a:srgbClr val="CDA869"/>
                  </a:solidFill>
                </a:rPr>
                <a:t> 2){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a:t>
              </a:r>
              <a:r>
                <a:rPr>
                  <a:solidFill>
                    <a:srgbClr val="C7AA73"/>
                  </a:solidFill>
                </a:rPr>
                <a:t>)</a:t>
              </a:r>
              <a:r>
                <a:rPr>
                  <a:solidFill>
                    <a:srgbClr val="A7A7A7"/>
                  </a:solidFill>
                </a:rPr>
                <a:t> </a:t>
              </a:r>
              <a:r>
                <a:rPr>
                  <a:solidFill>
                    <a:srgbClr val="C7AA73"/>
                  </a:solidFill>
                </a:rPr>
                <a:t>{</a:t>
              </a:r>
              <a:r>
                <a:rPr>
                  <a:solidFill>
                    <a:srgbClr val="A7A7A7"/>
                  </a:solidFill>
                </a:rPr>
                <a:t>…</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a:t>
              </a:r>
              <a:r>
                <a:rPr>
                  <a:solidFill>
                    <a:srgbClr val="C7AA73"/>
                  </a:solidFill>
                </a:rPr>
                <a:t>) {</a:t>
              </a:r>
              <a:r>
                <a:rPr>
                  <a:solidFill>
                    <a:srgbClr val="A7A7A7"/>
                  </a:solidFill>
                </a:rPr>
                <a:t>…</a:t>
              </a:r>
              <a:r>
                <a:rPr>
                  <a:solidFill>
                    <a:srgbClr val="C7AA73"/>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1821" name="CustomShape 4"/>
          <p:cNvSpPr/>
          <p:nvPr/>
        </p:nvSpPr>
        <p:spPr>
          <a:xfrm>
            <a:off x="367095" y="2901435"/>
            <a:ext cx="1011198" cy="218308"/>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822" name="CustomShape 5"/>
          <p:cNvSpPr/>
          <p:nvPr/>
        </p:nvSpPr>
        <p:spPr>
          <a:xfrm>
            <a:off x="643736" y="3196371"/>
            <a:ext cx="1011197"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823" name="CustomShape 6"/>
          <p:cNvSpPr/>
          <p:nvPr/>
        </p:nvSpPr>
        <p:spPr>
          <a:xfrm>
            <a:off x="640353" y="3491307"/>
            <a:ext cx="1017963"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824" name="Pipelined (i)…"/>
          <p:cNvSpPr/>
          <p:nvPr/>
        </p:nvSpPr>
        <p:spPr>
          <a:xfrm>
            <a:off x="1321436" y="4405185"/>
            <a:ext cx="1450431"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p:txBody>
      </p:sp>
      <p:sp>
        <p:nvSpPr>
          <p:cNvPr id="1825" name="Pipelined (j)…"/>
          <p:cNvSpPr/>
          <p:nvPr/>
        </p:nvSpPr>
        <p:spPr>
          <a:xfrm>
            <a:off x="424119" y="5459156"/>
            <a:ext cx="1450431"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[:2] </a:t>
            </a:r>
          </a:p>
        </p:txBody>
      </p:sp>
      <p:sp>
        <p:nvSpPr>
          <p:cNvPr id="1826" name="Pipelined (j)…"/>
          <p:cNvSpPr/>
          <p:nvPr/>
        </p:nvSpPr>
        <p:spPr>
          <a:xfrm>
            <a:off x="2277424" y="5459156"/>
            <a:ext cx="1450431"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855" name="Connection Line"/>
          <p:cNvSpPr/>
          <p:nvPr/>
        </p:nvSpPr>
        <p:spPr>
          <a:xfrm>
            <a:off x="2033270" y="5149850"/>
            <a:ext cx="1127760"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1856" name="Connection Line"/>
          <p:cNvSpPr/>
          <p:nvPr/>
        </p:nvSpPr>
        <p:spPr>
          <a:xfrm>
            <a:off x="1014730" y="5191759"/>
            <a:ext cx="1017270" cy="265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71"/>
                </a:lnTo>
                <a:lnTo>
                  <a:pt x="0" y="5271"/>
                </a:lnTo>
                <a:lnTo>
                  <a:pt x="0" y="21600"/>
                </a:lnTo>
              </a:path>
            </a:pathLst>
          </a:custGeom>
          <a:ln w="25400">
            <a:solidFill>
              <a:srgbClr val="000000"/>
            </a:solidFill>
            <a:tailEnd type="triangle"/>
          </a:ln>
        </p:spPr>
        <p:txBody>
          <a:bodyPr/>
          <a:lstStyle/>
          <a:p>
            <a:pPr/>
          </a:p>
        </p:txBody>
      </p:sp>
      <p:sp>
        <p:nvSpPr>
          <p:cNvPr id="1829" name="ForkJoin…"/>
          <p:cNvSpPr/>
          <p:nvPr/>
        </p:nvSpPr>
        <p:spPr>
          <a:xfrm>
            <a:off x="6304470" y="3819483"/>
            <a:ext cx="1518775"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p:txBody>
      </p:sp>
      <p:sp>
        <p:nvSpPr>
          <p:cNvPr id="1830" name="ForkJoin…"/>
          <p:cNvSpPr/>
          <p:nvPr/>
        </p:nvSpPr>
        <p:spPr>
          <a:xfrm>
            <a:off x="9234883" y="3819483"/>
            <a:ext cx="1518776"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p:txBody>
      </p:sp>
      <p:sp>
        <p:nvSpPr>
          <p:cNvPr id="1857" name="Connection Line"/>
          <p:cNvSpPr/>
          <p:nvPr/>
        </p:nvSpPr>
        <p:spPr>
          <a:xfrm>
            <a:off x="6035040" y="4580890"/>
            <a:ext cx="1017270" cy="264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1858" name="Connection Line"/>
          <p:cNvSpPr/>
          <p:nvPr/>
        </p:nvSpPr>
        <p:spPr>
          <a:xfrm>
            <a:off x="7044690" y="4538980"/>
            <a:ext cx="1129031" cy="29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54"/>
                </a:lnTo>
                <a:lnTo>
                  <a:pt x="21600" y="7754"/>
                </a:lnTo>
                <a:lnTo>
                  <a:pt x="21600" y="21600"/>
                </a:lnTo>
              </a:path>
            </a:pathLst>
          </a:custGeom>
          <a:ln w="25400">
            <a:solidFill>
              <a:srgbClr val="000000"/>
            </a:solidFill>
            <a:tailEnd type="triangle"/>
          </a:ln>
        </p:spPr>
        <p:txBody>
          <a:bodyPr/>
          <a:lstStyle/>
          <a:p>
            <a:pPr/>
          </a:p>
        </p:txBody>
      </p:sp>
      <p:sp>
        <p:nvSpPr>
          <p:cNvPr id="1859" name="Connection Line"/>
          <p:cNvSpPr/>
          <p:nvPr/>
        </p:nvSpPr>
        <p:spPr>
          <a:xfrm>
            <a:off x="9088120" y="4602480"/>
            <a:ext cx="101854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192"/>
                </a:lnTo>
                <a:lnTo>
                  <a:pt x="0" y="5192"/>
                </a:lnTo>
                <a:lnTo>
                  <a:pt x="0" y="21600"/>
                </a:lnTo>
              </a:path>
            </a:pathLst>
          </a:custGeom>
          <a:ln w="25400">
            <a:solidFill>
              <a:srgbClr val="000000"/>
            </a:solidFill>
            <a:tailEnd type="triangle"/>
          </a:ln>
        </p:spPr>
        <p:txBody>
          <a:bodyPr/>
          <a:lstStyle/>
          <a:p>
            <a:pPr/>
          </a:p>
        </p:txBody>
      </p:sp>
      <p:sp>
        <p:nvSpPr>
          <p:cNvPr id="1860" name="Connection Line"/>
          <p:cNvSpPr/>
          <p:nvPr/>
        </p:nvSpPr>
        <p:spPr>
          <a:xfrm>
            <a:off x="10097769" y="4560570"/>
            <a:ext cx="1129031"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1835" name="(Unparallelized Structure)"/>
          <p:cNvSpPr txBox="1"/>
          <p:nvPr/>
        </p:nvSpPr>
        <p:spPr>
          <a:xfrm>
            <a:off x="717420" y="6254182"/>
            <a:ext cx="307527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(Unparallelized Structure)</a:t>
            </a:r>
          </a:p>
        </p:txBody>
      </p:sp>
      <p:sp>
        <p:nvSpPr>
          <p:cNvPr id="1836"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37" name="Pipelined (i)…"/>
          <p:cNvSpPr/>
          <p:nvPr/>
        </p:nvSpPr>
        <p:spPr>
          <a:xfrm>
            <a:off x="7812492" y="2822215"/>
            <a:ext cx="1450431"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p:txBody>
      </p:sp>
      <p:sp>
        <p:nvSpPr>
          <p:cNvPr id="1838" name="Pipelined (j)…"/>
          <p:cNvSpPr/>
          <p:nvPr/>
        </p:nvSpPr>
        <p:spPr>
          <a:xfrm>
            <a:off x="5427636" y="3863869"/>
            <a:ext cx="1450431"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[:2] </a:t>
            </a:r>
          </a:p>
        </p:txBody>
      </p:sp>
      <p:sp>
        <p:nvSpPr>
          <p:cNvPr id="1839" name="Pipelined (j)…"/>
          <p:cNvSpPr/>
          <p:nvPr/>
        </p:nvSpPr>
        <p:spPr>
          <a:xfrm>
            <a:off x="8796635" y="3863869"/>
            <a:ext cx="1450431"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861" name="Connection Line"/>
          <p:cNvSpPr/>
          <p:nvPr/>
        </p:nvSpPr>
        <p:spPr>
          <a:xfrm>
            <a:off x="8524240" y="3553460"/>
            <a:ext cx="1129030" cy="29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846"/>
                </a:lnTo>
                <a:lnTo>
                  <a:pt x="21600" y="7846"/>
                </a:lnTo>
                <a:lnTo>
                  <a:pt x="21600" y="21600"/>
                </a:lnTo>
              </a:path>
            </a:pathLst>
          </a:custGeom>
          <a:ln w="25400">
            <a:solidFill>
              <a:srgbClr val="000000"/>
            </a:solidFill>
            <a:tailEnd type="triangle"/>
          </a:ln>
        </p:spPr>
        <p:txBody>
          <a:bodyPr/>
          <a:lstStyle/>
          <a:p>
            <a:pPr/>
          </a:p>
        </p:txBody>
      </p:sp>
      <p:sp>
        <p:nvSpPr>
          <p:cNvPr id="1862" name="Connection Line"/>
          <p:cNvSpPr/>
          <p:nvPr/>
        </p:nvSpPr>
        <p:spPr>
          <a:xfrm>
            <a:off x="7505700" y="3596640"/>
            <a:ext cx="101727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1842" name="Pipelined (j)…"/>
          <p:cNvSpPr/>
          <p:nvPr/>
        </p:nvSpPr>
        <p:spPr>
          <a:xfrm>
            <a:off x="7150401" y="3863869"/>
            <a:ext cx="1450431"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[:2] </a:t>
            </a:r>
          </a:p>
        </p:txBody>
      </p:sp>
      <p:sp>
        <p:nvSpPr>
          <p:cNvPr id="1843" name="Pipelined (j)…"/>
          <p:cNvSpPr/>
          <p:nvPr/>
        </p:nvSpPr>
        <p:spPr>
          <a:xfrm>
            <a:off x="10442871" y="3849408"/>
            <a:ext cx="1450430" cy="752738"/>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863" name="Connection Line"/>
          <p:cNvSpPr/>
          <p:nvPr/>
        </p:nvSpPr>
        <p:spPr>
          <a:xfrm>
            <a:off x="6065520" y="3580130"/>
            <a:ext cx="2463800" cy="3111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554"/>
                </a:lnTo>
                <a:lnTo>
                  <a:pt x="0" y="5554"/>
                </a:lnTo>
                <a:lnTo>
                  <a:pt x="0" y="21600"/>
                </a:lnTo>
              </a:path>
            </a:pathLst>
          </a:custGeom>
          <a:ln w="25400">
            <a:solidFill>
              <a:srgbClr val="000000"/>
            </a:solidFill>
            <a:tailEnd type="triangle"/>
          </a:ln>
        </p:spPr>
        <p:txBody>
          <a:bodyPr/>
          <a:lstStyle/>
          <a:p>
            <a:pPr/>
          </a:p>
        </p:txBody>
      </p:sp>
      <p:sp>
        <p:nvSpPr>
          <p:cNvPr id="1864" name="Connection Line"/>
          <p:cNvSpPr/>
          <p:nvPr/>
        </p:nvSpPr>
        <p:spPr>
          <a:xfrm>
            <a:off x="8524240" y="3580130"/>
            <a:ext cx="2733040" cy="322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5357"/>
                </a:lnTo>
                <a:lnTo>
                  <a:pt x="21600" y="5357"/>
                </a:lnTo>
                <a:lnTo>
                  <a:pt x="21600" y="21600"/>
                </a:lnTo>
              </a:path>
            </a:pathLst>
          </a:custGeom>
          <a:ln w="25400">
            <a:solidFill>
              <a:srgbClr val="000000"/>
            </a:solidFill>
            <a:tailEnd type="triangle"/>
          </a:ln>
        </p:spPr>
        <p:txBody>
          <a:bodyPr/>
          <a:lstStyle/>
          <a:p>
            <a:pPr/>
          </a:p>
        </p:txBody>
      </p:sp>
      <p:sp>
        <p:nvSpPr>
          <p:cNvPr id="1846" name="even i"/>
          <p:cNvSpPr/>
          <p:nvPr/>
        </p:nvSpPr>
        <p:spPr>
          <a:xfrm>
            <a:off x="5134010" y="5252719"/>
            <a:ext cx="1176021" cy="583527"/>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even i</a:t>
            </a:r>
          </a:p>
        </p:txBody>
      </p:sp>
      <p:sp>
        <p:nvSpPr>
          <p:cNvPr id="1847" name="odd i"/>
          <p:cNvSpPr/>
          <p:nvPr/>
        </p:nvSpPr>
        <p:spPr>
          <a:xfrm>
            <a:off x="6957703" y="5252719"/>
            <a:ext cx="1176021" cy="583527"/>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odd i</a:t>
            </a:r>
          </a:p>
        </p:txBody>
      </p:sp>
      <p:sp>
        <p:nvSpPr>
          <p:cNvPr id="1848" name="even i"/>
          <p:cNvSpPr/>
          <p:nvPr/>
        </p:nvSpPr>
        <p:spPr>
          <a:xfrm>
            <a:off x="8687415" y="5239530"/>
            <a:ext cx="1176021" cy="583526"/>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even i</a:t>
            </a:r>
          </a:p>
        </p:txBody>
      </p:sp>
      <p:sp>
        <p:nvSpPr>
          <p:cNvPr id="1849" name="odd i"/>
          <p:cNvSpPr/>
          <p:nvPr/>
        </p:nvSpPr>
        <p:spPr>
          <a:xfrm>
            <a:off x="10511108" y="5239530"/>
            <a:ext cx="1176021" cy="583526"/>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odd i</a:t>
            </a:r>
          </a:p>
        </p:txBody>
      </p:sp>
      <p:sp>
        <p:nvSpPr>
          <p:cNvPr id="1865" name="Connection Line"/>
          <p:cNvSpPr/>
          <p:nvPr/>
        </p:nvSpPr>
        <p:spPr>
          <a:xfrm>
            <a:off x="5897774" y="3269350"/>
            <a:ext cx="1995449" cy="2002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7969" y="3452"/>
                  <a:pt x="769" y="10652"/>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866" name="Connection Line"/>
          <p:cNvSpPr/>
          <p:nvPr/>
        </p:nvSpPr>
        <p:spPr>
          <a:xfrm>
            <a:off x="6941814" y="3286098"/>
            <a:ext cx="968474" cy="2008625"/>
          </a:xfrm>
          <a:custGeom>
            <a:avLst/>
            <a:gdLst/>
            <a:ahLst/>
            <a:cxnLst>
              <a:cxn ang="0">
                <a:pos x="wd2" y="hd2"/>
              </a:cxn>
              <a:cxn ang="5400000">
                <a:pos x="wd2" y="hd2"/>
              </a:cxn>
              <a:cxn ang="10800000">
                <a:pos x="wd2" y="hd2"/>
              </a:cxn>
              <a:cxn ang="16200000">
                <a:pos x="wd2" y="hd2"/>
              </a:cxn>
            </a:cxnLst>
            <a:rect l="0" t="0" r="r" b="b"/>
            <a:pathLst>
              <a:path w="17583" h="21600" fill="norm" stroke="1" extrusionOk="0">
                <a:moveTo>
                  <a:pt x="17583" y="0"/>
                </a:moveTo>
                <a:cubicBezTo>
                  <a:pt x="713" y="5927"/>
                  <a:pt x="-4017" y="13127"/>
                  <a:pt x="3392"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867" name="Connection Line"/>
          <p:cNvSpPr/>
          <p:nvPr/>
        </p:nvSpPr>
        <p:spPr>
          <a:xfrm>
            <a:off x="9068696" y="3301718"/>
            <a:ext cx="2045297" cy="1951396"/>
          </a:xfrm>
          <a:custGeom>
            <a:avLst/>
            <a:gdLst/>
            <a:ahLst/>
            <a:cxnLst>
              <a:cxn ang="0">
                <a:pos x="wd2" y="hd2"/>
              </a:cxn>
              <a:cxn ang="5400000">
                <a:pos x="wd2" y="hd2"/>
              </a:cxn>
              <a:cxn ang="10800000">
                <a:pos x="wd2" y="hd2"/>
              </a:cxn>
              <a:cxn ang="16200000">
                <a:pos x="wd2" y="hd2"/>
              </a:cxn>
            </a:cxnLst>
            <a:rect l="0" t="0" r="r" b="b"/>
            <a:pathLst>
              <a:path w="19363" h="21600" fill="norm" stroke="1" extrusionOk="0">
                <a:moveTo>
                  <a:pt x="0" y="0"/>
                </a:moveTo>
                <a:cubicBezTo>
                  <a:pt x="15383" y="6326"/>
                  <a:pt x="21600" y="13526"/>
                  <a:pt x="18651"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868" name="Connection Line"/>
          <p:cNvSpPr/>
          <p:nvPr/>
        </p:nvSpPr>
        <p:spPr>
          <a:xfrm>
            <a:off x="9070839" y="3297715"/>
            <a:ext cx="984502" cy="2003624"/>
          </a:xfrm>
          <a:custGeom>
            <a:avLst/>
            <a:gdLst/>
            <a:ahLst/>
            <a:cxnLst>
              <a:cxn ang="0">
                <a:pos x="wd2" y="hd2"/>
              </a:cxn>
              <a:cxn ang="5400000">
                <a:pos x="wd2" y="hd2"/>
              </a:cxn>
              <a:cxn ang="10800000">
                <a:pos x="wd2" y="hd2"/>
              </a:cxn>
              <a:cxn ang="16200000">
                <a:pos x="wd2" y="hd2"/>
              </a:cxn>
            </a:cxnLst>
            <a:rect l="0" t="0" r="r" b="b"/>
            <a:pathLst>
              <a:path w="16854" h="21600" fill="norm" stroke="1" extrusionOk="0">
                <a:moveTo>
                  <a:pt x="0" y="0"/>
                </a:moveTo>
                <a:cubicBezTo>
                  <a:pt x="18044" y="9764"/>
                  <a:pt x="21600" y="16964"/>
                  <a:pt x="10667"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854" name="CustomShape 6"/>
          <p:cNvSpPr/>
          <p:nvPr/>
        </p:nvSpPr>
        <p:spPr>
          <a:xfrm rot="14646031">
            <a:off x="4116550" y="3594132"/>
            <a:ext cx="416607" cy="1871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68"/>
                </a:moveTo>
                <a:lnTo>
                  <a:pt x="5400" y="18668"/>
                </a:lnTo>
                <a:lnTo>
                  <a:pt x="5400" y="0"/>
                </a:lnTo>
                <a:lnTo>
                  <a:pt x="16200" y="0"/>
                </a:lnTo>
                <a:lnTo>
                  <a:pt x="16200" y="18668"/>
                </a:lnTo>
                <a:lnTo>
                  <a:pt x="21600" y="18668"/>
                </a:lnTo>
                <a:lnTo>
                  <a:pt x="10800" y="21600"/>
                </a:lnTo>
                <a:close/>
              </a:path>
            </a:pathLst>
          </a:custGeom>
          <a:solidFill>
            <a:srgbClr val="FF0000"/>
          </a:solidFill>
          <a:ln w="9360">
            <a:solidFill>
              <a:srgbClr val="00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2500 0.144558" origin="layout" pathEditMode="relative">
                                      <p:cBhvr>
                                        <p:cTn id="6" dur="1000" fill="hold"/>
                                        <p:tgtEl>
                                          <p:spTgt spid="1838"/>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002083 0.148301" origin="layout" pathEditMode="relative">
                                      <p:cBhvr>
                                        <p:cTn id="9" dur="1000" fill="hold"/>
                                        <p:tgtEl>
                                          <p:spTgt spid="1843"/>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002500 0.142222" origin="layout" pathEditMode="relative">
                                      <p:cBhvr>
                                        <p:cTn id="12" dur="1000" fill="hold"/>
                                        <p:tgtEl>
                                          <p:spTgt spid="1842"/>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002500 0.148148" origin="layout" pathEditMode="relative">
                                      <p:cBhvr>
                                        <p:cTn id="15" dur="1000" fill="hold"/>
                                        <p:tgtEl>
                                          <p:spTgt spid="1839"/>
                                        </p:tgtEl>
                                        <p:attrNameLst>
                                          <p:attrName>ppt_x</p:attrName>
                                          <p:attrName>ppt_y</p:attrName>
                                        </p:attrNameLst>
                                      </p:cBhvr>
                                    </p:animMotion>
                                  </p:childTnLst>
                                </p:cTn>
                              </p:par>
                            </p:childTnLst>
                          </p:cTn>
                        </p:par>
                        <p:par>
                          <p:cTn id="16" fill="hold">
                            <p:stCondLst>
                              <p:cond delay="1000"/>
                            </p:stCondLst>
                            <p:childTnLst>
                              <p:par>
                                <p:cTn id="17" presetClass="entr" nodeType="afterEffect" presetSubtype="0" presetID="1" grpId="5" fill="hold">
                                  <p:stCondLst>
                                    <p:cond delay="0"/>
                                  </p:stCondLst>
                                  <p:iterate type="el" backwards="0">
                                    <p:tmAbs val="0"/>
                                  </p:iterate>
                                  <p:childTnLst>
                                    <p:set>
                                      <p:cBhvr>
                                        <p:cTn id="18" fill="hold"/>
                                        <p:tgtEl>
                                          <p:spTgt spid="1858"/>
                                        </p:tgtEl>
                                        <p:attrNameLst>
                                          <p:attrName>style.visibility</p:attrName>
                                        </p:attrNameLst>
                                      </p:cBhvr>
                                      <p:to>
                                        <p:strVal val="visible"/>
                                      </p:to>
                                    </p:set>
                                  </p:childTnLst>
                                </p:cTn>
                              </p:par>
                            </p:childTnLst>
                          </p:cTn>
                        </p:par>
                        <p:par>
                          <p:cTn id="19" fill="hold">
                            <p:stCondLst>
                              <p:cond delay="1000"/>
                            </p:stCondLst>
                            <p:childTnLst>
                              <p:par>
                                <p:cTn id="20" presetClass="entr" nodeType="afterEffect" presetSubtype="0" presetID="1" grpId="6" fill="hold">
                                  <p:stCondLst>
                                    <p:cond delay="0"/>
                                  </p:stCondLst>
                                  <p:iterate type="el" backwards="0">
                                    <p:tmAbs val="0"/>
                                  </p:iterate>
                                  <p:childTnLst>
                                    <p:set>
                                      <p:cBhvr>
                                        <p:cTn id="21" fill="hold"/>
                                        <p:tgtEl>
                                          <p:spTgt spid="1860"/>
                                        </p:tgtEl>
                                        <p:attrNameLst>
                                          <p:attrName>style.visibility</p:attrName>
                                        </p:attrNameLst>
                                      </p:cBhvr>
                                      <p:to>
                                        <p:strVal val="visible"/>
                                      </p:to>
                                    </p:set>
                                  </p:childTnLst>
                                </p:cTn>
                              </p:par>
                            </p:childTnLst>
                          </p:cTn>
                        </p:par>
                        <p:par>
                          <p:cTn id="22" fill="hold">
                            <p:stCondLst>
                              <p:cond delay="1000"/>
                            </p:stCondLst>
                            <p:childTnLst>
                              <p:par>
                                <p:cTn id="23" presetClass="entr" nodeType="afterEffect" presetSubtype="0" presetID="1" grpId="7" fill="hold">
                                  <p:stCondLst>
                                    <p:cond delay="0"/>
                                  </p:stCondLst>
                                  <p:iterate type="el" backwards="0">
                                    <p:tmAbs val="0"/>
                                  </p:iterate>
                                  <p:childTnLst>
                                    <p:set>
                                      <p:cBhvr>
                                        <p:cTn id="24" fill="hold"/>
                                        <p:tgtEl>
                                          <p:spTgt spid="1857"/>
                                        </p:tgtEl>
                                        <p:attrNameLst>
                                          <p:attrName>style.visibility</p:attrName>
                                        </p:attrNameLst>
                                      </p:cBhvr>
                                      <p:to>
                                        <p:strVal val="visible"/>
                                      </p:to>
                                    </p:set>
                                  </p:childTnLst>
                                </p:cTn>
                              </p:par>
                            </p:childTnLst>
                          </p:cTn>
                        </p:par>
                        <p:par>
                          <p:cTn id="25" fill="hold">
                            <p:stCondLst>
                              <p:cond delay="1000"/>
                            </p:stCondLst>
                            <p:childTnLst>
                              <p:par>
                                <p:cTn id="26" presetClass="entr" nodeType="afterEffect" presetSubtype="0" presetID="1" grpId="8" fill="hold">
                                  <p:stCondLst>
                                    <p:cond delay="0"/>
                                  </p:stCondLst>
                                  <p:iterate type="el" backwards="0">
                                    <p:tmAbs val="0"/>
                                  </p:iterate>
                                  <p:childTnLst>
                                    <p:set>
                                      <p:cBhvr>
                                        <p:cTn id="27" fill="hold"/>
                                        <p:tgtEl>
                                          <p:spTgt spid="1859"/>
                                        </p:tgtEl>
                                        <p:attrNameLst>
                                          <p:attrName>style.visibility</p:attrName>
                                        </p:attrNameLst>
                                      </p:cBhvr>
                                      <p:to>
                                        <p:strVal val="visible"/>
                                      </p:to>
                                    </p:set>
                                  </p:childTnLst>
                                </p:cTn>
                              </p:par>
                            </p:childTnLst>
                          </p:cTn>
                        </p:par>
                        <p:par>
                          <p:cTn id="28" fill="hold">
                            <p:stCondLst>
                              <p:cond delay="1000"/>
                            </p:stCondLst>
                            <p:childTnLst>
                              <p:par>
                                <p:cTn id="29" presetClass="entr" nodeType="afterEffect" presetSubtype="0" presetID="1" grpId="9" fill="hold">
                                  <p:stCondLst>
                                    <p:cond delay="0"/>
                                  </p:stCondLst>
                                  <p:iterate type="el" backwards="0">
                                    <p:tmAbs val="0"/>
                                  </p:iterate>
                                  <p:childTnLst>
                                    <p:set>
                                      <p:cBhvr>
                                        <p:cTn id="30" fill="hold"/>
                                        <p:tgtEl>
                                          <p:spTgt spid="1829"/>
                                        </p:tgtEl>
                                        <p:attrNameLst>
                                          <p:attrName>style.visibility</p:attrName>
                                        </p:attrNameLst>
                                      </p:cBhvr>
                                      <p:to>
                                        <p:strVal val="visible"/>
                                      </p:to>
                                    </p:set>
                                  </p:childTnLst>
                                </p:cTn>
                              </p:par>
                            </p:childTnLst>
                          </p:cTn>
                        </p:par>
                        <p:par>
                          <p:cTn id="31" fill="hold">
                            <p:stCondLst>
                              <p:cond delay="1000"/>
                            </p:stCondLst>
                            <p:childTnLst>
                              <p:par>
                                <p:cTn id="32" presetClass="entr" nodeType="afterEffect" presetSubtype="0" presetID="1" grpId="10" fill="hold">
                                  <p:stCondLst>
                                    <p:cond delay="0"/>
                                  </p:stCondLst>
                                  <p:iterate type="el" backwards="0">
                                    <p:tmAbs val="0"/>
                                  </p:iterate>
                                  <p:childTnLst>
                                    <p:set>
                                      <p:cBhvr>
                                        <p:cTn id="33" fill="hold"/>
                                        <p:tgtEl>
                                          <p:spTgt spid="1830"/>
                                        </p:tgtEl>
                                        <p:attrNameLst>
                                          <p:attrName>style.visibility</p:attrName>
                                        </p:attrNameLst>
                                      </p:cBhvr>
                                      <p:to>
                                        <p:strVal val="visible"/>
                                      </p:to>
                                    </p:set>
                                  </p:childTnLst>
                                </p:cTn>
                              </p:par>
                            </p:childTnLst>
                          </p:cTn>
                        </p:par>
                        <p:par>
                          <p:cTn id="34" fill="hold">
                            <p:stCondLst>
                              <p:cond delay="1000"/>
                            </p:stCondLst>
                            <p:childTnLst>
                              <p:par>
                                <p:cTn id="35" presetClass="exit" nodeType="afterEffect" presetSubtype="0" presetID="1" grpId="11" fill="hold">
                                  <p:stCondLst>
                                    <p:cond delay="0"/>
                                  </p:stCondLst>
                                  <p:iterate type="el" backwards="0">
                                    <p:tmAbs val="0"/>
                                  </p:iterate>
                                  <p:childTnLst>
                                    <p:set>
                                      <p:cBhvr>
                                        <p:cTn id="36" fill="hold">
                                          <p:stCondLst>
                                            <p:cond delay="0"/>
                                          </p:stCondLst>
                                        </p:cTn>
                                        <p:tgtEl>
                                          <p:spTgt spid="1864"/>
                                        </p:tgtEl>
                                        <p:attrNameLst>
                                          <p:attrName>style.visibility</p:attrName>
                                        </p:attrNameLst>
                                      </p:cBhvr>
                                      <p:to>
                                        <p:strVal val="hidden"/>
                                      </p:to>
                                    </p:set>
                                  </p:childTnLst>
                                </p:cTn>
                              </p:par>
                            </p:childTnLst>
                          </p:cTn>
                        </p:par>
                        <p:par>
                          <p:cTn id="37" fill="hold">
                            <p:stCondLst>
                              <p:cond delay="1000"/>
                            </p:stCondLst>
                            <p:childTnLst>
                              <p:par>
                                <p:cTn id="38" presetClass="exit" nodeType="afterEffect" presetSubtype="0" presetID="1" grpId="12" fill="hold">
                                  <p:stCondLst>
                                    <p:cond delay="0"/>
                                  </p:stCondLst>
                                  <p:iterate type="el" backwards="0">
                                    <p:tmAbs val="0"/>
                                  </p:iterate>
                                  <p:childTnLst>
                                    <p:set>
                                      <p:cBhvr>
                                        <p:cTn id="39" fill="hold">
                                          <p:stCondLst>
                                            <p:cond delay="0"/>
                                          </p:stCondLst>
                                        </p:cTn>
                                        <p:tgtEl>
                                          <p:spTgt spid="1863"/>
                                        </p:tgtEl>
                                        <p:attrNameLst>
                                          <p:attrName>style.visibility</p:attrName>
                                        </p:attrNameLst>
                                      </p:cBhvr>
                                      <p:to>
                                        <p:strVal val="hidden"/>
                                      </p:to>
                                    </p:set>
                                  </p:childTnLst>
                                </p:cTn>
                              </p:par>
                            </p:childTnLst>
                          </p:cTn>
                        </p:par>
                        <p:par>
                          <p:cTn id="40" fill="hold">
                            <p:stCondLst>
                              <p:cond delay="1000"/>
                            </p:stCondLst>
                            <p:childTnLst>
                              <p:par>
                                <p:cTn id="41" presetClass="entr" nodeType="afterEffect" presetSubtype="0" presetID="1" grpId="13" fill="hold">
                                  <p:stCondLst>
                                    <p:cond delay="0"/>
                                  </p:stCondLst>
                                  <p:iterate type="el" backwards="0">
                                    <p:tmAbs val="0"/>
                                  </p:iterate>
                                  <p:childTnLst>
                                    <p:set>
                                      <p:cBhvr>
                                        <p:cTn id="42" fill="hold"/>
                                        <p:tgtEl>
                                          <p:spTgt spid="1847"/>
                                        </p:tgtEl>
                                        <p:attrNameLst>
                                          <p:attrName>style.visibility</p:attrName>
                                        </p:attrNameLst>
                                      </p:cBhvr>
                                      <p:to>
                                        <p:strVal val="visible"/>
                                      </p:to>
                                    </p:set>
                                  </p:childTnLst>
                                </p:cTn>
                              </p:par>
                            </p:childTnLst>
                          </p:cTn>
                        </p:par>
                        <p:par>
                          <p:cTn id="43" fill="hold">
                            <p:stCondLst>
                              <p:cond delay="1000"/>
                            </p:stCondLst>
                            <p:childTnLst>
                              <p:par>
                                <p:cTn id="44" presetClass="entr" nodeType="afterEffect" presetSubtype="0" presetID="1" grpId="14" fill="hold">
                                  <p:stCondLst>
                                    <p:cond delay="0"/>
                                  </p:stCondLst>
                                  <p:iterate type="el" backwards="0">
                                    <p:tmAbs val="0"/>
                                  </p:iterate>
                                  <p:childTnLst>
                                    <p:set>
                                      <p:cBhvr>
                                        <p:cTn id="45" fill="hold"/>
                                        <p:tgtEl>
                                          <p:spTgt spid="1846"/>
                                        </p:tgtEl>
                                        <p:attrNameLst>
                                          <p:attrName>style.visibility</p:attrName>
                                        </p:attrNameLst>
                                      </p:cBhvr>
                                      <p:to>
                                        <p:strVal val="visible"/>
                                      </p:to>
                                    </p:set>
                                  </p:childTnLst>
                                </p:cTn>
                              </p:par>
                            </p:childTnLst>
                          </p:cTn>
                        </p:par>
                        <p:par>
                          <p:cTn id="46" fill="hold">
                            <p:stCondLst>
                              <p:cond delay="1000"/>
                            </p:stCondLst>
                            <p:childTnLst>
                              <p:par>
                                <p:cTn id="47" presetClass="entr" nodeType="afterEffect" presetSubtype="0" presetID="1" grpId="15" fill="hold">
                                  <p:stCondLst>
                                    <p:cond delay="0"/>
                                  </p:stCondLst>
                                  <p:iterate type="el" backwards="0">
                                    <p:tmAbs val="0"/>
                                  </p:iterate>
                                  <p:childTnLst>
                                    <p:set>
                                      <p:cBhvr>
                                        <p:cTn id="48" fill="hold"/>
                                        <p:tgtEl>
                                          <p:spTgt spid="1848"/>
                                        </p:tgtEl>
                                        <p:attrNameLst>
                                          <p:attrName>style.visibility</p:attrName>
                                        </p:attrNameLst>
                                      </p:cBhvr>
                                      <p:to>
                                        <p:strVal val="visible"/>
                                      </p:to>
                                    </p:set>
                                  </p:childTnLst>
                                </p:cTn>
                              </p:par>
                            </p:childTnLst>
                          </p:cTn>
                        </p:par>
                        <p:par>
                          <p:cTn id="49" fill="hold">
                            <p:stCondLst>
                              <p:cond delay="1000"/>
                            </p:stCondLst>
                            <p:childTnLst>
                              <p:par>
                                <p:cTn id="50" presetClass="entr" nodeType="afterEffect" presetSubtype="0" presetID="1" grpId="16" fill="hold">
                                  <p:stCondLst>
                                    <p:cond delay="0"/>
                                  </p:stCondLst>
                                  <p:iterate type="el" backwards="0">
                                    <p:tmAbs val="0"/>
                                  </p:iterate>
                                  <p:childTnLst>
                                    <p:set>
                                      <p:cBhvr>
                                        <p:cTn id="51" fill="hold"/>
                                        <p:tgtEl>
                                          <p:spTgt spid="1849"/>
                                        </p:tgtEl>
                                        <p:attrNameLst>
                                          <p:attrName>style.visibility</p:attrName>
                                        </p:attrNameLst>
                                      </p:cBhvr>
                                      <p:to>
                                        <p:strVal val="visible"/>
                                      </p:to>
                                    </p:set>
                                  </p:childTnLst>
                                </p:cTn>
                              </p:par>
                            </p:childTnLst>
                          </p:cTn>
                        </p:par>
                        <p:par>
                          <p:cTn id="52" fill="hold">
                            <p:stCondLst>
                              <p:cond delay="1000"/>
                            </p:stCondLst>
                            <p:childTnLst>
                              <p:par>
                                <p:cTn id="53" presetClass="entr" nodeType="afterEffect" presetSubtype="0" presetID="1" grpId="17" fill="hold">
                                  <p:stCondLst>
                                    <p:cond delay="0"/>
                                  </p:stCondLst>
                                  <p:iterate type="el" backwards="0">
                                    <p:tmAbs val="0"/>
                                  </p:iterate>
                                  <p:childTnLst>
                                    <p:set>
                                      <p:cBhvr>
                                        <p:cTn id="54" fill="hold"/>
                                        <p:tgtEl>
                                          <p:spTgt spid="1865"/>
                                        </p:tgtEl>
                                        <p:attrNameLst>
                                          <p:attrName>style.visibility</p:attrName>
                                        </p:attrNameLst>
                                      </p:cBhvr>
                                      <p:to>
                                        <p:strVal val="visible"/>
                                      </p:to>
                                    </p:set>
                                  </p:childTnLst>
                                </p:cTn>
                              </p:par>
                            </p:childTnLst>
                          </p:cTn>
                        </p:par>
                        <p:par>
                          <p:cTn id="55" fill="hold">
                            <p:stCondLst>
                              <p:cond delay="1000"/>
                            </p:stCondLst>
                            <p:childTnLst>
                              <p:par>
                                <p:cTn id="56" presetClass="entr" nodeType="afterEffect" presetSubtype="0" presetID="1" grpId="18" fill="hold">
                                  <p:stCondLst>
                                    <p:cond delay="0"/>
                                  </p:stCondLst>
                                  <p:iterate type="el" backwards="0">
                                    <p:tmAbs val="0"/>
                                  </p:iterate>
                                  <p:childTnLst>
                                    <p:set>
                                      <p:cBhvr>
                                        <p:cTn id="57" fill="hold"/>
                                        <p:tgtEl>
                                          <p:spTgt spid="1867"/>
                                        </p:tgtEl>
                                        <p:attrNameLst>
                                          <p:attrName>style.visibility</p:attrName>
                                        </p:attrNameLst>
                                      </p:cBhvr>
                                      <p:to>
                                        <p:strVal val="visible"/>
                                      </p:to>
                                    </p:set>
                                  </p:childTnLst>
                                </p:cTn>
                              </p:par>
                            </p:childTnLst>
                          </p:cTn>
                        </p:par>
                        <p:par>
                          <p:cTn id="58" fill="hold">
                            <p:stCondLst>
                              <p:cond delay="1000"/>
                            </p:stCondLst>
                            <p:childTnLst>
                              <p:par>
                                <p:cTn id="59" presetClass="entr" nodeType="afterEffect" presetSubtype="0" presetID="1" grpId="19" fill="hold">
                                  <p:stCondLst>
                                    <p:cond delay="0"/>
                                  </p:stCondLst>
                                  <p:iterate type="el" backwards="0">
                                    <p:tmAbs val="0"/>
                                  </p:iterate>
                                  <p:childTnLst>
                                    <p:set>
                                      <p:cBhvr>
                                        <p:cTn id="60" fill="hold"/>
                                        <p:tgtEl>
                                          <p:spTgt spid="1868"/>
                                        </p:tgtEl>
                                        <p:attrNameLst>
                                          <p:attrName>style.visibility</p:attrName>
                                        </p:attrNameLst>
                                      </p:cBhvr>
                                      <p:to>
                                        <p:strVal val="visible"/>
                                      </p:to>
                                    </p:set>
                                  </p:childTnLst>
                                </p:cTn>
                              </p:par>
                            </p:childTnLst>
                          </p:cTn>
                        </p:par>
                        <p:par>
                          <p:cTn id="61" fill="hold">
                            <p:stCondLst>
                              <p:cond delay="1000"/>
                            </p:stCondLst>
                            <p:childTnLst>
                              <p:par>
                                <p:cTn id="62" presetClass="entr" nodeType="afterEffect" presetSubtype="0" presetID="1" grpId="20" fill="hold">
                                  <p:stCondLst>
                                    <p:cond delay="0"/>
                                  </p:stCondLst>
                                  <p:iterate type="el" backwards="0">
                                    <p:tmAbs val="0"/>
                                  </p:iterate>
                                  <p:childTnLst>
                                    <p:set>
                                      <p:cBhvr>
                                        <p:cTn id="63" fill="hold"/>
                                        <p:tgtEl>
                                          <p:spTgt spid="18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7" grpId="13"/>
      <p:bldP build="whole" bldLvl="1" animBg="1" rev="0" advAuto="0" spid="1858" grpId="5"/>
      <p:bldP build="whole" bldLvl="1" animBg="1" rev="0" advAuto="0" spid="1859" grpId="8"/>
      <p:bldP build="whole" bldLvl="1" animBg="1" rev="0" advAuto="0" spid="1846" grpId="14"/>
      <p:bldP build="whole" bldLvl="1" animBg="1" rev="0" advAuto="0" spid="1849" grpId="16"/>
      <p:bldP build="whole" bldLvl="1" animBg="1" rev="0" advAuto="0" spid="1848" grpId="15"/>
      <p:bldP build="whole" bldLvl="1" animBg="1" rev="0" advAuto="0" spid="1857" grpId="7"/>
      <p:bldP build="whole" bldLvl="1" animBg="1" rev="0" advAuto="0" spid="1868" grpId="19"/>
      <p:bldP build="whole" bldLvl="1" animBg="1" rev="0" advAuto="0" spid="1829" grpId="9"/>
      <p:bldP build="whole" bldLvl="1" animBg="1" rev="0" advAuto="0" spid="1867" grpId="18"/>
      <p:bldP build="whole" bldLvl="1" animBg="1" rev="0" advAuto="0" spid="1864" grpId="11"/>
      <p:bldP build="whole" bldLvl="1" animBg="1" rev="0" advAuto="0" spid="1865" grpId="17"/>
      <p:bldP build="whole" bldLvl="1" animBg="1" rev="0" advAuto="0" spid="1863" grpId="12"/>
      <p:bldP build="whole" bldLvl="1" animBg="1" rev="0" advAuto="0" spid="1866" grpId="20"/>
      <p:bldP build="whole" bldLvl="1" animBg="1" rev="0" advAuto="0" spid="1830" grpId="10"/>
      <p:bldP build="whole" bldLvl="1" animBg="1" rev="0" advAuto="0" spid="1860" grpId="6"/>
    </p:bldLst>
  </p:timing>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0" name="Outer Controller Parallelization"/>
          <p:cNvSpPr txBox="1"/>
          <p:nvPr>
            <p:ph type="title"/>
          </p:nvPr>
        </p:nvSpPr>
        <p:spPr>
          <a:prstGeom prst="rect">
            <a:avLst/>
          </a:prstGeom>
        </p:spPr>
        <p:txBody>
          <a:bodyPr/>
          <a:lstStyle/>
          <a:p>
            <a:pPr/>
            <a:r>
              <a:t>Outer Controller Parallelization</a:t>
            </a:r>
          </a:p>
        </p:txBody>
      </p:sp>
      <p:sp>
        <p:nvSpPr>
          <p:cNvPr id="1871" name="Simply duplicating controllers does not fully exploit the parallelism…"/>
          <p:cNvSpPr txBox="1"/>
          <p:nvPr>
            <p:ph type="body" sz="half" idx="1"/>
          </p:nvPr>
        </p:nvSpPr>
        <p:spPr>
          <a:xfrm>
            <a:off x="475487" y="1142999"/>
            <a:ext cx="11176001" cy="1696028"/>
          </a:xfrm>
          <a:prstGeom prst="rect">
            <a:avLst/>
          </a:prstGeom>
        </p:spPr>
        <p:txBody>
          <a:bodyPr/>
          <a:lstStyle/>
          <a:p>
            <a:pPr/>
            <a:r>
              <a:t>Simply duplicating controllers does not fully exploit the parallelism</a:t>
            </a:r>
          </a:p>
          <a:p>
            <a:pPr/>
            <a:r>
              <a:t>Parallelism can be captured as either a: Pipeline of ForkJoins (PoF) or a </a:t>
            </a:r>
            <a:r>
              <a:rPr b="1"/>
              <a:t>ForkJoin of Pipelines (FoP)</a:t>
            </a:r>
          </a:p>
        </p:txBody>
      </p:sp>
      <p:grpSp>
        <p:nvGrpSpPr>
          <p:cNvPr id="1874" name="CustomShape 4"/>
          <p:cNvGrpSpPr/>
          <p:nvPr/>
        </p:nvGrpSpPr>
        <p:grpSpPr>
          <a:xfrm>
            <a:off x="297553" y="2772025"/>
            <a:ext cx="3915004" cy="1622743"/>
            <a:chOff x="0" y="0"/>
            <a:chExt cx="3915002" cy="1622741"/>
          </a:xfrm>
        </p:grpSpPr>
        <p:sp>
          <p:nvSpPr>
            <p:cNvPr id="1872" name="Rectangle"/>
            <p:cNvSpPr/>
            <p:nvPr/>
          </p:nvSpPr>
          <p:spPr>
            <a:xfrm>
              <a:off x="0" y="0"/>
              <a:ext cx="3915003" cy="141876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873" name="Foreach(N by 1 par 2){ i =&gt;…"/>
            <p:cNvSpPr txBox="1"/>
            <p:nvPr/>
          </p:nvSpPr>
          <p:spPr>
            <a:xfrm>
              <a:off x="0" y="2236"/>
              <a:ext cx="3915003" cy="16205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C26E53"/>
                  </a:solidFill>
                </a:rPr>
                <a:t>N</a:t>
              </a:r>
              <a:r>
                <a:rPr>
                  <a:solidFill>
                    <a:srgbClr val="CDA869"/>
                  </a:solidFill>
                </a:rPr>
                <a:t> </a:t>
              </a:r>
              <a:r>
                <a:rPr>
                  <a:solidFill>
                    <a:srgbClr val="7887A2"/>
                  </a:solidFill>
                </a:rPr>
                <a:t>by</a:t>
              </a:r>
              <a:r>
                <a:rPr>
                  <a:solidFill>
                    <a:srgbClr val="CDA869"/>
                  </a:solidFill>
                </a:rPr>
                <a:t> 1 </a:t>
              </a:r>
              <a:r>
                <a:rPr>
                  <a:solidFill>
                    <a:srgbClr val="7887A2"/>
                  </a:solidFill>
                </a:rPr>
                <a:t>par</a:t>
              </a:r>
              <a:r>
                <a:rPr>
                  <a:solidFill>
                    <a:srgbClr val="CDA869"/>
                  </a:solidFill>
                </a:rPr>
                <a:t> 2){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a:t>
              </a:r>
              <a:r>
                <a:rPr>
                  <a:solidFill>
                    <a:srgbClr val="C7AA73"/>
                  </a:solidFill>
                </a:rPr>
                <a:t>)</a:t>
              </a:r>
              <a:r>
                <a:rPr>
                  <a:solidFill>
                    <a:srgbClr val="A7A7A7"/>
                  </a:solidFill>
                </a:rPr>
                <a:t> </a:t>
              </a:r>
              <a:r>
                <a:rPr>
                  <a:solidFill>
                    <a:srgbClr val="C7AA73"/>
                  </a:solidFill>
                </a:rPr>
                <a:t>{</a:t>
              </a:r>
              <a:r>
                <a:rPr>
                  <a:solidFill>
                    <a:srgbClr val="A7A7A7"/>
                  </a:solidFill>
                </a:rPr>
                <a:t>…</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a:t>
              </a:r>
              <a:r>
                <a:rPr>
                  <a:solidFill>
                    <a:srgbClr val="C7AA73"/>
                  </a:solidFill>
                </a:rPr>
                <a:t>) {</a:t>
              </a:r>
              <a:r>
                <a:rPr>
                  <a:solidFill>
                    <a:srgbClr val="A7A7A7"/>
                  </a:solidFill>
                </a:rPr>
                <a:t>…</a:t>
              </a:r>
              <a:r>
                <a:rPr>
                  <a:solidFill>
                    <a:srgbClr val="C7AA73"/>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1875" name="CustomShape 4"/>
          <p:cNvSpPr/>
          <p:nvPr/>
        </p:nvSpPr>
        <p:spPr>
          <a:xfrm>
            <a:off x="367095" y="2901435"/>
            <a:ext cx="1011198" cy="218308"/>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876" name="CustomShape 5"/>
          <p:cNvSpPr/>
          <p:nvPr/>
        </p:nvSpPr>
        <p:spPr>
          <a:xfrm>
            <a:off x="643736" y="3196371"/>
            <a:ext cx="1011197"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877" name="CustomShape 6"/>
          <p:cNvSpPr/>
          <p:nvPr/>
        </p:nvSpPr>
        <p:spPr>
          <a:xfrm>
            <a:off x="640353" y="3491307"/>
            <a:ext cx="1017963"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1878" name="Pipelined (i)…"/>
          <p:cNvSpPr/>
          <p:nvPr/>
        </p:nvSpPr>
        <p:spPr>
          <a:xfrm>
            <a:off x="1321436" y="4405185"/>
            <a:ext cx="1450431"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p:txBody>
      </p:sp>
      <p:sp>
        <p:nvSpPr>
          <p:cNvPr id="1879" name="Pipelined (j)…"/>
          <p:cNvSpPr/>
          <p:nvPr/>
        </p:nvSpPr>
        <p:spPr>
          <a:xfrm>
            <a:off x="424119" y="5459156"/>
            <a:ext cx="1450431" cy="752739"/>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[:2] </a:t>
            </a:r>
          </a:p>
        </p:txBody>
      </p:sp>
      <p:sp>
        <p:nvSpPr>
          <p:cNvPr id="1880" name="Pipelined (j)…"/>
          <p:cNvSpPr/>
          <p:nvPr/>
        </p:nvSpPr>
        <p:spPr>
          <a:xfrm>
            <a:off x="2277424" y="5459156"/>
            <a:ext cx="1450431"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908" name="Connection Line"/>
          <p:cNvSpPr/>
          <p:nvPr/>
        </p:nvSpPr>
        <p:spPr>
          <a:xfrm>
            <a:off x="2033270" y="5149850"/>
            <a:ext cx="1127760"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1909" name="Connection Line"/>
          <p:cNvSpPr/>
          <p:nvPr/>
        </p:nvSpPr>
        <p:spPr>
          <a:xfrm>
            <a:off x="1014730" y="5191759"/>
            <a:ext cx="1017270" cy="2654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71"/>
                </a:lnTo>
                <a:lnTo>
                  <a:pt x="0" y="5271"/>
                </a:lnTo>
                <a:lnTo>
                  <a:pt x="0" y="21600"/>
                </a:lnTo>
              </a:path>
            </a:pathLst>
          </a:custGeom>
          <a:ln w="25400">
            <a:solidFill>
              <a:srgbClr val="000000"/>
            </a:solidFill>
            <a:tailEnd type="triangle"/>
          </a:ln>
        </p:spPr>
        <p:txBody>
          <a:bodyPr/>
          <a:lstStyle/>
          <a:p>
            <a:pPr/>
          </a:p>
        </p:txBody>
      </p:sp>
      <p:sp>
        <p:nvSpPr>
          <p:cNvPr id="1883" name="Pipelined (i)…"/>
          <p:cNvSpPr/>
          <p:nvPr/>
        </p:nvSpPr>
        <p:spPr>
          <a:xfrm>
            <a:off x="7812492" y="2821136"/>
            <a:ext cx="1450431"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p:txBody>
      </p:sp>
      <p:sp>
        <p:nvSpPr>
          <p:cNvPr id="1884" name="Pipelined (j)…"/>
          <p:cNvSpPr/>
          <p:nvPr/>
        </p:nvSpPr>
        <p:spPr>
          <a:xfrm>
            <a:off x="5397156" y="4817830"/>
            <a:ext cx="1450431" cy="752738"/>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[:2] </a:t>
            </a:r>
          </a:p>
        </p:txBody>
      </p:sp>
      <p:sp>
        <p:nvSpPr>
          <p:cNvPr id="1885" name="Pipelined (j)…"/>
          <p:cNvSpPr/>
          <p:nvPr/>
        </p:nvSpPr>
        <p:spPr>
          <a:xfrm>
            <a:off x="8766155" y="4817830"/>
            <a:ext cx="1450431" cy="752738"/>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910" name="Connection Line"/>
          <p:cNvSpPr/>
          <p:nvPr/>
        </p:nvSpPr>
        <p:spPr>
          <a:xfrm>
            <a:off x="8524240" y="3553460"/>
            <a:ext cx="1129030" cy="2959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1911" name="Connection Line"/>
          <p:cNvSpPr/>
          <p:nvPr/>
        </p:nvSpPr>
        <p:spPr>
          <a:xfrm>
            <a:off x="7505700" y="3595370"/>
            <a:ext cx="101727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1888" name="ForkJoin…"/>
          <p:cNvSpPr/>
          <p:nvPr/>
        </p:nvSpPr>
        <p:spPr>
          <a:xfrm>
            <a:off x="6304470" y="3819483"/>
            <a:ext cx="1518775"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p:txBody>
      </p:sp>
      <p:sp>
        <p:nvSpPr>
          <p:cNvPr id="1889" name="ForkJoin…"/>
          <p:cNvSpPr/>
          <p:nvPr/>
        </p:nvSpPr>
        <p:spPr>
          <a:xfrm>
            <a:off x="9234883" y="3819483"/>
            <a:ext cx="1518776"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p:txBody>
      </p:sp>
      <p:sp>
        <p:nvSpPr>
          <p:cNvPr id="1890" name="Pipelined (j)…"/>
          <p:cNvSpPr/>
          <p:nvPr/>
        </p:nvSpPr>
        <p:spPr>
          <a:xfrm>
            <a:off x="7081655" y="4814476"/>
            <a:ext cx="1450431" cy="752738"/>
          </a:xfrm>
          <a:prstGeom prst="rect">
            <a:avLst/>
          </a:prstGeom>
          <a:solidFill>
            <a:srgbClr val="76D6FF"/>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[:2] </a:t>
            </a:r>
          </a:p>
        </p:txBody>
      </p:sp>
      <p:sp>
        <p:nvSpPr>
          <p:cNvPr id="1891" name="Pipelined (j)…"/>
          <p:cNvSpPr/>
          <p:nvPr/>
        </p:nvSpPr>
        <p:spPr>
          <a:xfrm>
            <a:off x="10370192" y="4814476"/>
            <a:ext cx="1450431" cy="752738"/>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[:3]</a:t>
            </a:r>
          </a:p>
        </p:txBody>
      </p:sp>
      <p:sp>
        <p:nvSpPr>
          <p:cNvPr id="1912" name="Connection Line"/>
          <p:cNvSpPr/>
          <p:nvPr/>
        </p:nvSpPr>
        <p:spPr>
          <a:xfrm>
            <a:off x="6035040" y="4580890"/>
            <a:ext cx="1017270" cy="2641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296"/>
                </a:lnTo>
                <a:lnTo>
                  <a:pt x="0" y="5296"/>
                </a:lnTo>
                <a:lnTo>
                  <a:pt x="0" y="21600"/>
                </a:lnTo>
              </a:path>
            </a:pathLst>
          </a:custGeom>
          <a:ln w="25400">
            <a:solidFill>
              <a:srgbClr val="000000"/>
            </a:solidFill>
            <a:tailEnd type="triangle"/>
          </a:ln>
        </p:spPr>
        <p:txBody>
          <a:bodyPr/>
          <a:lstStyle/>
          <a:p>
            <a:pPr/>
          </a:p>
        </p:txBody>
      </p:sp>
      <p:sp>
        <p:nvSpPr>
          <p:cNvPr id="1913" name="Connection Line"/>
          <p:cNvSpPr/>
          <p:nvPr/>
        </p:nvSpPr>
        <p:spPr>
          <a:xfrm>
            <a:off x="7044690" y="4538980"/>
            <a:ext cx="1129031" cy="2971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54"/>
                </a:lnTo>
                <a:lnTo>
                  <a:pt x="21600" y="7754"/>
                </a:lnTo>
                <a:lnTo>
                  <a:pt x="21600" y="21600"/>
                </a:lnTo>
              </a:path>
            </a:pathLst>
          </a:custGeom>
          <a:ln w="25400">
            <a:solidFill>
              <a:srgbClr val="000000"/>
            </a:solidFill>
            <a:tailEnd type="triangle"/>
          </a:ln>
        </p:spPr>
        <p:txBody>
          <a:bodyPr/>
          <a:lstStyle/>
          <a:p>
            <a:pPr/>
          </a:p>
        </p:txBody>
      </p:sp>
      <p:sp>
        <p:nvSpPr>
          <p:cNvPr id="1914" name="Connection Line"/>
          <p:cNvSpPr/>
          <p:nvPr/>
        </p:nvSpPr>
        <p:spPr>
          <a:xfrm>
            <a:off x="9088120" y="4602480"/>
            <a:ext cx="1018540" cy="2641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5192"/>
                </a:lnTo>
                <a:lnTo>
                  <a:pt x="0" y="5192"/>
                </a:lnTo>
                <a:lnTo>
                  <a:pt x="0" y="21600"/>
                </a:lnTo>
              </a:path>
            </a:pathLst>
          </a:custGeom>
          <a:ln w="25400">
            <a:solidFill>
              <a:srgbClr val="000000"/>
            </a:solidFill>
            <a:tailEnd type="triangle"/>
          </a:ln>
        </p:spPr>
        <p:txBody>
          <a:bodyPr/>
          <a:lstStyle/>
          <a:p>
            <a:pPr/>
          </a:p>
        </p:txBody>
      </p:sp>
      <p:sp>
        <p:nvSpPr>
          <p:cNvPr id="1915" name="Connection Line"/>
          <p:cNvSpPr/>
          <p:nvPr/>
        </p:nvSpPr>
        <p:spPr>
          <a:xfrm>
            <a:off x="10097769" y="4560570"/>
            <a:ext cx="1129031" cy="2959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7787"/>
                </a:lnTo>
                <a:lnTo>
                  <a:pt x="21600" y="7787"/>
                </a:lnTo>
                <a:lnTo>
                  <a:pt x="21600" y="21600"/>
                </a:lnTo>
              </a:path>
            </a:pathLst>
          </a:custGeom>
          <a:ln w="25400">
            <a:solidFill>
              <a:srgbClr val="000000"/>
            </a:solidFill>
            <a:tailEnd type="triangle"/>
          </a:ln>
        </p:spPr>
        <p:txBody>
          <a:bodyPr/>
          <a:lstStyle/>
          <a:p>
            <a:pPr/>
          </a:p>
        </p:txBody>
      </p:sp>
      <p:sp>
        <p:nvSpPr>
          <p:cNvPr id="1896" name="(Unparallelized Structure)"/>
          <p:cNvSpPr txBox="1"/>
          <p:nvPr/>
        </p:nvSpPr>
        <p:spPr>
          <a:xfrm>
            <a:off x="717420" y="6254182"/>
            <a:ext cx="307527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(Unparallelized Structure)</a:t>
            </a:r>
          </a:p>
        </p:txBody>
      </p:sp>
      <p:sp>
        <p:nvSpPr>
          <p:cNvPr id="1897" name="Pipelined (i)…"/>
          <p:cNvSpPr/>
          <p:nvPr/>
        </p:nvSpPr>
        <p:spPr>
          <a:xfrm>
            <a:off x="7812492" y="2817958"/>
            <a:ext cx="1450431"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Pipelined (i)</a:t>
            </a:r>
          </a:p>
          <a:p>
            <a:pPr algn="ctr">
              <a:defRPr sz="1400"/>
            </a:pPr>
            <a:r>
              <a:t>[:1]</a:t>
            </a:r>
          </a:p>
        </p:txBody>
      </p:sp>
      <p:sp>
        <p:nvSpPr>
          <p:cNvPr id="1898"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99" name="even i"/>
          <p:cNvSpPr/>
          <p:nvPr/>
        </p:nvSpPr>
        <p:spPr>
          <a:xfrm>
            <a:off x="4996850" y="5201919"/>
            <a:ext cx="1176021" cy="583527"/>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even i</a:t>
            </a:r>
          </a:p>
        </p:txBody>
      </p:sp>
      <p:sp>
        <p:nvSpPr>
          <p:cNvPr id="1900" name="even i"/>
          <p:cNvSpPr/>
          <p:nvPr/>
        </p:nvSpPr>
        <p:spPr>
          <a:xfrm>
            <a:off x="6820543" y="5201919"/>
            <a:ext cx="1176021" cy="583527"/>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even i</a:t>
            </a:r>
          </a:p>
        </p:txBody>
      </p:sp>
      <p:sp>
        <p:nvSpPr>
          <p:cNvPr id="1901" name="odd i"/>
          <p:cNvSpPr/>
          <p:nvPr/>
        </p:nvSpPr>
        <p:spPr>
          <a:xfrm>
            <a:off x="8550255" y="5188730"/>
            <a:ext cx="1176021" cy="583526"/>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odd i</a:t>
            </a:r>
          </a:p>
        </p:txBody>
      </p:sp>
      <p:sp>
        <p:nvSpPr>
          <p:cNvPr id="1902" name="odd i"/>
          <p:cNvSpPr/>
          <p:nvPr/>
        </p:nvSpPr>
        <p:spPr>
          <a:xfrm>
            <a:off x="10373948" y="5188730"/>
            <a:ext cx="1176021" cy="583526"/>
          </a:xfrm>
          <a:prstGeom prst="roundRect">
            <a:avLst>
              <a:gd name="adj" fmla="val 32646"/>
            </a:avLst>
          </a:prstGeom>
          <a:solidFill>
            <a:srgbClr val="FFFFFF"/>
          </a:solidFill>
          <a:ln w="25400">
            <a:solidFill>
              <a:schemeClr val="accent1"/>
            </a:solidFill>
          </a:ln>
          <a:extLst>
            <a:ext uri="{C572A759-6A51-4108-AA02-DFA0A04FC94B}">
              <ma14:wrappingTextBoxFlag xmlns:ma14="http://schemas.microsoft.com/office/mac/drawingml/2011/main" val="1"/>
            </a:ext>
          </a:extLst>
        </p:spPr>
        <p:txBody>
          <a:bodyPr lIns="45719" rIns="45719"/>
          <a:lstStyle/>
          <a:p>
            <a:pPr/>
            <a:r>
              <a:t>odd i</a:t>
            </a:r>
          </a:p>
        </p:txBody>
      </p:sp>
      <p:sp>
        <p:nvSpPr>
          <p:cNvPr id="1916" name="Connection Line"/>
          <p:cNvSpPr/>
          <p:nvPr/>
        </p:nvSpPr>
        <p:spPr>
          <a:xfrm>
            <a:off x="5718205" y="4234312"/>
            <a:ext cx="856440" cy="986354"/>
          </a:xfrm>
          <a:custGeom>
            <a:avLst/>
            <a:gdLst/>
            <a:ahLst/>
            <a:cxnLst>
              <a:cxn ang="0">
                <a:pos x="wd2" y="hd2"/>
              </a:cxn>
              <a:cxn ang="5400000">
                <a:pos x="wd2" y="hd2"/>
              </a:cxn>
              <a:cxn ang="10800000">
                <a:pos x="wd2" y="hd2"/>
              </a:cxn>
              <a:cxn ang="16200000">
                <a:pos x="wd2" y="hd2"/>
              </a:cxn>
            </a:cxnLst>
            <a:rect l="0" t="0" r="r" b="b"/>
            <a:pathLst>
              <a:path w="19084" h="21600" fill="norm" stroke="1" extrusionOk="0">
                <a:moveTo>
                  <a:pt x="19084" y="0"/>
                </a:moveTo>
                <a:cubicBezTo>
                  <a:pt x="3530" y="7281"/>
                  <a:pt x="-2516" y="14481"/>
                  <a:pt x="945"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17" name="Connection Line"/>
          <p:cNvSpPr/>
          <p:nvPr/>
        </p:nvSpPr>
        <p:spPr>
          <a:xfrm>
            <a:off x="6535259" y="4250504"/>
            <a:ext cx="456184" cy="993419"/>
          </a:xfrm>
          <a:custGeom>
            <a:avLst/>
            <a:gdLst/>
            <a:ahLst/>
            <a:cxnLst>
              <a:cxn ang="0">
                <a:pos x="wd2" y="hd2"/>
              </a:cxn>
              <a:cxn ang="5400000">
                <a:pos x="wd2" y="hd2"/>
              </a:cxn>
              <a:cxn ang="10800000">
                <a:pos x="wd2" y="hd2"/>
              </a:cxn>
              <a:cxn ang="16200000">
                <a:pos x="wd2" y="hd2"/>
              </a:cxn>
            </a:cxnLst>
            <a:rect l="0" t="0" r="r" b="b"/>
            <a:pathLst>
              <a:path w="18794" h="21600" fill="norm" stroke="1" extrusionOk="0">
                <a:moveTo>
                  <a:pt x="1242" y="0"/>
                </a:moveTo>
                <a:cubicBezTo>
                  <a:pt x="-2806" y="8564"/>
                  <a:pt x="3045" y="15764"/>
                  <a:pt x="18794"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18" name="Connection Line"/>
          <p:cNvSpPr/>
          <p:nvPr/>
        </p:nvSpPr>
        <p:spPr>
          <a:xfrm>
            <a:off x="10423865" y="4239930"/>
            <a:ext cx="519020" cy="962384"/>
          </a:xfrm>
          <a:custGeom>
            <a:avLst/>
            <a:gdLst/>
            <a:ahLst/>
            <a:cxnLst>
              <a:cxn ang="0">
                <a:pos x="wd2" y="hd2"/>
              </a:cxn>
              <a:cxn ang="5400000">
                <a:pos x="wd2" y="hd2"/>
              </a:cxn>
              <a:cxn ang="10800000">
                <a:pos x="wd2" y="hd2"/>
              </a:cxn>
              <a:cxn ang="16200000">
                <a:pos x="wd2" y="hd2"/>
              </a:cxn>
            </a:cxnLst>
            <a:rect l="0" t="0" r="r" b="b"/>
            <a:pathLst>
              <a:path w="18598" h="21600" fill="norm" stroke="1" extrusionOk="0">
                <a:moveTo>
                  <a:pt x="0" y="0"/>
                </a:moveTo>
                <a:cubicBezTo>
                  <a:pt x="15893" y="6824"/>
                  <a:pt x="21600" y="14024"/>
                  <a:pt x="17121"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19" name="Connection Line"/>
          <p:cNvSpPr/>
          <p:nvPr/>
        </p:nvSpPr>
        <p:spPr>
          <a:xfrm>
            <a:off x="9556772" y="4230054"/>
            <a:ext cx="876738" cy="10204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416" y="13850"/>
                  <a:pt x="9216" y="21050"/>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07" name="CustomShape 6"/>
          <p:cNvSpPr/>
          <p:nvPr/>
        </p:nvSpPr>
        <p:spPr>
          <a:xfrm rot="14646031">
            <a:off x="4116550" y="3594132"/>
            <a:ext cx="416607" cy="18717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668"/>
                </a:moveTo>
                <a:lnTo>
                  <a:pt x="5400" y="18668"/>
                </a:lnTo>
                <a:lnTo>
                  <a:pt x="5400" y="0"/>
                </a:lnTo>
                <a:lnTo>
                  <a:pt x="16200" y="0"/>
                </a:lnTo>
                <a:lnTo>
                  <a:pt x="16200" y="18668"/>
                </a:lnTo>
                <a:lnTo>
                  <a:pt x="21600" y="18668"/>
                </a:lnTo>
                <a:lnTo>
                  <a:pt x="10800" y="21600"/>
                </a:lnTo>
                <a:close/>
              </a:path>
            </a:pathLst>
          </a:custGeom>
          <a:solidFill>
            <a:srgbClr val="FF0000"/>
          </a:solidFill>
          <a:ln w="9360">
            <a:solidFill>
              <a:srgbClr val="00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16344 0.146037" origin="layout" pathEditMode="relative">
                                      <p:cBhvr>
                                        <p:cTn id="6" dur="1000" fill="hold"/>
                                        <p:tgtEl>
                                          <p:spTgt spid="1897"/>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120887 0.145607" origin="layout" pathEditMode="relative">
                                      <p:cBhvr>
                                        <p:cTn id="9" dur="1000" fill="hold"/>
                                        <p:tgtEl>
                                          <p:spTgt spid="1883"/>
                                        </p:tgtEl>
                                        <p:attrNameLst>
                                          <p:attrName>ppt_x</p:attrName>
                                          <p:attrName>ppt_y</p:attrName>
                                        </p:attrNameLst>
                                      </p:cBhvr>
                                    </p:animMotion>
                                  </p:childTnLst>
                                </p:cTn>
                              </p:par>
                            </p:childTnLst>
                          </p:cTn>
                        </p:par>
                        <p:par>
                          <p:cTn id="10" fill="hold">
                            <p:stCondLst>
                              <p:cond delay="100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1889"/>
                                        </p:tgtEl>
                                        <p:attrNameLst>
                                          <p:attrName>style.visibility</p:attrName>
                                        </p:attrNameLst>
                                      </p:cBhvr>
                                      <p:to>
                                        <p:strVal val="hidden"/>
                                      </p:to>
                                    </p:set>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128456 -0.145526" origin="layout" pathEditMode="relative">
                                      <p:cBhvr>
                                        <p:cTn id="15" dur="1000" fill="hold"/>
                                        <p:tgtEl>
                                          <p:spTgt spid="1888"/>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accel="50000" decel="50000" fill="hold">
                                  <p:stCondLst>
                                    <p:cond delay="0"/>
                                  </p:stCondLst>
                                  <p:childTnLst>
                                    <p:animMotion path="M 0.000000 0.000000 C 0.010439 0.051893 0.038098 0.086522 0.069098 0.086510 C 0.100087 0.086499 0.127730 0.051874 0.138164 0.000000" origin="layout" pathEditMode="relative">
                                      <p:cBhvr>
                                        <p:cTn id="18" dur="1000" fill="hold"/>
                                        <p:tgtEl>
                                          <p:spTgt spid="1890"/>
                                        </p:tgtEl>
                                        <p:attrNameLst>
                                          <p:attrName>ppt_x</p:attrName>
                                          <p:attrName>ppt_y</p:attrName>
                                        </p:attrNameLst>
                                      </p:cBhvr>
                                    </p:animMotion>
                                  </p:childTnLst>
                                </p:cTn>
                              </p:par>
                            </p:childTnLst>
                          </p:cTn>
                        </p:par>
                        <p:par>
                          <p:cTn id="19" fill="hold">
                            <p:stCondLst>
                              <p:cond delay="0"/>
                            </p:stCondLst>
                            <p:childTnLst>
                              <p:par>
                                <p:cTn id="20" presetClass="path" nodeType="withEffect" presetSubtype="0" presetID="-1" grpId="6" accel="50000" decel="50000" fill="hold">
                                  <p:stCondLst>
                                    <p:cond delay="0"/>
                                  </p:stCondLst>
                                  <p:childTnLst>
                                    <p:animMotion path="M 0.000000 0.000000 C -0.016035 -0.038748 -0.041406 -0.061791 -0.068464 -0.062183 C -0.095905 -0.062581 -0.121804 -0.039657 -0.138164 -0.000489" origin="layout" pathEditMode="relative">
                                      <p:cBhvr>
                                        <p:cTn id="21" dur="1000" fill="hold"/>
                                        <p:tgtEl>
                                          <p:spTgt spid="1885"/>
                                        </p:tgtEl>
                                        <p:attrNameLst>
                                          <p:attrName>ppt_x</p:attrName>
                                          <p:attrName>ppt_y</p:attrName>
                                        </p:attrNameLst>
                                      </p:cBhvr>
                                    </p:animMotion>
                                  </p:childTnLst>
                                </p:cTn>
                              </p:par>
                            </p:childTnLst>
                          </p:cTn>
                        </p:par>
                        <p:par>
                          <p:cTn id="22" fill="hold">
                            <p:stCondLst>
                              <p:cond delay="1000"/>
                            </p:stCondLst>
                            <p:childTnLst>
                              <p:par>
                                <p:cTn id="23" presetClass="entr" nodeType="afterEffect" presetSubtype="0" presetID="1" grpId="7" fill="hold">
                                  <p:stCondLst>
                                    <p:cond delay="0"/>
                                  </p:stCondLst>
                                  <p:iterate type="el" backwards="0">
                                    <p:tmAbs val="0"/>
                                  </p:iterate>
                                  <p:childTnLst>
                                    <p:set>
                                      <p:cBhvr>
                                        <p:cTn id="24" fill="hold"/>
                                        <p:tgtEl>
                                          <p:spTgt spid="1900"/>
                                        </p:tgtEl>
                                        <p:attrNameLst>
                                          <p:attrName>style.visibility</p:attrName>
                                        </p:attrNameLst>
                                      </p:cBhvr>
                                      <p:to>
                                        <p:strVal val="visible"/>
                                      </p:to>
                                    </p:set>
                                  </p:childTnLst>
                                </p:cTn>
                              </p:par>
                            </p:childTnLst>
                          </p:cTn>
                        </p:par>
                        <p:par>
                          <p:cTn id="25" fill="hold">
                            <p:stCondLst>
                              <p:cond delay="1000"/>
                            </p:stCondLst>
                            <p:childTnLst>
                              <p:par>
                                <p:cTn id="26" presetClass="entr" nodeType="afterEffect" presetSubtype="0" presetID="1" grpId="8" fill="hold">
                                  <p:stCondLst>
                                    <p:cond delay="0"/>
                                  </p:stCondLst>
                                  <p:iterate type="el" backwards="0">
                                    <p:tmAbs val="0"/>
                                  </p:iterate>
                                  <p:childTnLst>
                                    <p:set>
                                      <p:cBhvr>
                                        <p:cTn id="27" fill="hold"/>
                                        <p:tgtEl>
                                          <p:spTgt spid="1899"/>
                                        </p:tgtEl>
                                        <p:attrNameLst>
                                          <p:attrName>style.visibility</p:attrName>
                                        </p:attrNameLst>
                                      </p:cBhvr>
                                      <p:to>
                                        <p:strVal val="visible"/>
                                      </p:to>
                                    </p:set>
                                  </p:childTnLst>
                                </p:cTn>
                              </p:par>
                            </p:childTnLst>
                          </p:cTn>
                        </p:par>
                        <p:par>
                          <p:cTn id="28" fill="hold">
                            <p:stCondLst>
                              <p:cond delay="1000"/>
                            </p:stCondLst>
                            <p:childTnLst>
                              <p:par>
                                <p:cTn id="29" presetClass="entr" nodeType="afterEffect" presetSubtype="0" presetID="1" grpId="9" fill="hold">
                                  <p:stCondLst>
                                    <p:cond delay="0"/>
                                  </p:stCondLst>
                                  <p:iterate type="el" backwards="0">
                                    <p:tmAbs val="0"/>
                                  </p:iterate>
                                  <p:childTnLst>
                                    <p:set>
                                      <p:cBhvr>
                                        <p:cTn id="30" fill="hold"/>
                                        <p:tgtEl>
                                          <p:spTgt spid="1901"/>
                                        </p:tgtEl>
                                        <p:attrNameLst>
                                          <p:attrName>style.visibility</p:attrName>
                                        </p:attrNameLst>
                                      </p:cBhvr>
                                      <p:to>
                                        <p:strVal val="visible"/>
                                      </p:to>
                                    </p:set>
                                  </p:childTnLst>
                                </p:cTn>
                              </p:par>
                            </p:childTnLst>
                          </p:cTn>
                        </p:par>
                        <p:par>
                          <p:cTn id="31" fill="hold">
                            <p:stCondLst>
                              <p:cond delay="1000"/>
                            </p:stCondLst>
                            <p:childTnLst>
                              <p:par>
                                <p:cTn id="32" presetClass="entr" nodeType="afterEffect" presetSubtype="0" presetID="1" grpId="10" fill="hold">
                                  <p:stCondLst>
                                    <p:cond delay="0"/>
                                  </p:stCondLst>
                                  <p:iterate type="el" backwards="0">
                                    <p:tmAbs val="0"/>
                                  </p:iterate>
                                  <p:childTnLst>
                                    <p:set>
                                      <p:cBhvr>
                                        <p:cTn id="33" fill="hold"/>
                                        <p:tgtEl>
                                          <p:spTgt spid="1902"/>
                                        </p:tgtEl>
                                        <p:attrNameLst>
                                          <p:attrName>style.visibility</p:attrName>
                                        </p:attrNameLst>
                                      </p:cBhvr>
                                      <p:to>
                                        <p:strVal val="visible"/>
                                      </p:to>
                                    </p:set>
                                  </p:childTnLst>
                                </p:cTn>
                              </p:par>
                            </p:childTnLst>
                          </p:cTn>
                        </p:par>
                        <p:par>
                          <p:cTn id="34" fill="hold">
                            <p:stCondLst>
                              <p:cond delay="1000"/>
                            </p:stCondLst>
                            <p:childTnLst>
                              <p:par>
                                <p:cTn id="35" presetClass="entr" nodeType="afterEffect" presetSubtype="0" presetID="1" grpId="11" fill="hold">
                                  <p:stCondLst>
                                    <p:cond delay="0"/>
                                  </p:stCondLst>
                                  <p:iterate type="el" backwards="0">
                                    <p:tmAbs val="0"/>
                                  </p:iterate>
                                  <p:childTnLst>
                                    <p:set>
                                      <p:cBhvr>
                                        <p:cTn id="36" fill="hold"/>
                                        <p:tgtEl>
                                          <p:spTgt spid="1916"/>
                                        </p:tgtEl>
                                        <p:attrNameLst>
                                          <p:attrName>style.visibility</p:attrName>
                                        </p:attrNameLst>
                                      </p:cBhvr>
                                      <p:to>
                                        <p:strVal val="visible"/>
                                      </p:to>
                                    </p:set>
                                  </p:childTnLst>
                                </p:cTn>
                              </p:par>
                            </p:childTnLst>
                          </p:cTn>
                        </p:par>
                        <p:par>
                          <p:cTn id="37" fill="hold">
                            <p:stCondLst>
                              <p:cond delay="1000"/>
                            </p:stCondLst>
                            <p:childTnLst>
                              <p:par>
                                <p:cTn id="38" presetClass="entr" nodeType="afterEffect" presetSubtype="0" presetID="1" grpId="12" fill="hold">
                                  <p:stCondLst>
                                    <p:cond delay="0"/>
                                  </p:stCondLst>
                                  <p:iterate type="el" backwards="0">
                                    <p:tmAbs val="0"/>
                                  </p:iterate>
                                  <p:childTnLst>
                                    <p:set>
                                      <p:cBhvr>
                                        <p:cTn id="39" fill="hold"/>
                                        <p:tgtEl>
                                          <p:spTgt spid="1918"/>
                                        </p:tgtEl>
                                        <p:attrNameLst>
                                          <p:attrName>style.visibility</p:attrName>
                                        </p:attrNameLst>
                                      </p:cBhvr>
                                      <p:to>
                                        <p:strVal val="visible"/>
                                      </p:to>
                                    </p:set>
                                  </p:childTnLst>
                                </p:cTn>
                              </p:par>
                            </p:childTnLst>
                          </p:cTn>
                        </p:par>
                        <p:par>
                          <p:cTn id="40" fill="hold">
                            <p:stCondLst>
                              <p:cond delay="1000"/>
                            </p:stCondLst>
                            <p:childTnLst>
                              <p:par>
                                <p:cTn id="41" presetClass="entr" nodeType="afterEffect" presetSubtype="0" presetID="1" grpId="13" fill="hold">
                                  <p:stCondLst>
                                    <p:cond delay="0"/>
                                  </p:stCondLst>
                                  <p:iterate type="el" backwards="0">
                                    <p:tmAbs val="0"/>
                                  </p:iterate>
                                  <p:childTnLst>
                                    <p:set>
                                      <p:cBhvr>
                                        <p:cTn id="42" fill="hold"/>
                                        <p:tgtEl>
                                          <p:spTgt spid="1919"/>
                                        </p:tgtEl>
                                        <p:attrNameLst>
                                          <p:attrName>style.visibility</p:attrName>
                                        </p:attrNameLst>
                                      </p:cBhvr>
                                      <p:to>
                                        <p:strVal val="visible"/>
                                      </p:to>
                                    </p:set>
                                  </p:childTnLst>
                                </p:cTn>
                              </p:par>
                            </p:childTnLst>
                          </p:cTn>
                        </p:par>
                        <p:par>
                          <p:cTn id="43" fill="hold">
                            <p:stCondLst>
                              <p:cond delay="1000"/>
                            </p:stCondLst>
                            <p:childTnLst>
                              <p:par>
                                <p:cTn id="44" presetClass="entr" nodeType="afterEffect" presetSubtype="0" presetID="1" grpId="14" fill="hold">
                                  <p:stCondLst>
                                    <p:cond delay="0"/>
                                  </p:stCondLst>
                                  <p:iterate type="el" backwards="0">
                                    <p:tmAbs val="0"/>
                                  </p:iterate>
                                  <p:childTnLst>
                                    <p:set>
                                      <p:cBhvr>
                                        <p:cTn id="45" fill="hold"/>
                                        <p:tgtEl>
                                          <p:spTgt spid="19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19" grpId="13"/>
      <p:bldP build="whole" bldLvl="1" animBg="1" rev="0" advAuto="0" spid="1917" grpId="14"/>
      <p:bldP build="whole" bldLvl="1" animBg="1" rev="0" advAuto="0" spid="1902" grpId="10"/>
      <p:bldP build="whole" bldLvl="1" animBg="1" rev="0" advAuto="0" spid="1889" grpId="3"/>
      <p:bldP build="whole" bldLvl="1" animBg="1" rev="0" advAuto="0" spid="1901" grpId="9"/>
      <p:bldP build="whole" bldLvl="1" animBg="1" rev="0" advAuto="0" spid="1900" grpId="7"/>
      <p:bldP build="whole" bldLvl="1" animBg="1" rev="0" advAuto="0" spid="1918" grpId="12"/>
      <p:bldP build="whole" bldLvl="1" animBg="1" rev="0" advAuto="0" spid="1916" grpId="11"/>
      <p:bldP build="whole" bldLvl="1" animBg="1" rev="0" advAuto="0" spid="1899" grpId="8"/>
    </p:bldLst>
  </p:timing>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921" name="Resource Utilization"/>
          <p:cNvSpPr txBox="1"/>
          <p:nvPr>
            <p:ph type="title"/>
          </p:nvPr>
        </p:nvSpPr>
        <p:spPr>
          <a:prstGeom prst="rect">
            <a:avLst/>
          </a:prstGeom>
        </p:spPr>
        <p:txBody>
          <a:bodyPr/>
          <a:lstStyle/>
          <a:p>
            <a:pPr/>
            <a:r>
              <a:t>Resource Utilization</a:t>
            </a:r>
          </a:p>
        </p:txBody>
      </p:sp>
      <p:sp>
        <p:nvSpPr>
          <p:cNvPr id="1922" name="Buffering is implicit duplication of a memory to protect accesses from each other in a Pipelined controller…"/>
          <p:cNvSpPr txBox="1"/>
          <p:nvPr>
            <p:ph type="body" idx="1"/>
          </p:nvPr>
        </p:nvSpPr>
        <p:spPr>
          <a:prstGeom prst="rect">
            <a:avLst/>
          </a:prstGeom>
        </p:spPr>
        <p:txBody>
          <a:bodyPr/>
          <a:lstStyle/>
          <a:p>
            <a:pPr>
              <a:defRPr b="1"/>
            </a:pPr>
            <a:r>
              <a:t>Buffering </a:t>
            </a:r>
            <a:r>
              <a:rPr b="0"/>
              <a:t>is implicit duplication of a memory to protect accesses from each other in a </a:t>
            </a:r>
            <a:r>
              <a:t>Pipelined</a:t>
            </a:r>
            <a:r>
              <a:rPr b="0"/>
              <a:t> controller</a:t>
            </a:r>
            <a:endParaRPr b="0"/>
          </a:p>
          <a:p>
            <a:pPr lvl="1" marL="800100" indent="-342900">
              <a:buSzPct val="75000"/>
              <a:defRPr b="1"/>
            </a:pPr>
            <a:r>
              <a:rPr b="0"/>
              <a:t>Necessary for correctness but can eat up a lot of resources if the programmer is not careful!</a:t>
            </a:r>
          </a:p>
        </p:txBody>
      </p:sp>
      <p:sp>
        <p:nvSpPr>
          <p:cNvPr id="1923"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22">
                                            <p:txEl>
                                              <p:pRg st="1" end="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922" grpId="1"/>
    </p:bldLst>
  </p:timing>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1927" name="CustomShape 3"/>
          <p:cNvGrpSpPr/>
          <p:nvPr/>
        </p:nvGrpSpPr>
        <p:grpSpPr>
          <a:xfrm>
            <a:off x="157930" y="2793193"/>
            <a:ext cx="4726588" cy="1674405"/>
            <a:chOff x="0" y="0"/>
            <a:chExt cx="4726587" cy="1674403"/>
          </a:xfrm>
        </p:grpSpPr>
        <p:sp>
          <p:nvSpPr>
            <p:cNvPr id="1925" name="Rectangle"/>
            <p:cNvSpPr/>
            <p:nvPr/>
          </p:nvSpPr>
          <p:spPr>
            <a:xfrm>
              <a:off x="0" y="6193"/>
              <a:ext cx="4726588" cy="166821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926" name="Pipe.Foreach(M by 1){ j =&gt;…"/>
            <p:cNvSpPr txBox="1"/>
            <p:nvPr/>
          </p:nvSpPr>
          <p:spPr>
            <a:xfrm>
              <a:off x="0" y="0"/>
              <a:ext cx="4726588" cy="1640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Pipe</a:t>
              </a:r>
              <a:r>
                <a:rPr>
                  <a:solidFill>
                    <a:srgbClr val="A7A7A7"/>
                  </a:solidFill>
                </a:rPr>
                <a:t>.</a:t>
              </a:r>
              <a:r>
                <a:t>Foreach</a:t>
              </a:r>
              <a:r>
                <a:rPr>
                  <a:solidFill>
                    <a:srgbClr val="CDA869"/>
                  </a:solidFill>
                </a:rPr>
                <a:t>(</a:t>
              </a:r>
              <a:r>
                <a:t>M </a:t>
              </a:r>
              <a:r>
                <a:rPr>
                  <a:solidFill>
                    <a:srgbClr val="7587A6"/>
                  </a:solidFill>
                </a:rPr>
                <a:t>by </a:t>
              </a:r>
              <a:r>
                <a:rPr>
                  <a:solidFill>
                    <a:srgbClr val="CDA869"/>
                  </a:solidFill>
                </a:rPr>
                <a:t>1){ j </a:t>
              </a:r>
              <a:r>
                <a:rPr>
                  <a:solidFill>
                    <a:srgbClr val="A7A7A7"/>
                  </a:solidFill>
                </a:rPr>
                <a:t>=&gt;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val s = SRAM[T](256)</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Foreach(N by 1){k =&gt; s(k) =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Foreach(N by 1){k =&gt; …}</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Foreach(N by 1){k =&gt; … = s(k)}</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a:t>
              </a:r>
            </a:p>
          </p:txBody>
        </p:sp>
      </p:grpSp>
      <p:sp>
        <p:nvSpPr>
          <p:cNvPr id="1928" name="Debugging Resource Utilization"/>
          <p:cNvSpPr txBox="1"/>
          <p:nvPr>
            <p:ph type="title"/>
          </p:nvPr>
        </p:nvSpPr>
        <p:spPr>
          <a:prstGeom prst="rect">
            <a:avLst/>
          </a:prstGeom>
        </p:spPr>
        <p:txBody>
          <a:bodyPr/>
          <a:lstStyle/>
          <a:p>
            <a:pPr/>
            <a:r>
              <a:t>Debugging Resource Utilization</a:t>
            </a:r>
          </a:p>
        </p:txBody>
      </p:sp>
      <p:sp>
        <p:nvSpPr>
          <p:cNvPr id="1929" name="Consider a three-stage pipeline that writes to a memory in the first stage and reads from it in the third…"/>
          <p:cNvSpPr txBox="1"/>
          <p:nvPr>
            <p:ph type="body" sz="quarter" idx="1"/>
          </p:nvPr>
        </p:nvSpPr>
        <p:spPr>
          <a:xfrm>
            <a:off x="475487" y="1143000"/>
            <a:ext cx="11176001" cy="1206999"/>
          </a:xfrm>
          <a:prstGeom prst="rect">
            <a:avLst/>
          </a:prstGeom>
        </p:spPr>
        <p:txBody>
          <a:bodyPr/>
          <a:lstStyle>
            <a:lvl1pPr>
              <a:defRPr b="1"/>
            </a:lvl1pPr>
          </a:lstStyle>
          <a:p>
            <a:pPr/>
            <a:r>
              <a:t>Consider a three-stage pipeline that writes to a memory in the first stage and reads from it in the third…</a:t>
            </a:r>
          </a:p>
        </p:txBody>
      </p:sp>
      <p:sp>
        <p:nvSpPr>
          <p:cNvPr id="1930" name="S"/>
          <p:cNvSpPr/>
          <p:nvPr/>
        </p:nvSpPr>
        <p:spPr>
          <a:xfrm>
            <a:off x="7959440" y="3210976"/>
            <a:ext cx="2311184" cy="607149"/>
          </a:xfrm>
          <a:prstGeom prst="rect">
            <a:avLst/>
          </a:prstGeom>
          <a:solidFill>
            <a:srgbClr val="FFFC79"/>
          </a:solidFill>
          <a:ln w="25400">
            <a:solidFill>
              <a:srgbClr val="FFD479"/>
            </a:solidFill>
          </a:ln>
          <a:extLst>
            <a:ext uri="{C572A759-6A51-4108-AA02-DFA0A04FC94B}">
              <ma14:wrappingTextBoxFlag xmlns:ma14="http://schemas.microsoft.com/office/mac/drawingml/2011/main" val="1"/>
            </a:ext>
          </a:extLst>
        </p:spPr>
        <p:txBody>
          <a:bodyPr lIns="45719" rIns="45719" anchor="ctr"/>
          <a:lstStyle>
            <a:lvl1pPr algn="ctr"/>
          </a:lstStyle>
          <a:p>
            <a:pPr/>
            <a:r>
              <a:t>S</a:t>
            </a:r>
          </a:p>
        </p:txBody>
      </p:sp>
      <p:sp>
        <p:nvSpPr>
          <p:cNvPr id="1946" name="Connection Line"/>
          <p:cNvSpPr/>
          <p:nvPr/>
        </p:nvSpPr>
        <p:spPr>
          <a:xfrm>
            <a:off x="3911951" y="2878134"/>
            <a:ext cx="4391106" cy="448695"/>
          </a:xfrm>
          <a:custGeom>
            <a:avLst/>
            <a:gdLst/>
            <a:ahLst/>
            <a:cxnLst>
              <a:cxn ang="0">
                <a:pos x="wd2" y="hd2"/>
              </a:cxn>
              <a:cxn ang="5400000">
                <a:pos x="wd2" y="hd2"/>
              </a:cxn>
              <a:cxn ang="10800000">
                <a:pos x="wd2" y="hd2"/>
              </a:cxn>
              <a:cxn ang="16200000">
                <a:pos x="wd2" y="hd2"/>
              </a:cxn>
            </a:cxnLst>
            <a:rect l="0" t="0" r="r" b="b"/>
            <a:pathLst>
              <a:path w="21600" h="16298" fill="norm" stroke="1" extrusionOk="0">
                <a:moveTo>
                  <a:pt x="0" y="16298"/>
                </a:moveTo>
                <a:cubicBezTo>
                  <a:pt x="7290" y="-3745"/>
                  <a:pt x="14490" y="-5302"/>
                  <a:pt x="21600" y="11628"/>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47" name="Connection Line"/>
          <p:cNvSpPr/>
          <p:nvPr/>
        </p:nvSpPr>
        <p:spPr>
          <a:xfrm>
            <a:off x="3753352" y="3572689"/>
            <a:ext cx="2395109" cy="1907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path>
            </a:pathLst>
          </a:custGeom>
          <a:ln w="25400">
            <a:solidFill>
              <a:schemeClr val="accent1"/>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1933" name="Rectangle"/>
          <p:cNvSpPr/>
          <p:nvPr/>
        </p:nvSpPr>
        <p:spPr>
          <a:xfrm>
            <a:off x="1294220" y="3160176"/>
            <a:ext cx="1390949" cy="221348"/>
          </a:xfrm>
          <a:prstGeom prst="rect">
            <a:avLst/>
          </a:prstGeom>
          <a:ln w="25400">
            <a:solidFill>
              <a:srgbClr val="FFD479"/>
            </a:solidFill>
          </a:ln>
        </p:spPr>
        <p:txBody>
          <a:bodyPr lIns="45719" rIns="45719"/>
          <a:lstStyle/>
          <a:p>
            <a:pPr/>
          </a:p>
        </p:txBody>
      </p:sp>
      <p:sp>
        <p:nvSpPr>
          <p:cNvPr id="1934" name="j=0"/>
          <p:cNvSpPr txBox="1"/>
          <p:nvPr/>
        </p:nvSpPr>
        <p:spPr>
          <a:xfrm>
            <a:off x="5805867" y="2490841"/>
            <a:ext cx="51524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j=0</a:t>
            </a:r>
          </a:p>
        </p:txBody>
      </p:sp>
      <p:sp>
        <p:nvSpPr>
          <p:cNvPr id="1935" name="j=1"/>
          <p:cNvSpPr txBox="1"/>
          <p:nvPr/>
        </p:nvSpPr>
        <p:spPr>
          <a:xfrm>
            <a:off x="5932867" y="2490841"/>
            <a:ext cx="51524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j=1</a:t>
            </a:r>
          </a:p>
        </p:txBody>
      </p:sp>
      <p:sp>
        <p:nvSpPr>
          <p:cNvPr id="1936" name="j=0"/>
          <p:cNvSpPr txBox="1"/>
          <p:nvPr/>
        </p:nvSpPr>
        <p:spPr>
          <a:xfrm>
            <a:off x="5503099" y="3243580"/>
            <a:ext cx="515242"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j=0</a:t>
            </a:r>
          </a:p>
        </p:txBody>
      </p:sp>
      <p:sp>
        <p:nvSpPr>
          <p:cNvPr id="1937"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38" name="No-access"/>
          <p:cNvSpPr txBox="1"/>
          <p:nvPr/>
        </p:nvSpPr>
        <p:spPr>
          <a:xfrm>
            <a:off x="6158008" y="3329130"/>
            <a:ext cx="126533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No-access</a:t>
            </a:r>
          </a:p>
        </p:txBody>
      </p:sp>
      <p:sp>
        <p:nvSpPr>
          <p:cNvPr id="1948" name="Connection Line"/>
          <p:cNvSpPr/>
          <p:nvPr/>
        </p:nvSpPr>
        <p:spPr>
          <a:xfrm>
            <a:off x="4299747" y="3816215"/>
            <a:ext cx="4202262" cy="718304"/>
          </a:xfrm>
          <a:custGeom>
            <a:avLst/>
            <a:gdLst/>
            <a:ahLst/>
            <a:cxnLst>
              <a:cxn ang="0">
                <a:pos x="wd2" y="hd2"/>
              </a:cxn>
              <a:cxn ang="5400000">
                <a:pos x="wd2" y="hd2"/>
              </a:cxn>
              <a:cxn ang="10800000">
                <a:pos x="wd2" y="hd2"/>
              </a:cxn>
              <a:cxn ang="16200000">
                <a:pos x="wd2" y="hd2"/>
              </a:cxn>
            </a:cxnLst>
            <a:rect l="0" t="0" r="r" b="b"/>
            <a:pathLst>
              <a:path w="21600" h="16502" fill="norm" stroke="1" extrusionOk="0">
                <a:moveTo>
                  <a:pt x="21600" y="0"/>
                </a:moveTo>
                <a:cubicBezTo>
                  <a:pt x="14694" y="19026"/>
                  <a:pt x="7494" y="21600"/>
                  <a:pt x="0" y="7722"/>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40" name="j=2"/>
          <p:cNvSpPr txBox="1"/>
          <p:nvPr/>
        </p:nvSpPr>
        <p:spPr>
          <a:xfrm>
            <a:off x="6049707" y="2492043"/>
            <a:ext cx="51524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j=2</a:t>
            </a:r>
          </a:p>
        </p:txBody>
      </p:sp>
      <p:sp>
        <p:nvSpPr>
          <p:cNvPr id="1941" name="j=1"/>
          <p:cNvSpPr txBox="1"/>
          <p:nvPr/>
        </p:nvSpPr>
        <p:spPr>
          <a:xfrm>
            <a:off x="5622987" y="3243580"/>
            <a:ext cx="51524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j=1</a:t>
            </a:r>
          </a:p>
        </p:txBody>
      </p:sp>
      <p:sp>
        <p:nvSpPr>
          <p:cNvPr id="1942" name="j=2"/>
          <p:cNvSpPr txBox="1"/>
          <p:nvPr/>
        </p:nvSpPr>
        <p:spPr>
          <a:xfrm>
            <a:off x="5632878" y="4167419"/>
            <a:ext cx="5152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j=2</a:t>
            </a:r>
          </a:p>
        </p:txBody>
      </p:sp>
      <p:sp>
        <p:nvSpPr>
          <p:cNvPr id="1943" name="Data written during j=0 is already gone"/>
          <p:cNvSpPr txBox="1"/>
          <p:nvPr/>
        </p:nvSpPr>
        <p:spPr>
          <a:xfrm>
            <a:off x="7192437" y="4370619"/>
            <a:ext cx="4692023" cy="382574"/>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300">
                <a:solidFill>
                  <a:schemeClr val="accent1">
                    <a:lumOff val="-8000"/>
                  </a:schemeClr>
                </a:solidFill>
                <a:latin typeface="+mn-lt"/>
                <a:ea typeface="+mn-ea"/>
                <a:cs typeface="+mn-cs"/>
                <a:sym typeface="Calibri"/>
              </a:defRPr>
            </a:lvl1pPr>
          </a:lstStyle>
          <a:p>
            <a:pPr/>
            <a:r>
              <a:t>Data written during j=0 is already gone</a:t>
            </a:r>
          </a:p>
        </p:txBody>
      </p:sp>
      <p:sp>
        <p:nvSpPr>
          <p:cNvPr id="1944" name="Multiplication Sign"/>
          <p:cNvSpPr/>
          <p:nvPr/>
        </p:nvSpPr>
        <p:spPr>
          <a:xfrm>
            <a:off x="7320182" y="2879550"/>
            <a:ext cx="1270001" cy="127000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lumOff val="-8000"/>
            </a:schemeClr>
          </a:solidFill>
          <a:ln w="25400">
            <a:solidFill>
              <a:schemeClr val="accent1"/>
            </a:solidFill>
          </a:ln>
        </p:spPr>
        <p:txBody>
          <a:bodyPr lIns="45719" rIns="45719"/>
          <a:lstStyle/>
          <a:p>
            <a:pPr/>
          </a:p>
        </p:txBody>
      </p:sp>
      <p:sp>
        <p:nvSpPr>
          <p:cNvPr id="1945" name="TODO: Cut this slide out?"/>
          <p:cNvSpPr txBox="1"/>
          <p:nvPr/>
        </p:nvSpPr>
        <p:spPr>
          <a:xfrm>
            <a:off x="4225971" y="5322401"/>
            <a:ext cx="303296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TODO: Cut this slide out?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3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4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935"/>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947"/>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936"/>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938"/>
                                        </p:tgtEl>
                                        <p:attrNameLst>
                                          <p:attrName>style.visibility</p:attrName>
                                        </p:attrNameLst>
                                      </p:cBhvr>
                                      <p:to>
                                        <p:strVal val="visible"/>
                                      </p:to>
                                    </p:set>
                                  </p:childTnLst>
                                </p:cTn>
                              </p:par>
                            </p:childTnLst>
                          </p:cTn>
                        </p:par>
                        <p:par>
                          <p:cTn id="23" fill="hold">
                            <p:stCondLst>
                              <p:cond delay="0"/>
                            </p:stCondLst>
                            <p:childTnLst>
                              <p:par>
                                <p:cTn id="24" presetClass="exit" nodeType="afterEffect" presetSubtype="0" presetID="1" grpId="7" fill="hold">
                                  <p:stCondLst>
                                    <p:cond delay="0"/>
                                  </p:stCondLst>
                                  <p:iterate type="el" backwards="0">
                                    <p:tmAbs val="0"/>
                                  </p:iterate>
                                  <p:childTnLst>
                                    <p:set>
                                      <p:cBhvr>
                                        <p:cTn id="25" fill="hold">
                                          <p:stCondLst>
                                            <p:cond delay="0"/>
                                          </p:stCondLst>
                                        </p:cTn>
                                        <p:tgtEl>
                                          <p:spTgt spid="193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8" fill="hold">
                                  <p:stCondLst>
                                    <p:cond delay="0"/>
                                  </p:stCondLst>
                                  <p:iterate type="el" backwards="0">
                                    <p:tmAbs val="0"/>
                                  </p:iterate>
                                  <p:childTnLst>
                                    <p:set>
                                      <p:cBhvr>
                                        <p:cTn id="29" fill="hold"/>
                                        <p:tgtEl>
                                          <p:spTgt spid="1942"/>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1940"/>
                                        </p:tgtEl>
                                        <p:attrNameLst>
                                          <p:attrName>style.visibility</p:attrName>
                                        </p:attrNameLst>
                                      </p:cBhvr>
                                      <p:to>
                                        <p:strVal val="visible"/>
                                      </p:to>
                                    </p:set>
                                  </p:childTnLst>
                                </p:cTn>
                              </p:par>
                            </p:childTnLst>
                          </p:cTn>
                        </p:par>
                        <p:par>
                          <p:cTn id="33" fill="hold">
                            <p:stCondLst>
                              <p:cond delay="0"/>
                            </p:stCondLst>
                            <p:childTnLst>
                              <p:par>
                                <p:cTn id="34" presetClass="exit" nodeType="afterEffect" presetSubtype="0" presetID="1" grpId="10" fill="hold">
                                  <p:stCondLst>
                                    <p:cond delay="0"/>
                                  </p:stCondLst>
                                  <p:iterate type="el" backwards="0">
                                    <p:tmAbs val="0"/>
                                  </p:iterate>
                                  <p:childTnLst>
                                    <p:set>
                                      <p:cBhvr>
                                        <p:cTn id="35" fill="hold">
                                          <p:stCondLst>
                                            <p:cond delay="0"/>
                                          </p:stCondLst>
                                        </p:cTn>
                                        <p:tgtEl>
                                          <p:spTgt spid="1935"/>
                                        </p:tgtEl>
                                        <p:attrNameLst>
                                          <p:attrName>style.visibility</p:attrName>
                                        </p:attrNameLst>
                                      </p:cBhvr>
                                      <p:to>
                                        <p:strVal val="hidden"/>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1941"/>
                                        </p:tgtEl>
                                        <p:attrNameLst>
                                          <p:attrName>style.visibility</p:attrName>
                                        </p:attrNameLst>
                                      </p:cBhvr>
                                      <p:to>
                                        <p:strVal val="visible"/>
                                      </p:to>
                                    </p:set>
                                  </p:childTnLst>
                                </p:cTn>
                              </p:par>
                            </p:childTnLst>
                          </p:cTn>
                        </p:par>
                        <p:par>
                          <p:cTn id="39" fill="hold">
                            <p:stCondLst>
                              <p:cond delay="0"/>
                            </p:stCondLst>
                            <p:childTnLst>
                              <p:par>
                                <p:cTn id="40" presetClass="exit" nodeType="afterEffect" presetSubtype="0" presetID="1" grpId="12" fill="hold">
                                  <p:stCondLst>
                                    <p:cond delay="0"/>
                                  </p:stCondLst>
                                  <p:iterate type="el" backwards="0">
                                    <p:tmAbs val="0"/>
                                  </p:iterate>
                                  <p:childTnLst>
                                    <p:set>
                                      <p:cBhvr>
                                        <p:cTn id="41" fill="hold">
                                          <p:stCondLst>
                                            <p:cond delay="0"/>
                                          </p:stCondLst>
                                        </p:cTn>
                                        <p:tgtEl>
                                          <p:spTgt spid="1936"/>
                                        </p:tgtEl>
                                        <p:attrNameLst>
                                          <p:attrName>style.visibility</p:attrName>
                                        </p:attrNameLst>
                                      </p:cBhvr>
                                      <p:to>
                                        <p:strVal val="hidden"/>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194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4" fill="hold">
                                  <p:stCondLst>
                                    <p:cond delay="0"/>
                                  </p:stCondLst>
                                  <p:iterate type="el" backwards="0">
                                    <p:tmAbs val="0"/>
                                  </p:iterate>
                                  <p:childTnLst>
                                    <p:set>
                                      <p:cBhvr>
                                        <p:cTn id="48" fill="hold"/>
                                        <p:tgtEl>
                                          <p:spTgt spid="1944"/>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19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0" grpId="9"/>
      <p:bldP build="whole" bldLvl="1" animBg="1" rev="0" advAuto="0" spid="1943" grpId="15"/>
      <p:bldP build="whole" bldLvl="1" animBg="1" rev="0" advAuto="0" spid="1936" grpId="5"/>
      <p:bldP build="whole" bldLvl="1" animBg="1" rev="0" advAuto="0" spid="1934" grpId="1"/>
      <p:bldP build="whole" bldLvl="1" animBg="1" rev="0" advAuto="0" spid="1944" grpId="14"/>
      <p:bldP build="whole" bldLvl="1" animBg="1" rev="0" advAuto="0" spid="1947" grpId="4"/>
      <p:bldP build="whole" bldLvl="1" animBg="1" rev="0" advAuto="0" spid="1946" grpId="2"/>
      <p:bldP build="whole" bldLvl="1" animBg="1" rev="0" advAuto="0" spid="1935" grpId="3"/>
      <p:bldP build="whole" bldLvl="1" animBg="1" rev="0" advAuto="0" spid="1936" grpId="12"/>
      <p:bldP build="whole" bldLvl="1" animBg="1" rev="0" advAuto="0" spid="1934" grpId="7"/>
      <p:bldP build="whole" bldLvl="1" animBg="1" rev="0" advAuto="0" spid="1948" grpId="13"/>
      <p:bldP build="whole" bldLvl="1" animBg="1" rev="0" advAuto="0" spid="1942" grpId="8"/>
      <p:bldP build="whole" bldLvl="1" animBg="1" rev="0" advAuto="0" spid="1935" grpId="10"/>
      <p:bldP build="whole" bldLvl="1" animBg="1" rev="0" advAuto="0" spid="1941" grpId="11"/>
      <p:bldP build="whole" bldLvl="1" animBg="1" rev="0" advAuto="0" spid="1938" grpId="6"/>
    </p:bldLst>
  </p:timing>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0" name="i=1"/>
          <p:cNvSpPr txBox="1"/>
          <p:nvPr/>
        </p:nvSpPr>
        <p:spPr>
          <a:xfrm>
            <a:off x="4927027" y="3329130"/>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i=1</a:t>
            </a:r>
          </a:p>
        </p:txBody>
      </p:sp>
      <p:sp>
        <p:nvSpPr>
          <p:cNvPr id="1951" name="i=2"/>
          <p:cNvSpPr txBox="1"/>
          <p:nvPr/>
        </p:nvSpPr>
        <p:spPr>
          <a:xfrm>
            <a:off x="4927027" y="3329130"/>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i=2</a:t>
            </a:r>
          </a:p>
        </p:txBody>
      </p:sp>
      <p:sp>
        <p:nvSpPr>
          <p:cNvPr id="1952" name="i=3"/>
          <p:cNvSpPr txBox="1"/>
          <p:nvPr/>
        </p:nvSpPr>
        <p:spPr>
          <a:xfrm>
            <a:off x="4927027" y="3329130"/>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i=3</a:t>
            </a:r>
          </a:p>
        </p:txBody>
      </p:sp>
      <p:sp>
        <p:nvSpPr>
          <p:cNvPr id="1953" name="i=4"/>
          <p:cNvSpPr txBox="1"/>
          <p:nvPr/>
        </p:nvSpPr>
        <p:spPr>
          <a:xfrm>
            <a:off x="6009067" y="2735657"/>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i=4</a:t>
            </a:r>
          </a:p>
        </p:txBody>
      </p:sp>
      <p:grpSp>
        <p:nvGrpSpPr>
          <p:cNvPr id="1958" name="Group"/>
          <p:cNvGrpSpPr/>
          <p:nvPr/>
        </p:nvGrpSpPr>
        <p:grpSpPr>
          <a:xfrm>
            <a:off x="7844715" y="2668376"/>
            <a:ext cx="2540633" cy="2707618"/>
            <a:chOff x="0" y="0"/>
            <a:chExt cx="2540631" cy="2707617"/>
          </a:xfrm>
        </p:grpSpPr>
        <p:sp>
          <p:nvSpPr>
            <p:cNvPr id="1954" name="N-Buffer"/>
            <p:cNvSpPr/>
            <p:nvPr/>
          </p:nvSpPr>
          <p:spPr>
            <a:xfrm>
              <a:off x="0" y="0"/>
              <a:ext cx="2540632" cy="2707618"/>
            </a:xfrm>
            <a:prstGeom prst="rect">
              <a:avLst/>
            </a:prstGeom>
            <a:noFill/>
            <a:ln w="254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a:lstStyle>
            <a:p>
              <a:pPr/>
              <a:r>
                <a:t>N-Buffer</a:t>
              </a:r>
            </a:p>
          </p:txBody>
        </p:sp>
        <p:sp>
          <p:nvSpPr>
            <p:cNvPr id="1955" name="S"/>
            <p:cNvSpPr/>
            <p:nvPr/>
          </p:nvSpPr>
          <p:spPr>
            <a:xfrm>
              <a:off x="114724" y="542600"/>
              <a:ext cx="2311184" cy="607149"/>
            </a:xfrm>
            <a:prstGeom prst="rect">
              <a:avLst/>
            </a:prstGeom>
            <a:solidFill>
              <a:srgbClr val="FFFC79"/>
            </a:solidFill>
            <a:ln w="25400" cap="flat">
              <a:solidFill>
                <a:srgbClr val="FFD479"/>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lstStyle>
            <a:p>
              <a:pPr/>
              <a:r>
                <a:t>S</a:t>
              </a:r>
            </a:p>
          </p:txBody>
        </p:sp>
        <p:sp>
          <p:nvSpPr>
            <p:cNvPr id="1956" name="S"/>
            <p:cNvSpPr/>
            <p:nvPr/>
          </p:nvSpPr>
          <p:spPr>
            <a:xfrm>
              <a:off x="114724" y="1195191"/>
              <a:ext cx="2311184" cy="607150"/>
            </a:xfrm>
            <a:prstGeom prst="rect">
              <a:avLst/>
            </a:prstGeom>
            <a:solidFill>
              <a:srgbClr val="FFFC79"/>
            </a:solidFill>
            <a:ln w="25400" cap="flat">
              <a:solidFill>
                <a:srgbClr val="FFD479"/>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lstStyle>
            <a:p>
              <a:pPr/>
              <a:r>
                <a:t>S</a:t>
              </a:r>
            </a:p>
          </p:txBody>
        </p:sp>
        <p:sp>
          <p:nvSpPr>
            <p:cNvPr id="1957" name="S"/>
            <p:cNvSpPr/>
            <p:nvPr/>
          </p:nvSpPr>
          <p:spPr>
            <a:xfrm>
              <a:off x="114724" y="1864226"/>
              <a:ext cx="2311183" cy="607150"/>
            </a:xfrm>
            <a:prstGeom prst="rect">
              <a:avLst/>
            </a:prstGeom>
            <a:solidFill>
              <a:srgbClr val="FFFC79"/>
            </a:solidFill>
            <a:ln w="25400" cap="flat">
              <a:solidFill>
                <a:srgbClr val="FFD479"/>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ctr">
              <a:noAutofit/>
            </a:bodyPr>
            <a:lstStyle>
              <a:lvl1pPr algn="ctr"/>
            </a:lstStyle>
            <a:p>
              <a:pPr/>
              <a:r>
                <a:t>S</a:t>
              </a:r>
            </a:p>
          </p:txBody>
        </p:sp>
      </p:grpSp>
      <p:grpSp>
        <p:nvGrpSpPr>
          <p:cNvPr id="1961" name="CustomShape 3"/>
          <p:cNvGrpSpPr/>
          <p:nvPr/>
        </p:nvGrpSpPr>
        <p:grpSpPr>
          <a:xfrm>
            <a:off x="157930" y="2793193"/>
            <a:ext cx="4726588" cy="1674405"/>
            <a:chOff x="0" y="0"/>
            <a:chExt cx="4726587" cy="1674403"/>
          </a:xfrm>
        </p:grpSpPr>
        <p:sp>
          <p:nvSpPr>
            <p:cNvPr id="1959" name="Rectangle"/>
            <p:cNvSpPr/>
            <p:nvPr/>
          </p:nvSpPr>
          <p:spPr>
            <a:xfrm>
              <a:off x="0" y="6193"/>
              <a:ext cx="4726588" cy="166821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1960" name="Foreach(M by 1){ i =&gt;…"/>
            <p:cNvSpPr txBox="1"/>
            <p:nvPr/>
          </p:nvSpPr>
          <p:spPr>
            <a:xfrm>
              <a:off x="0" y="0"/>
              <a:ext cx="4726588" cy="1640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Foreach</a:t>
              </a:r>
              <a:r>
                <a:rPr>
                  <a:solidFill>
                    <a:srgbClr val="CDA869"/>
                  </a:solidFill>
                </a:rPr>
                <a:t>(</a:t>
              </a:r>
              <a:r>
                <a:t>M </a:t>
              </a:r>
              <a:r>
                <a:rPr>
                  <a:solidFill>
                    <a:srgbClr val="7587A6"/>
                  </a:solidFill>
                </a:rPr>
                <a:t>by </a:t>
              </a:r>
              <a:r>
                <a:rPr>
                  <a:solidFill>
                    <a:srgbClr val="CDA869"/>
                  </a:solidFill>
                </a:rPr>
                <a:t>1){ i </a:t>
              </a:r>
              <a:r>
                <a:rPr>
                  <a:solidFill>
                    <a:srgbClr val="C7AA73"/>
                  </a:solidFill>
                </a:rPr>
                <a:t>=&gt;</a:t>
              </a:r>
              <a:endParaRPr>
                <a:solidFill>
                  <a:srgbClr val="C7AA73"/>
                </a:solidFill>
              </a:endParaRPr>
            </a:p>
            <a:p>
              <a:pPr defTabSz="825500">
                <a:defRPr spc="0" sz="160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s</a:t>
              </a:r>
              <a:r>
                <a:rPr>
                  <a:solidFill>
                    <a:srgbClr val="A7A7A7"/>
                  </a:solidFill>
                </a:rPr>
                <a:t> = </a:t>
              </a:r>
              <a:r>
                <a:rPr>
                  <a:solidFill>
                    <a:srgbClr val="7887A2"/>
                  </a:solidFill>
                </a:rPr>
                <a:t>SRAM</a:t>
              </a:r>
              <a:r>
                <a:rPr>
                  <a:solidFill>
                    <a:srgbClr val="C7AA73"/>
                  </a:solidFill>
                </a:rPr>
                <a:t>[T](</a:t>
              </a:r>
              <a:r>
                <a:rPr>
                  <a:solidFill>
                    <a:srgbClr val="A7A7A7"/>
                  </a:solidFill>
                </a:rPr>
                <a:t>256</a:t>
              </a:r>
              <a:r>
                <a:rPr>
                  <a:solidFill>
                    <a:srgbClr val="C7AA73"/>
                  </a:solidFill>
                </a:rPr>
                <a: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C26E53"/>
                  </a:solidFill>
                </a:rPr>
                <a:t>N</a:t>
              </a:r>
              <a:r>
                <a:rPr>
                  <a:solidFill>
                    <a:srgbClr val="A7A7A7"/>
                  </a:solidFill>
                </a:rPr>
                <a:t> </a:t>
              </a:r>
              <a:r>
                <a:rPr>
                  <a:solidFill>
                    <a:srgbClr val="7887A2"/>
                  </a:solidFill>
                </a:rPr>
                <a:t>by</a:t>
              </a:r>
              <a:r>
                <a:rPr>
                  <a:solidFill>
                    <a:srgbClr val="A7A7A7"/>
                  </a:solidFill>
                </a:rPr>
                <a:t> 1</a:t>
              </a:r>
              <a:r>
                <a:rPr>
                  <a:solidFill>
                    <a:srgbClr val="C7AA73"/>
                  </a:solidFill>
                </a:rPr>
                <a:t>){k =&gt;</a:t>
              </a:r>
              <a:r>
                <a:rPr>
                  <a:solidFill>
                    <a:srgbClr val="A7A7A7"/>
                  </a:solidFill>
                </a:rPr>
                <a:t> </a:t>
              </a:r>
              <a:r>
                <a:rPr>
                  <a:solidFill>
                    <a:srgbClr val="C26E53"/>
                  </a:solidFill>
                </a:rPr>
                <a:t>s</a:t>
              </a:r>
              <a:r>
                <a:rPr>
                  <a:solidFill>
                    <a:srgbClr val="C7AA73"/>
                  </a:solidFill>
                </a:rPr>
                <a:t>(k)</a:t>
              </a:r>
              <a:r>
                <a:rPr>
                  <a:solidFill>
                    <a:srgbClr val="A7A7A7"/>
                  </a:solidFill>
                </a:rPr>
                <a:t> = …</a:t>
              </a:r>
              <a:r>
                <a:rPr>
                  <a:solidFill>
                    <a:srgbClr val="C7AA73"/>
                  </a:solidFill>
                </a:rPr>
                <a: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C26E53"/>
                  </a:solidFill>
                </a:rPr>
                <a:t>N</a:t>
              </a:r>
              <a:r>
                <a:rPr>
                  <a:solidFill>
                    <a:srgbClr val="A7A7A7"/>
                  </a:solidFill>
                </a:rPr>
                <a:t> </a:t>
              </a:r>
              <a:r>
                <a:rPr>
                  <a:solidFill>
                    <a:srgbClr val="7887A2"/>
                  </a:solidFill>
                </a:rPr>
                <a:t>by</a:t>
              </a:r>
              <a:r>
                <a:rPr>
                  <a:solidFill>
                    <a:srgbClr val="A7A7A7"/>
                  </a:solidFill>
                </a:rPr>
                <a:t> 1</a:t>
              </a:r>
              <a:r>
                <a:rPr>
                  <a:solidFill>
                    <a:srgbClr val="C7AA73"/>
                  </a:solidFill>
                </a:rPr>
                <a:t>){k =&gt;</a:t>
              </a:r>
              <a:r>
                <a:rPr>
                  <a:solidFill>
                    <a:srgbClr val="A7A7A7"/>
                  </a:solidFill>
                </a:rPr>
                <a:t> …</a:t>
              </a:r>
              <a:r>
                <a:rPr>
                  <a:solidFill>
                    <a:srgbClr val="C7AA73"/>
                  </a:solidFill>
                </a:rPr>
                <a: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C26E53"/>
                  </a:solidFill>
                </a:rPr>
                <a:t>N</a:t>
              </a:r>
              <a:r>
                <a:rPr>
                  <a:solidFill>
                    <a:srgbClr val="A7A7A7"/>
                  </a:solidFill>
                </a:rPr>
                <a:t> </a:t>
              </a:r>
              <a:r>
                <a:rPr>
                  <a:solidFill>
                    <a:srgbClr val="7887A2"/>
                  </a:solidFill>
                </a:rPr>
                <a:t>by</a:t>
              </a:r>
              <a:r>
                <a:rPr>
                  <a:solidFill>
                    <a:srgbClr val="A7A7A7"/>
                  </a:solidFill>
                </a:rPr>
                <a:t> 1</a:t>
              </a:r>
              <a:r>
                <a:rPr>
                  <a:solidFill>
                    <a:srgbClr val="C7AA73"/>
                  </a:solidFill>
                </a:rPr>
                <a:t>){k =&gt;</a:t>
              </a:r>
              <a:r>
                <a:rPr>
                  <a:solidFill>
                    <a:srgbClr val="A7A7A7"/>
                  </a:solidFill>
                </a:rPr>
                <a:t> … = </a:t>
              </a:r>
              <a:r>
                <a:rPr>
                  <a:solidFill>
                    <a:srgbClr val="C26E53"/>
                  </a:solidFill>
                </a:rPr>
                <a:t>s</a:t>
              </a:r>
              <a:r>
                <a:rPr>
                  <a:solidFill>
                    <a:srgbClr val="C7AA73"/>
                  </a:solidFill>
                </a:rPr>
                <a:t>(k)}</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a:t>
              </a:r>
            </a:p>
          </p:txBody>
        </p:sp>
      </p:grpSp>
      <p:sp>
        <p:nvSpPr>
          <p:cNvPr id="1962" name="Buffering is implicit duplication of a memory to protect accesses from each other in a Pipelined controller…"/>
          <p:cNvSpPr txBox="1"/>
          <p:nvPr>
            <p:ph type="body" idx="1"/>
          </p:nvPr>
        </p:nvSpPr>
        <p:spPr>
          <a:xfrm>
            <a:off x="475487" y="1143000"/>
            <a:ext cx="11176001" cy="5647948"/>
          </a:xfrm>
          <a:prstGeom prst="rect">
            <a:avLst/>
          </a:prstGeom>
        </p:spPr>
        <p:txBody>
          <a:bodyPr/>
          <a:lstStyle/>
          <a:p>
            <a:pPr>
              <a:defRPr b="1"/>
            </a:pPr>
            <a:r>
              <a:t>Buffering </a:t>
            </a:r>
            <a:r>
              <a:rPr b="0"/>
              <a:t>is implicit duplication of a memory to protect accesses from each other in a </a:t>
            </a:r>
            <a:r>
              <a:t>Pipelined</a:t>
            </a:r>
            <a:r>
              <a:rPr b="0"/>
              <a:t> controller</a:t>
            </a:r>
            <a:endParaRPr b="0"/>
          </a:p>
          <a:p>
            <a:pPr>
              <a:defRPr b="1"/>
            </a:pPr>
            <a:endParaRPr b="0"/>
          </a:p>
          <a:p>
            <a:pPr>
              <a:defRPr b="1"/>
            </a:pPr>
            <a:endParaRPr b="0"/>
          </a:p>
          <a:p>
            <a:pPr>
              <a:defRPr b="1"/>
            </a:pPr>
            <a:endParaRPr b="0"/>
          </a:p>
          <a:p>
            <a:pPr>
              <a:defRPr b="1"/>
            </a:pPr>
            <a:endParaRPr b="0"/>
          </a:p>
          <a:p>
            <a:pPr>
              <a:defRPr b="1"/>
            </a:pPr>
            <a:endParaRPr b="0"/>
          </a:p>
          <a:p>
            <a:pPr>
              <a:defRPr b="1"/>
            </a:pPr>
            <a:endParaRPr b="0"/>
          </a:p>
          <a:p>
            <a:pPr>
              <a:defRPr b="1"/>
            </a:pPr>
            <a:r>
              <a:rPr b="0"/>
              <a:t>The compiler computes buffering automatically</a:t>
            </a:r>
          </a:p>
        </p:txBody>
      </p:sp>
      <p:sp>
        <p:nvSpPr>
          <p:cNvPr id="1963" name="Resource Utilization"/>
          <p:cNvSpPr txBox="1"/>
          <p:nvPr>
            <p:ph type="title"/>
          </p:nvPr>
        </p:nvSpPr>
        <p:spPr>
          <a:prstGeom prst="rect">
            <a:avLst/>
          </a:prstGeom>
        </p:spPr>
        <p:txBody>
          <a:bodyPr/>
          <a:lstStyle/>
          <a:p>
            <a:pPr/>
            <a:r>
              <a:t>Resource Utilization</a:t>
            </a:r>
          </a:p>
        </p:txBody>
      </p:sp>
      <p:sp>
        <p:nvSpPr>
          <p:cNvPr id="1991" name="Connection Line"/>
          <p:cNvSpPr/>
          <p:nvPr/>
        </p:nvSpPr>
        <p:spPr>
          <a:xfrm>
            <a:off x="3911951" y="2830851"/>
            <a:ext cx="4265032" cy="583194"/>
          </a:xfrm>
          <a:custGeom>
            <a:avLst/>
            <a:gdLst/>
            <a:ahLst/>
            <a:cxnLst>
              <a:cxn ang="0">
                <a:pos x="wd2" y="hd2"/>
              </a:cxn>
              <a:cxn ang="5400000">
                <a:pos x="wd2" y="hd2"/>
              </a:cxn>
              <a:cxn ang="10800000">
                <a:pos x="wd2" y="hd2"/>
              </a:cxn>
              <a:cxn ang="16200000">
                <a:pos x="wd2" y="hd2"/>
              </a:cxn>
            </a:cxnLst>
            <a:rect l="0" t="0" r="r" b="b"/>
            <a:pathLst>
              <a:path w="21600" h="16225" fill="norm" stroke="1" extrusionOk="0">
                <a:moveTo>
                  <a:pt x="0" y="13799"/>
                </a:moveTo>
                <a:cubicBezTo>
                  <a:pt x="7274" y="-5375"/>
                  <a:pt x="14474" y="-4566"/>
                  <a:pt x="21600" y="16225"/>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92" name="Connection Line"/>
          <p:cNvSpPr/>
          <p:nvPr/>
        </p:nvSpPr>
        <p:spPr>
          <a:xfrm>
            <a:off x="3910594" y="3653198"/>
            <a:ext cx="4225506" cy="876352"/>
          </a:xfrm>
          <a:custGeom>
            <a:avLst/>
            <a:gdLst/>
            <a:ahLst/>
            <a:cxnLst>
              <a:cxn ang="0">
                <a:pos x="wd2" y="hd2"/>
              </a:cxn>
              <a:cxn ang="5400000">
                <a:pos x="wd2" y="hd2"/>
              </a:cxn>
              <a:cxn ang="10800000">
                <a:pos x="wd2" y="hd2"/>
              </a:cxn>
              <a:cxn ang="16200000">
                <a:pos x="wd2" y="hd2"/>
              </a:cxn>
            </a:cxnLst>
            <a:rect l="0" t="0" r="r" b="b"/>
            <a:pathLst>
              <a:path w="21600" h="16635" fill="norm" stroke="1" extrusionOk="0">
                <a:moveTo>
                  <a:pt x="0" y="9017"/>
                </a:moveTo>
                <a:cubicBezTo>
                  <a:pt x="7166" y="21600"/>
                  <a:pt x="14366" y="18594"/>
                  <a:pt x="21600" y="0"/>
                </a:cubicBezTo>
              </a:path>
            </a:pathLst>
          </a:custGeom>
          <a:ln w="25400">
            <a:solidFill>
              <a:schemeClr val="accent1"/>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1966" name="Rectangle"/>
          <p:cNvSpPr/>
          <p:nvPr/>
        </p:nvSpPr>
        <p:spPr>
          <a:xfrm>
            <a:off x="1294220" y="3160176"/>
            <a:ext cx="1390949" cy="221348"/>
          </a:xfrm>
          <a:prstGeom prst="rect">
            <a:avLst/>
          </a:prstGeom>
          <a:ln w="25400">
            <a:solidFill>
              <a:srgbClr val="FFD479"/>
            </a:solidFill>
          </a:ln>
        </p:spPr>
        <p:txBody>
          <a:bodyPr lIns="45719" rIns="45719"/>
          <a:lstStyle/>
          <a:p>
            <a:pPr/>
          </a:p>
        </p:txBody>
      </p:sp>
      <p:sp>
        <p:nvSpPr>
          <p:cNvPr id="1967" name="i=0 data"/>
          <p:cNvSpPr txBox="1"/>
          <p:nvPr/>
        </p:nvSpPr>
        <p:spPr>
          <a:xfrm>
            <a:off x="9394871" y="3554901"/>
            <a:ext cx="86838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i=0 data</a:t>
            </a:r>
          </a:p>
        </p:txBody>
      </p:sp>
      <p:sp>
        <p:nvSpPr>
          <p:cNvPr id="1968" name="i=0"/>
          <p:cNvSpPr txBox="1"/>
          <p:nvPr/>
        </p:nvSpPr>
        <p:spPr>
          <a:xfrm>
            <a:off x="6009067" y="2355375"/>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i=0</a:t>
            </a:r>
          </a:p>
        </p:txBody>
      </p:sp>
      <p:sp>
        <p:nvSpPr>
          <p:cNvPr id="1993" name="Connection Line"/>
          <p:cNvSpPr/>
          <p:nvPr/>
        </p:nvSpPr>
        <p:spPr>
          <a:xfrm>
            <a:off x="3924651" y="3098213"/>
            <a:ext cx="4332149" cy="959758"/>
          </a:xfrm>
          <a:custGeom>
            <a:avLst/>
            <a:gdLst/>
            <a:ahLst/>
            <a:cxnLst>
              <a:cxn ang="0">
                <a:pos x="wd2" y="hd2"/>
              </a:cxn>
              <a:cxn ang="5400000">
                <a:pos x="wd2" y="hd2"/>
              </a:cxn>
              <a:cxn ang="10800000">
                <a:pos x="wd2" y="hd2"/>
              </a:cxn>
              <a:cxn ang="16200000">
                <a:pos x="wd2" y="hd2"/>
              </a:cxn>
            </a:cxnLst>
            <a:rect l="0" t="0" r="r" b="b"/>
            <a:pathLst>
              <a:path w="21600" h="17336" fill="norm" stroke="1" extrusionOk="0">
                <a:moveTo>
                  <a:pt x="0" y="4130"/>
                </a:moveTo>
                <a:cubicBezTo>
                  <a:pt x="7796" y="-4264"/>
                  <a:pt x="14996" y="138"/>
                  <a:pt x="21600" y="17336"/>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70" name="i=1"/>
          <p:cNvSpPr txBox="1"/>
          <p:nvPr/>
        </p:nvSpPr>
        <p:spPr>
          <a:xfrm>
            <a:off x="6009067" y="2727908"/>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i=1</a:t>
            </a:r>
          </a:p>
        </p:txBody>
      </p:sp>
      <p:sp>
        <p:nvSpPr>
          <p:cNvPr id="1971" name="i=0"/>
          <p:cNvSpPr txBox="1"/>
          <p:nvPr/>
        </p:nvSpPr>
        <p:spPr>
          <a:xfrm>
            <a:off x="5805867" y="3984790"/>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i=0</a:t>
            </a:r>
          </a:p>
        </p:txBody>
      </p:sp>
      <p:sp>
        <p:nvSpPr>
          <p:cNvPr id="1972" name="i=1 data"/>
          <p:cNvSpPr txBox="1"/>
          <p:nvPr/>
        </p:nvSpPr>
        <p:spPr>
          <a:xfrm>
            <a:off x="9394871" y="4164501"/>
            <a:ext cx="86838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i=1 data</a:t>
            </a:r>
          </a:p>
        </p:txBody>
      </p:sp>
      <p:sp>
        <p:nvSpPr>
          <p:cNvPr id="1994" name="Connection Line"/>
          <p:cNvSpPr/>
          <p:nvPr/>
        </p:nvSpPr>
        <p:spPr>
          <a:xfrm>
            <a:off x="3846267" y="4039320"/>
            <a:ext cx="4340633" cy="688788"/>
          </a:xfrm>
          <a:custGeom>
            <a:avLst/>
            <a:gdLst/>
            <a:ahLst/>
            <a:cxnLst>
              <a:cxn ang="0">
                <a:pos x="wd2" y="hd2"/>
              </a:cxn>
              <a:cxn ang="5400000">
                <a:pos x="wd2" y="hd2"/>
              </a:cxn>
              <a:cxn ang="10800000">
                <a:pos x="wd2" y="hd2"/>
              </a:cxn>
              <a:cxn ang="16200000">
                <a:pos x="wd2" y="hd2"/>
              </a:cxn>
            </a:cxnLst>
            <a:rect l="0" t="0" r="r" b="b"/>
            <a:pathLst>
              <a:path w="21600" h="16259" fill="norm" stroke="1" extrusionOk="0">
                <a:moveTo>
                  <a:pt x="0" y="0"/>
                </a:moveTo>
                <a:cubicBezTo>
                  <a:pt x="6555" y="20375"/>
                  <a:pt x="13755" y="21600"/>
                  <a:pt x="21600" y="3676"/>
                </a:cubicBezTo>
              </a:path>
            </a:pathLst>
          </a:custGeom>
          <a:ln w="25400">
            <a:solidFill>
              <a:schemeClr val="accent1"/>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1974" name="i=1"/>
          <p:cNvSpPr txBox="1"/>
          <p:nvPr/>
        </p:nvSpPr>
        <p:spPr>
          <a:xfrm>
            <a:off x="6009067" y="4271663"/>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i=1</a:t>
            </a:r>
          </a:p>
        </p:txBody>
      </p:sp>
      <p:sp>
        <p:nvSpPr>
          <p:cNvPr id="1975" name="i=2"/>
          <p:cNvSpPr txBox="1"/>
          <p:nvPr/>
        </p:nvSpPr>
        <p:spPr>
          <a:xfrm>
            <a:off x="6009067" y="3125410"/>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i=2</a:t>
            </a:r>
          </a:p>
        </p:txBody>
      </p:sp>
      <p:sp>
        <p:nvSpPr>
          <p:cNvPr id="1976" name="i=3 data"/>
          <p:cNvSpPr txBox="1"/>
          <p:nvPr/>
        </p:nvSpPr>
        <p:spPr>
          <a:xfrm>
            <a:off x="9401078" y="3551380"/>
            <a:ext cx="86838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i=3 data</a:t>
            </a:r>
          </a:p>
        </p:txBody>
      </p:sp>
      <p:sp>
        <p:nvSpPr>
          <p:cNvPr id="1995" name="Connection Line"/>
          <p:cNvSpPr/>
          <p:nvPr/>
        </p:nvSpPr>
        <p:spPr>
          <a:xfrm>
            <a:off x="3924651" y="3272307"/>
            <a:ext cx="4308886" cy="1437667"/>
          </a:xfrm>
          <a:custGeom>
            <a:avLst/>
            <a:gdLst/>
            <a:ahLst/>
            <a:cxnLst>
              <a:cxn ang="0">
                <a:pos x="wd2" y="hd2"/>
              </a:cxn>
              <a:cxn ang="5400000">
                <a:pos x="wd2" y="hd2"/>
              </a:cxn>
              <a:cxn ang="10800000">
                <a:pos x="wd2" y="hd2"/>
              </a:cxn>
              <a:cxn ang="16200000">
                <a:pos x="wd2" y="hd2"/>
              </a:cxn>
            </a:cxnLst>
            <a:rect l="0" t="0" r="r" b="b"/>
            <a:pathLst>
              <a:path w="21600" h="19334" fill="norm" stroke="1" extrusionOk="0">
                <a:moveTo>
                  <a:pt x="0" y="733"/>
                </a:moveTo>
                <a:cubicBezTo>
                  <a:pt x="8301" y="-2266"/>
                  <a:pt x="15501" y="3934"/>
                  <a:pt x="21600" y="19334"/>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78" name="i=2 data"/>
          <p:cNvSpPr txBox="1"/>
          <p:nvPr/>
        </p:nvSpPr>
        <p:spPr>
          <a:xfrm>
            <a:off x="9394871" y="4805517"/>
            <a:ext cx="86838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i=2 data</a:t>
            </a:r>
          </a:p>
        </p:txBody>
      </p:sp>
      <p:sp>
        <p:nvSpPr>
          <p:cNvPr id="1996" name="Connection Line"/>
          <p:cNvSpPr/>
          <p:nvPr/>
        </p:nvSpPr>
        <p:spPr>
          <a:xfrm>
            <a:off x="3872095" y="4043157"/>
            <a:ext cx="4438032" cy="1034374"/>
          </a:xfrm>
          <a:custGeom>
            <a:avLst/>
            <a:gdLst/>
            <a:ahLst/>
            <a:cxnLst>
              <a:cxn ang="0">
                <a:pos x="wd2" y="hd2"/>
              </a:cxn>
              <a:cxn ang="5400000">
                <a:pos x="wd2" y="hd2"/>
              </a:cxn>
              <a:cxn ang="10800000">
                <a:pos x="wd2" y="hd2"/>
              </a:cxn>
              <a:cxn ang="16200000">
                <a:pos x="wd2" y="hd2"/>
              </a:cxn>
            </a:cxnLst>
            <a:rect l="0" t="0" r="r" b="b"/>
            <a:pathLst>
              <a:path w="21600" h="17236" fill="norm" stroke="1" extrusionOk="0">
                <a:moveTo>
                  <a:pt x="0" y="0"/>
                </a:moveTo>
                <a:cubicBezTo>
                  <a:pt x="6026" y="17347"/>
                  <a:pt x="13226" y="21600"/>
                  <a:pt x="21600" y="12759"/>
                </a:cubicBezTo>
              </a:path>
            </a:pathLst>
          </a:custGeom>
          <a:ln w="25400">
            <a:solidFill>
              <a:schemeClr val="accent1"/>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1980" name="i=2"/>
          <p:cNvSpPr txBox="1"/>
          <p:nvPr/>
        </p:nvSpPr>
        <p:spPr>
          <a:xfrm>
            <a:off x="6183095" y="4650757"/>
            <a:ext cx="499279"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i=2</a:t>
            </a:r>
          </a:p>
        </p:txBody>
      </p:sp>
      <p:sp>
        <p:nvSpPr>
          <p:cNvPr id="1981" name="i=3"/>
          <p:cNvSpPr txBox="1"/>
          <p:nvPr/>
        </p:nvSpPr>
        <p:spPr>
          <a:xfrm>
            <a:off x="6009067" y="2359616"/>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i=3</a:t>
            </a:r>
          </a:p>
        </p:txBody>
      </p:sp>
      <p:sp>
        <p:nvSpPr>
          <p:cNvPr id="1997" name="Connection Line"/>
          <p:cNvSpPr/>
          <p:nvPr/>
        </p:nvSpPr>
        <p:spPr>
          <a:xfrm>
            <a:off x="3911951" y="2830851"/>
            <a:ext cx="4265032" cy="583194"/>
          </a:xfrm>
          <a:custGeom>
            <a:avLst/>
            <a:gdLst/>
            <a:ahLst/>
            <a:cxnLst>
              <a:cxn ang="0">
                <a:pos x="wd2" y="hd2"/>
              </a:cxn>
              <a:cxn ang="5400000">
                <a:pos x="wd2" y="hd2"/>
              </a:cxn>
              <a:cxn ang="10800000">
                <a:pos x="wd2" y="hd2"/>
              </a:cxn>
              <a:cxn ang="16200000">
                <a:pos x="wd2" y="hd2"/>
              </a:cxn>
            </a:cxnLst>
            <a:rect l="0" t="0" r="r" b="b"/>
            <a:pathLst>
              <a:path w="21600" h="16225" fill="norm" stroke="1" extrusionOk="0">
                <a:moveTo>
                  <a:pt x="0" y="13799"/>
                </a:moveTo>
                <a:cubicBezTo>
                  <a:pt x="7274" y="-5375"/>
                  <a:pt x="14474" y="-4566"/>
                  <a:pt x="21600" y="16225"/>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98" name="Connection Line"/>
          <p:cNvSpPr/>
          <p:nvPr/>
        </p:nvSpPr>
        <p:spPr>
          <a:xfrm>
            <a:off x="3924651" y="3149013"/>
            <a:ext cx="4332149" cy="959758"/>
          </a:xfrm>
          <a:custGeom>
            <a:avLst/>
            <a:gdLst/>
            <a:ahLst/>
            <a:cxnLst>
              <a:cxn ang="0">
                <a:pos x="wd2" y="hd2"/>
              </a:cxn>
              <a:cxn ang="5400000">
                <a:pos x="wd2" y="hd2"/>
              </a:cxn>
              <a:cxn ang="10800000">
                <a:pos x="wd2" y="hd2"/>
              </a:cxn>
              <a:cxn ang="16200000">
                <a:pos x="wd2" y="hd2"/>
              </a:cxn>
            </a:cxnLst>
            <a:rect l="0" t="0" r="r" b="b"/>
            <a:pathLst>
              <a:path w="21600" h="17336" fill="norm" stroke="1" extrusionOk="0">
                <a:moveTo>
                  <a:pt x="0" y="4130"/>
                </a:moveTo>
                <a:cubicBezTo>
                  <a:pt x="7796" y="-4264"/>
                  <a:pt x="14996" y="138"/>
                  <a:pt x="21600" y="17336"/>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1984" name="i=4 data"/>
          <p:cNvSpPr txBox="1"/>
          <p:nvPr/>
        </p:nvSpPr>
        <p:spPr>
          <a:xfrm>
            <a:off x="9394871" y="4151801"/>
            <a:ext cx="86838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i=4 data</a:t>
            </a:r>
          </a:p>
        </p:txBody>
      </p:sp>
      <p:sp>
        <p:nvSpPr>
          <p:cNvPr id="1985"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9" name="Connection Line"/>
          <p:cNvSpPr/>
          <p:nvPr/>
        </p:nvSpPr>
        <p:spPr>
          <a:xfrm>
            <a:off x="3753352" y="3763399"/>
            <a:ext cx="1510578" cy="77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chemeClr val="accent1"/>
            </a:solidFill>
            <a:headEnd type="triangle"/>
          </a:ln>
          <a:effectLst>
            <a:outerShdw sx="100000" sy="100000" kx="0" ky="0" algn="b" rotWithShape="0" blurRad="38100" dist="20000" dir="5400000">
              <a:srgbClr val="000000">
                <a:alpha val="38000"/>
              </a:srgbClr>
            </a:outerShdw>
          </a:effectLst>
        </p:spPr>
        <p:txBody>
          <a:bodyPr/>
          <a:lstStyle/>
          <a:p>
            <a:pPr/>
          </a:p>
        </p:txBody>
      </p:sp>
      <p:sp>
        <p:nvSpPr>
          <p:cNvPr id="1987" name="No-access"/>
          <p:cNvSpPr txBox="1"/>
          <p:nvPr/>
        </p:nvSpPr>
        <p:spPr>
          <a:xfrm>
            <a:off x="5263929" y="3589020"/>
            <a:ext cx="1265335"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No-access</a:t>
            </a:r>
          </a:p>
        </p:txBody>
      </p:sp>
      <p:sp>
        <p:nvSpPr>
          <p:cNvPr id="1988" name="i=0"/>
          <p:cNvSpPr txBox="1"/>
          <p:nvPr/>
        </p:nvSpPr>
        <p:spPr>
          <a:xfrm>
            <a:off x="4927027" y="3329130"/>
            <a:ext cx="49928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i=0</a:t>
            </a:r>
          </a:p>
        </p:txBody>
      </p:sp>
      <p:sp>
        <p:nvSpPr>
          <p:cNvPr id="1989" name="Rectangle"/>
          <p:cNvSpPr/>
          <p:nvPr/>
        </p:nvSpPr>
        <p:spPr>
          <a:xfrm>
            <a:off x="3338920" y="3401476"/>
            <a:ext cx="1091904" cy="221348"/>
          </a:xfrm>
          <a:prstGeom prst="rect">
            <a:avLst/>
          </a:prstGeom>
          <a:ln w="25400">
            <a:solidFill>
              <a:srgbClr val="FFD479"/>
            </a:solidFill>
          </a:ln>
        </p:spPr>
        <p:txBody>
          <a:bodyPr lIns="45719" rIns="45719"/>
          <a:lstStyle/>
          <a:p>
            <a:pPr/>
          </a:p>
        </p:txBody>
      </p:sp>
      <p:sp>
        <p:nvSpPr>
          <p:cNvPr id="1990" name="Rectangle"/>
          <p:cNvSpPr/>
          <p:nvPr/>
        </p:nvSpPr>
        <p:spPr>
          <a:xfrm>
            <a:off x="3338920" y="3856300"/>
            <a:ext cx="1091904" cy="221348"/>
          </a:xfrm>
          <a:prstGeom prst="rect">
            <a:avLst/>
          </a:prstGeom>
          <a:ln w="25400">
            <a:solidFill>
              <a:srgbClr val="FFD479"/>
            </a:solidFill>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6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95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96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989"/>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99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1968"/>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991"/>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96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9" fill="hold">
                                  <p:stCondLst>
                                    <p:cond delay="0"/>
                                  </p:stCondLst>
                                  <p:iterate type="el" backwards="0">
                                    <p:tmAbs val="0"/>
                                  </p:iterate>
                                  <p:childTnLst>
                                    <p:set>
                                      <p:cBhvr>
                                        <p:cTn id="33" fill="hold"/>
                                        <p:tgtEl>
                                          <p:spTgt spid="1970"/>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0" fill="hold">
                                  <p:stCondLst>
                                    <p:cond delay="0"/>
                                  </p:stCondLst>
                                  <p:iterate type="el" backwards="0">
                                    <p:tmAbs val="0"/>
                                  </p:iterate>
                                  <p:childTnLst>
                                    <p:set>
                                      <p:cBhvr>
                                        <p:cTn id="36" fill="hold"/>
                                        <p:tgtEl>
                                          <p:spTgt spid="1993"/>
                                        </p:tgtEl>
                                        <p:attrNameLst>
                                          <p:attrName>style.visibility</p:attrName>
                                        </p:attrNameLst>
                                      </p:cBhvr>
                                      <p:to>
                                        <p:strVal val="visible"/>
                                      </p:to>
                                    </p:set>
                                  </p:childTnLst>
                                </p:cTn>
                              </p:par>
                            </p:childTnLst>
                          </p:cTn>
                        </p:par>
                        <p:par>
                          <p:cTn id="37" fill="hold">
                            <p:stCondLst>
                              <p:cond delay="0"/>
                            </p:stCondLst>
                            <p:childTnLst>
                              <p:par>
                                <p:cTn id="38" presetClass="exit" nodeType="afterEffect" presetSubtype="0" presetID="1" grpId="11" fill="hold">
                                  <p:stCondLst>
                                    <p:cond delay="0"/>
                                  </p:stCondLst>
                                  <p:iterate type="el" backwards="0">
                                    <p:tmAbs val="0"/>
                                  </p:iterate>
                                  <p:childTnLst>
                                    <p:set>
                                      <p:cBhvr>
                                        <p:cTn id="39" fill="hold">
                                          <p:stCondLst>
                                            <p:cond delay="0"/>
                                          </p:stCondLst>
                                        </p:cTn>
                                        <p:tgtEl>
                                          <p:spTgt spid="1991"/>
                                        </p:tgtEl>
                                        <p:attrNameLst>
                                          <p:attrName>style.visibility</p:attrName>
                                        </p:attrNameLst>
                                      </p:cBhvr>
                                      <p:to>
                                        <p:strVal val="hidden"/>
                                      </p:to>
                                    </p:set>
                                  </p:childTnLst>
                                </p:cTn>
                              </p:par>
                            </p:childTnLst>
                          </p:cTn>
                        </p:par>
                        <p:par>
                          <p:cTn id="40" fill="hold">
                            <p:stCondLst>
                              <p:cond delay="0"/>
                            </p:stCondLst>
                            <p:childTnLst>
                              <p:par>
                                <p:cTn id="41" presetClass="entr" nodeType="afterEffect" presetSubtype="0" presetID="1" grpId="12" fill="hold">
                                  <p:stCondLst>
                                    <p:cond delay="0"/>
                                  </p:stCondLst>
                                  <p:iterate type="el" backwards="0">
                                    <p:tmAbs val="0"/>
                                  </p:iterate>
                                  <p:childTnLst>
                                    <p:set>
                                      <p:cBhvr>
                                        <p:cTn id="42" fill="hold"/>
                                        <p:tgtEl>
                                          <p:spTgt spid="1999"/>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3" fill="hold">
                                  <p:stCondLst>
                                    <p:cond delay="0"/>
                                  </p:stCondLst>
                                  <p:iterate type="el" backwards="0">
                                    <p:tmAbs val="0"/>
                                  </p:iterate>
                                  <p:childTnLst>
                                    <p:set>
                                      <p:cBhvr>
                                        <p:cTn id="45" fill="hold"/>
                                        <p:tgtEl>
                                          <p:spTgt spid="1987"/>
                                        </p:tgtEl>
                                        <p:attrNameLst>
                                          <p:attrName>style.visibility</p:attrName>
                                        </p:attrNameLst>
                                      </p:cBhvr>
                                      <p:to>
                                        <p:strVal val="visible"/>
                                      </p:to>
                                    </p:set>
                                  </p:childTnLst>
                                </p:cTn>
                              </p:par>
                            </p:childTnLst>
                          </p:cTn>
                        </p:par>
                        <p:par>
                          <p:cTn id="46" fill="hold">
                            <p:stCondLst>
                              <p:cond delay="0"/>
                            </p:stCondLst>
                            <p:childTnLst>
                              <p:par>
                                <p:cTn id="47" presetClass="exit" nodeType="afterEffect" presetSubtype="0" presetID="1" grpId="14" fill="hold">
                                  <p:stCondLst>
                                    <p:cond delay="0"/>
                                  </p:stCondLst>
                                  <p:iterate type="el" backwards="0">
                                    <p:tmAbs val="0"/>
                                  </p:iterate>
                                  <p:childTnLst>
                                    <p:set>
                                      <p:cBhvr>
                                        <p:cTn id="48" fill="hold">
                                          <p:stCondLst>
                                            <p:cond delay="0"/>
                                          </p:stCondLst>
                                        </p:cTn>
                                        <p:tgtEl>
                                          <p:spTgt spid="1968"/>
                                        </p:tgtEl>
                                        <p:attrNameLst>
                                          <p:attrName>style.visibility</p:attrName>
                                        </p:attrNameLst>
                                      </p:cBhvr>
                                      <p:to>
                                        <p:strVal val="hidden"/>
                                      </p:to>
                                    </p:set>
                                  </p:childTnLst>
                                </p:cTn>
                              </p:par>
                            </p:childTnLst>
                          </p:cTn>
                        </p:par>
                        <p:par>
                          <p:cTn id="49" fill="hold">
                            <p:stCondLst>
                              <p:cond delay="0"/>
                            </p:stCondLst>
                            <p:childTnLst>
                              <p:par>
                                <p:cTn id="50" presetClass="entr" nodeType="afterEffect" presetSubtype="0" presetID="1" grpId="15" fill="hold">
                                  <p:stCondLst>
                                    <p:cond delay="0"/>
                                  </p:stCondLst>
                                  <p:iterate type="el" backwards="0">
                                    <p:tmAbs val="0"/>
                                  </p:iterate>
                                  <p:childTnLst>
                                    <p:set>
                                      <p:cBhvr>
                                        <p:cTn id="51" fill="hold"/>
                                        <p:tgtEl>
                                          <p:spTgt spid="1972"/>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6" fill="hold">
                                  <p:stCondLst>
                                    <p:cond delay="0"/>
                                  </p:stCondLst>
                                  <p:iterate type="el" backwards="0">
                                    <p:tmAbs val="0"/>
                                  </p:iterate>
                                  <p:childTnLst>
                                    <p:set>
                                      <p:cBhvr>
                                        <p:cTn id="54" fill="hold"/>
                                        <p:tgtEl>
                                          <p:spTgt spid="198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7" fill="hold">
                                  <p:stCondLst>
                                    <p:cond delay="0"/>
                                  </p:stCondLst>
                                  <p:iterate type="el" backwards="0">
                                    <p:tmAbs val="0"/>
                                  </p:iterate>
                                  <p:childTnLst>
                                    <p:set>
                                      <p:cBhvr>
                                        <p:cTn id="58" fill="hold"/>
                                        <p:tgtEl>
                                          <p:spTgt spid="1971"/>
                                        </p:tgtEl>
                                        <p:attrNameLst>
                                          <p:attrName>style.visibility</p:attrName>
                                        </p:attrNameLst>
                                      </p:cBhvr>
                                      <p:to>
                                        <p:strVal val="visible"/>
                                      </p:to>
                                    </p:set>
                                  </p:childTnLst>
                                </p:cTn>
                              </p:par>
                            </p:childTnLst>
                          </p:cTn>
                        </p:par>
                        <p:par>
                          <p:cTn id="59" fill="hold">
                            <p:stCondLst>
                              <p:cond delay="0"/>
                            </p:stCondLst>
                            <p:childTnLst>
                              <p:par>
                                <p:cTn id="60" presetClass="entr" nodeType="afterEffect" presetSubtype="0" presetID="1" grpId="18" fill="hold">
                                  <p:stCondLst>
                                    <p:cond delay="0"/>
                                  </p:stCondLst>
                                  <p:iterate type="el" backwards="0">
                                    <p:tmAbs val="0"/>
                                  </p:iterate>
                                  <p:childTnLst>
                                    <p:set>
                                      <p:cBhvr>
                                        <p:cTn id="61" fill="hold"/>
                                        <p:tgtEl>
                                          <p:spTgt spid="1992"/>
                                        </p:tgtEl>
                                        <p:attrNameLst>
                                          <p:attrName>style.visibility</p:attrName>
                                        </p:attrNameLst>
                                      </p:cBhvr>
                                      <p:to>
                                        <p:strVal val="visible"/>
                                      </p:to>
                                    </p:set>
                                  </p:childTnLst>
                                </p:cTn>
                              </p:par>
                            </p:childTnLst>
                          </p:cTn>
                        </p:par>
                        <p:par>
                          <p:cTn id="62" fill="hold">
                            <p:stCondLst>
                              <p:cond delay="0"/>
                            </p:stCondLst>
                            <p:childTnLst>
                              <p:par>
                                <p:cTn id="63" presetClass="exit" nodeType="afterEffect" presetSubtype="0" presetID="1" grpId="19" fill="hold">
                                  <p:stCondLst>
                                    <p:cond delay="0"/>
                                  </p:stCondLst>
                                  <p:iterate type="el" backwards="0">
                                    <p:tmAbs val="0"/>
                                  </p:iterate>
                                  <p:childTnLst>
                                    <p:set>
                                      <p:cBhvr>
                                        <p:cTn id="64" fill="hold">
                                          <p:stCondLst>
                                            <p:cond delay="0"/>
                                          </p:stCondLst>
                                        </p:cTn>
                                        <p:tgtEl>
                                          <p:spTgt spid="1988"/>
                                        </p:tgtEl>
                                        <p:attrNameLst>
                                          <p:attrName>style.visibility</p:attrName>
                                        </p:attrNameLst>
                                      </p:cBhvr>
                                      <p:to>
                                        <p:strVal val="hidden"/>
                                      </p:to>
                                    </p:set>
                                  </p:childTnLst>
                                </p:cTn>
                              </p:par>
                            </p:childTnLst>
                          </p:cTn>
                        </p:par>
                        <p:par>
                          <p:cTn id="65" fill="hold">
                            <p:stCondLst>
                              <p:cond delay="0"/>
                            </p:stCondLst>
                            <p:childTnLst>
                              <p:par>
                                <p:cTn id="66" presetClass="entr" nodeType="afterEffect" presetSubtype="0" presetID="1" grpId="20" fill="hold">
                                  <p:stCondLst>
                                    <p:cond delay="0"/>
                                  </p:stCondLst>
                                  <p:iterate type="el" backwards="0">
                                    <p:tmAbs val="0"/>
                                  </p:iterate>
                                  <p:childTnLst>
                                    <p:set>
                                      <p:cBhvr>
                                        <p:cTn id="67" fill="hold"/>
                                        <p:tgtEl>
                                          <p:spTgt spid="1950"/>
                                        </p:tgtEl>
                                        <p:attrNameLst>
                                          <p:attrName>style.visibility</p:attrName>
                                        </p:attrNameLst>
                                      </p:cBhvr>
                                      <p:to>
                                        <p:strVal val="visible"/>
                                      </p:to>
                                    </p:set>
                                  </p:childTnLst>
                                </p:cTn>
                              </p:par>
                            </p:childTnLst>
                          </p:cTn>
                        </p:par>
                        <p:par>
                          <p:cTn id="68" fill="hold">
                            <p:stCondLst>
                              <p:cond delay="0"/>
                            </p:stCondLst>
                            <p:childTnLst>
                              <p:par>
                                <p:cTn id="69" presetClass="exit" nodeType="afterEffect" presetSubtype="0" presetID="1" grpId="21" fill="hold">
                                  <p:stCondLst>
                                    <p:cond delay="0"/>
                                  </p:stCondLst>
                                  <p:iterate type="el" backwards="0">
                                    <p:tmAbs val="0"/>
                                  </p:iterate>
                                  <p:childTnLst>
                                    <p:set>
                                      <p:cBhvr>
                                        <p:cTn id="70" fill="hold">
                                          <p:stCondLst>
                                            <p:cond delay="0"/>
                                          </p:stCondLst>
                                        </p:cTn>
                                        <p:tgtEl>
                                          <p:spTgt spid="1993"/>
                                        </p:tgtEl>
                                        <p:attrNameLst>
                                          <p:attrName>style.visibility</p:attrName>
                                        </p:attrNameLst>
                                      </p:cBhvr>
                                      <p:to>
                                        <p:strVal val="hidden"/>
                                      </p:to>
                                    </p:set>
                                  </p:childTnLst>
                                </p:cTn>
                              </p:par>
                            </p:childTnLst>
                          </p:cTn>
                        </p:par>
                        <p:par>
                          <p:cTn id="71" fill="hold">
                            <p:stCondLst>
                              <p:cond delay="0"/>
                            </p:stCondLst>
                            <p:childTnLst>
                              <p:par>
                                <p:cTn id="72" presetClass="entr" nodeType="afterEffect" presetSubtype="0" presetID="1" grpId="22" fill="hold">
                                  <p:stCondLst>
                                    <p:cond delay="0"/>
                                  </p:stCondLst>
                                  <p:iterate type="el" backwards="0">
                                    <p:tmAbs val="0"/>
                                  </p:iterate>
                                  <p:childTnLst>
                                    <p:set>
                                      <p:cBhvr>
                                        <p:cTn id="73" fill="hold"/>
                                        <p:tgtEl>
                                          <p:spTgt spid="1975"/>
                                        </p:tgtEl>
                                        <p:attrNameLst>
                                          <p:attrName>style.visibility</p:attrName>
                                        </p:attrNameLst>
                                      </p:cBhvr>
                                      <p:to>
                                        <p:strVal val="visible"/>
                                      </p:to>
                                    </p:set>
                                  </p:childTnLst>
                                </p:cTn>
                              </p:par>
                            </p:childTnLst>
                          </p:cTn>
                        </p:par>
                        <p:par>
                          <p:cTn id="74" fill="hold">
                            <p:stCondLst>
                              <p:cond delay="0"/>
                            </p:stCondLst>
                            <p:childTnLst>
                              <p:par>
                                <p:cTn id="75" presetClass="exit" nodeType="afterEffect" presetSubtype="0" presetID="1" grpId="23" fill="hold">
                                  <p:stCondLst>
                                    <p:cond delay="0"/>
                                  </p:stCondLst>
                                  <p:iterate type="el" backwards="0">
                                    <p:tmAbs val="0"/>
                                  </p:iterate>
                                  <p:childTnLst>
                                    <p:set>
                                      <p:cBhvr>
                                        <p:cTn id="76" fill="hold">
                                          <p:stCondLst>
                                            <p:cond delay="0"/>
                                          </p:stCondLst>
                                        </p:cTn>
                                        <p:tgtEl>
                                          <p:spTgt spid="1970"/>
                                        </p:tgtEl>
                                        <p:attrNameLst>
                                          <p:attrName>style.visibility</p:attrName>
                                        </p:attrNameLst>
                                      </p:cBhvr>
                                      <p:to>
                                        <p:strVal val="hidden"/>
                                      </p:to>
                                    </p:set>
                                  </p:childTnLst>
                                </p:cTn>
                              </p:par>
                            </p:childTnLst>
                          </p:cTn>
                        </p:par>
                        <p:par>
                          <p:cTn id="77" fill="hold">
                            <p:stCondLst>
                              <p:cond delay="0"/>
                            </p:stCondLst>
                            <p:childTnLst>
                              <p:par>
                                <p:cTn id="78" presetClass="entr" nodeType="afterEffect" presetSubtype="0" presetID="1" grpId="24" fill="hold">
                                  <p:stCondLst>
                                    <p:cond delay="0"/>
                                  </p:stCondLst>
                                  <p:iterate type="el" backwards="0">
                                    <p:tmAbs val="0"/>
                                  </p:iterate>
                                  <p:childTnLst>
                                    <p:set>
                                      <p:cBhvr>
                                        <p:cTn id="79" fill="hold"/>
                                        <p:tgtEl>
                                          <p:spTgt spid="1995"/>
                                        </p:tgtEl>
                                        <p:attrNameLst>
                                          <p:attrName>style.visibility</p:attrName>
                                        </p:attrNameLst>
                                      </p:cBhvr>
                                      <p:to>
                                        <p:strVal val="visible"/>
                                      </p:to>
                                    </p:set>
                                  </p:childTnLst>
                                </p:cTn>
                              </p:par>
                            </p:childTnLst>
                          </p:cTn>
                        </p:par>
                        <p:par>
                          <p:cTn id="80" fill="hold">
                            <p:stCondLst>
                              <p:cond delay="0"/>
                            </p:stCondLst>
                            <p:childTnLst>
                              <p:par>
                                <p:cTn id="81" presetClass="entr" nodeType="afterEffect" presetSubtype="0" presetID="1" grpId="25" fill="hold">
                                  <p:stCondLst>
                                    <p:cond delay="0"/>
                                  </p:stCondLst>
                                  <p:iterate type="el" backwards="0">
                                    <p:tmAbs val="0"/>
                                  </p:iterate>
                                  <p:childTnLst>
                                    <p:set>
                                      <p:cBhvr>
                                        <p:cTn id="82" fill="hold"/>
                                        <p:tgtEl>
                                          <p:spTgt spid="1978"/>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Class="entr" nodeType="clickEffect" presetSubtype="0" presetID="1" grpId="26" fill="hold">
                                  <p:stCondLst>
                                    <p:cond delay="0"/>
                                  </p:stCondLst>
                                  <p:iterate type="el" backwards="0">
                                    <p:tmAbs val="0"/>
                                  </p:iterate>
                                  <p:childTnLst>
                                    <p:set>
                                      <p:cBhvr>
                                        <p:cTn id="86" fill="hold"/>
                                        <p:tgtEl>
                                          <p:spTgt spid="1994"/>
                                        </p:tgtEl>
                                        <p:attrNameLst>
                                          <p:attrName>style.visibility</p:attrName>
                                        </p:attrNameLst>
                                      </p:cBhvr>
                                      <p:to>
                                        <p:strVal val="visible"/>
                                      </p:to>
                                    </p:set>
                                  </p:childTnLst>
                                </p:cTn>
                              </p:par>
                            </p:childTnLst>
                          </p:cTn>
                        </p:par>
                        <p:par>
                          <p:cTn id="87" fill="hold">
                            <p:stCondLst>
                              <p:cond delay="0"/>
                            </p:stCondLst>
                            <p:childTnLst>
                              <p:par>
                                <p:cTn id="88" presetClass="entr" nodeType="afterEffect" presetSubtype="0" presetID="1" grpId="27" fill="hold">
                                  <p:stCondLst>
                                    <p:cond delay="0"/>
                                  </p:stCondLst>
                                  <p:iterate type="el" backwards="0">
                                    <p:tmAbs val="0"/>
                                  </p:iterate>
                                  <p:childTnLst>
                                    <p:set>
                                      <p:cBhvr>
                                        <p:cTn id="89" fill="hold"/>
                                        <p:tgtEl>
                                          <p:spTgt spid="1974"/>
                                        </p:tgtEl>
                                        <p:attrNameLst>
                                          <p:attrName>style.visibility</p:attrName>
                                        </p:attrNameLst>
                                      </p:cBhvr>
                                      <p:to>
                                        <p:strVal val="visible"/>
                                      </p:to>
                                    </p:set>
                                  </p:childTnLst>
                                </p:cTn>
                              </p:par>
                            </p:childTnLst>
                          </p:cTn>
                        </p:par>
                        <p:par>
                          <p:cTn id="90" fill="hold">
                            <p:stCondLst>
                              <p:cond delay="0"/>
                            </p:stCondLst>
                            <p:childTnLst>
                              <p:par>
                                <p:cTn id="91" presetClass="exit" nodeType="afterEffect" presetSubtype="0" presetID="1" grpId="28" fill="hold">
                                  <p:stCondLst>
                                    <p:cond delay="0"/>
                                  </p:stCondLst>
                                  <p:iterate type="el" backwards="0">
                                    <p:tmAbs val="0"/>
                                  </p:iterate>
                                  <p:childTnLst>
                                    <p:set>
                                      <p:cBhvr>
                                        <p:cTn id="92" fill="hold">
                                          <p:stCondLst>
                                            <p:cond delay="0"/>
                                          </p:stCondLst>
                                        </p:cTn>
                                        <p:tgtEl>
                                          <p:spTgt spid="1950"/>
                                        </p:tgtEl>
                                        <p:attrNameLst>
                                          <p:attrName>style.visibility</p:attrName>
                                        </p:attrNameLst>
                                      </p:cBhvr>
                                      <p:to>
                                        <p:strVal val="hidden"/>
                                      </p:to>
                                    </p:set>
                                  </p:childTnLst>
                                </p:cTn>
                              </p:par>
                            </p:childTnLst>
                          </p:cTn>
                        </p:par>
                        <p:par>
                          <p:cTn id="93" fill="hold">
                            <p:stCondLst>
                              <p:cond delay="0"/>
                            </p:stCondLst>
                            <p:childTnLst>
                              <p:par>
                                <p:cTn id="94" presetClass="exit" nodeType="afterEffect" presetSubtype="0" presetID="1" grpId="29" fill="hold">
                                  <p:stCondLst>
                                    <p:cond delay="0"/>
                                  </p:stCondLst>
                                  <p:iterate type="el" backwards="0">
                                    <p:tmAbs val="0"/>
                                  </p:iterate>
                                  <p:childTnLst>
                                    <p:set>
                                      <p:cBhvr>
                                        <p:cTn id="95" fill="hold">
                                          <p:stCondLst>
                                            <p:cond delay="0"/>
                                          </p:stCondLst>
                                        </p:cTn>
                                        <p:tgtEl>
                                          <p:spTgt spid="1992"/>
                                        </p:tgtEl>
                                        <p:attrNameLst>
                                          <p:attrName>style.visibility</p:attrName>
                                        </p:attrNameLst>
                                      </p:cBhvr>
                                      <p:to>
                                        <p:strVal val="hidden"/>
                                      </p:to>
                                    </p:set>
                                  </p:childTnLst>
                                </p:cTn>
                              </p:par>
                            </p:childTnLst>
                          </p:cTn>
                        </p:par>
                        <p:par>
                          <p:cTn id="96" fill="hold">
                            <p:stCondLst>
                              <p:cond delay="0"/>
                            </p:stCondLst>
                            <p:childTnLst>
                              <p:par>
                                <p:cTn id="97" presetClass="exit" nodeType="afterEffect" presetSubtype="0" presetID="1" grpId="30" fill="hold">
                                  <p:stCondLst>
                                    <p:cond delay="0"/>
                                  </p:stCondLst>
                                  <p:iterate type="el" backwards="0">
                                    <p:tmAbs val="0"/>
                                  </p:iterate>
                                  <p:childTnLst>
                                    <p:set>
                                      <p:cBhvr>
                                        <p:cTn id="98" fill="hold">
                                          <p:stCondLst>
                                            <p:cond delay="0"/>
                                          </p:stCondLst>
                                        </p:cTn>
                                        <p:tgtEl>
                                          <p:spTgt spid="1971"/>
                                        </p:tgtEl>
                                        <p:attrNameLst>
                                          <p:attrName>style.visibility</p:attrName>
                                        </p:attrNameLst>
                                      </p:cBhvr>
                                      <p:to>
                                        <p:strVal val="hidden"/>
                                      </p:to>
                                    </p:set>
                                  </p:childTnLst>
                                </p:cTn>
                              </p:par>
                            </p:childTnLst>
                          </p:cTn>
                        </p:par>
                        <p:par>
                          <p:cTn id="99" fill="hold">
                            <p:stCondLst>
                              <p:cond delay="0"/>
                            </p:stCondLst>
                            <p:childTnLst>
                              <p:par>
                                <p:cTn id="100" presetClass="entr" nodeType="afterEffect" presetSubtype="0" presetID="1" grpId="31" fill="hold">
                                  <p:stCondLst>
                                    <p:cond delay="0"/>
                                  </p:stCondLst>
                                  <p:iterate type="el" backwards="0">
                                    <p:tmAbs val="0"/>
                                  </p:iterate>
                                  <p:childTnLst>
                                    <p:set>
                                      <p:cBhvr>
                                        <p:cTn id="101" fill="hold"/>
                                        <p:tgtEl>
                                          <p:spTgt spid="1981"/>
                                        </p:tgtEl>
                                        <p:attrNameLst>
                                          <p:attrName>style.visibility</p:attrName>
                                        </p:attrNameLst>
                                      </p:cBhvr>
                                      <p:to>
                                        <p:strVal val="visible"/>
                                      </p:to>
                                    </p:set>
                                  </p:childTnLst>
                                </p:cTn>
                              </p:par>
                            </p:childTnLst>
                          </p:cTn>
                        </p:par>
                        <p:par>
                          <p:cTn id="102" fill="hold">
                            <p:stCondLst>
                              <p:cond delay="0"/>
                            </p:stCondLst>
                            <p:childTnLst>
                              <p:par>
                                <p:cTn id="103" presetClass="entr" nodeType="afterEffect" presetSubtype="0" presetID="1" grpId="32" fill="hold">
                                  <p:stCondLst>
                                    <p:cond delay="0"/>
                                  </p:stCondLst>
                                  <p:iterate type="el" backwards="0">
                                    <p:tmAbs val="0"/>
                                  </p:iterate>
                                  <p:childTnLst>
                                    <p:set>
                                      <p:cBhvr>
                                        <p:cTn id="104" fill="hold"/>
                                        <p:tgtEl>
                                          <p:spTgt spid="1976"/>
                                        </p:tgtEl>
                                        <p:attrNameLst>
                                          <p:attrName>style.visibility</p:attrName>
                                        </p:attrNameLst>
                                      </p:cBhvr>
                                      <p:to>
                                        <p:strVal val="visible"/>
                                      </p:to>
                                    </p:set>
                                  </p:childTnLst>
                                </p:cTn>
                              </p:par>
                            </p:childTnLst>
                          </p:cTn>
                        </p:par>
                        <p:par>
                          <p:cTn id="105" fill="hold">
                            <p:stCondLst>
                              <p:cond delay="0"/>
                            </p:stCondLst>
                            <p:childTnLst>
                              <p:par>
                                <p:cTn id="106" presetClass="exit" nodeType="afterEffect" presetSubtype="0" presetID="1" grpId="33" fill="hold">
                                  <p:stCondLst>
                                    <p:cond delay="0"/>
                                  </p:stCondLst>
                                  <p:iterate type="el" backwards="0">
                                    <p:tmAbs val="0"/>
                                  </p:iterate>
                                  <p:childTnLst>
                                    <p:set>
                                      <p:cBhvr>
                                        <p:cTn id="107" fill="hold">
                                          <p:stCondLst>
                                            <p:cond delay="0"/>
                                          </p:stCondLst>
                                        </p:cTn>
                                        <p:tgtEl>
                                          <p:spTgt spid="1975"/>
                                        </p:tgtEl>
                                        <p:attrNameLst>
                                          <p:attrName>style.visibility</p:attrName>
                                        </p:attrNameLst>
                                      </p:cBhvr>
                                      <p:to>
                                        <p:strVal val="hidden"/>
                                      </p:to>
                                    </p:set>
                                  </p:childTnLst>
                                </p:cTn>
                              </p:par>
                            </p:childTnLst>
                          </p:cTn>
                        </p:par>
                        <p:par>
                          <p:cTn id="108" fill="hold">
                            <p:stCondLst>
                              <p:cond delay="0"/>
                            </p:stCondLst>
                            <p:childTnLst>
                              <p:par>
                                <p:cTn id="109" presetClass="exit" nodeType="afterEffect" presetSubtype="0" presetID="1" grpId="34" fill="hold">
                                  <p:stCondLst>
                                    <p:cond delay="0"/>
                                  </p:stCondLst>
                                  <p:iterate type="el" backwards="0">
                                    <p:tmAbs val="0"/>
                                  </p:iterate>
                                  <p:childTnLst>
                                    <p:set>
                                      <p:cBhvr>
                                        <p:cTn id="110" fill="hold">
                                          <p:stCondLst>
                                            <p:cond delay="0"/>
                                          </p:stCondLst>
                                        </p:cTn>
                                        <p:tgtEl>
                                          <p:spTgt spid="1967"/>
                                        </p:tgtEl>
                                        <p:attrNameLst>
                                          <p:attrName>style.visibility</p:attrName>
                                        </p:attrNameLst>
                                      </p:cBhvr>
                                      <p:to>
                                        <p:strVal val="hidden"/>
                                      </p:to>
                                    </p:set>
                                  </p:childTnLst>
                                </p:cTn>
                              </p:par>
                            </p:childTnLst>
                          </p:cTn>
                        </p:par>
                        <p:par>
                          <p:cTn id="111" fill="hold">
                            <p:stCondLst>
                              <p:cond delay="0"/>
                            </p:stCondLst>
                            <p:childTnLst>
                              <p:par>
                                <p:cTn id="112" presetClass="entr" nodeType="afterEffect" presetSubtype="0" presetID="1" grpId="35" fill="hold">
                                  <p:stCondLst>
                                    <p:cond delay="0"/>
                                  </p:stCondLst>
                                  <p:iterate type="el" backwards="0">
                                    <p:tmAbs val="0"/>
                                  </p:iterate>
                                  <p:childTnLst>
                                    <p:set>
                                      <p:cBhvr>
                                        <p:cTn id="113" fill="hold"/>
                                        <p:tgtEl>
                                          <p:spTgt spid="1997"/>
                                        </p:tgtEl>
                                        <p:attrNameLst>
                                          <p:attrName>style.visibility</p:attrName>
                                        </p:attrNameLst>
                                      </p:cBhvr>
                                      <p:to>
                                        <p:strVal val="visible"/>
                                      </p:to>
                                    </p:set>
                                  </p:childTnLst>
                                </p:cTn>
                              </p:par>
                            </p:childTnLst>
                          </p:cTn>
                        </p:par>
                        <p:par>
                          <p:cTn id="114" fill="hold">
                            <p:stCondLst>
                              <p:cond delay="0"/>
                            </p:stCondLst>
                            <p:childTnLst>
                              <p:par>
                                <p:cTn id="115" presetClass="entr" nodeType="afterEffect" presetSubtype="0" presetID="1" grpId="36" fill="hold">
                                  <p:stCondLst>
                                    <p:cond delay="0"/>
                                  </p:stCondLst>
                                  <p:iterate type="el" backwards="0">
                                    <p:tmAbs val="0"/>
                                  </p:iterate>
                                  <p:childTnLst>
                                    <p:set>
                                      <p:cBhvr>
                                        <p:cTn id="116" fill="hold"/>
                                        <p:tgtEl>
                                          <p:spTgt spid="1951"/>
                                        </p:tgtEl>
                                        <p:attrNameLst>
                                          <p:attrName>style.visibility</p:attrName>
                                        </p:attrNameLst>
                                      </p:cBhvr>
                                      <p:to>
                                        <p:strVal val="visible"/>
                                      </p:to>
                                    </p:set>
                                  </p:childTnLst>
                                </p:cTn>
                              </p:par>
                            </p:childTnLst>
                          </p:cTn>
                        </p:par>
                        <p:par>
                          <p:cTn id="117" fill="hold">
                            <p:stCondLst>
                              <p:cond delay="0"/>
                            </p:stCondLst>
                            <p:childTnLst>
                              <p:par>
                                <p:cTn id="118" presetClass="exit" nodeType="afterEffect" presetSubtype="0" presetID="1" grpId="37" fill="hold">
                                  <p:stCondLst>
                                    <p:cond delay="0"/>
                                  </p:stCondLst>
                                  <p:iterate type="el" backwards="0">
                                    <p:tmAbs val="0"/>
                                  </p:iterate>
                                  <p:childTnLst>
                                    <p:set>
                                      <p:cBhvr>
                                        <p:cTn id="119" fill="hold">
                                          <p:stCondLst>
                                            <p:cond delay="0"/>
                                          </p:stCondLst>
                                        </p:cTn>
                                        <p:tgtEl>
                                          <p:spTgt spid="1995"/>
                                        </p:tgtEl>
                                        <p:attrNameLst>
                                          <p:attrName>style.visibility</p:attrName>
                                        </p:attrNameLst>
                                      </p:cBhvr>
                                      <p:to>
                                        <p:strVal val="hidden"/>
                                      </p:to>
                                    </p:set>
                                  </p:childTnLst>
                                </p:cTn>
                              </p:par>
                            </p:childTnLst>
                          </p:cTn>
                        </p:par>
                      </p:childTnLst>
                    </p:cTn>
                  </p:par>
                  <p:par>
                    <p:cTn id="120" fill="hold">
                      <p:stCondLst>
                        <p:cond delay="indefinite"/>
                      </p:stCondLst>
                      <p:childTnLst>
                        <p:par>
                          <p:cTn id="121" fill="hold">
                            <p:stCondLst>
                              <p:cond delay="0"/>
                            </p:stCondLst>
                            <p:childTnLst>
                              <p:par>
                                <p:cTn id="122" presetClass="entr" nodeType="clickEffect" presetSubtype="0" presetID="1" grpId="38" fill="hold">
                                  <p:stCondLst>
                                    <p:cond delay="0"/>
                                  </p:stCondLst>
                                  <p:iterate type="el" backwards="0">
                                    <p:tmAbs val="0"/>
                                  </p:iterate>
                                  <p:childTnLst>
                                    <p:set>
                                      <p:cBhvr>
                                        <p:cTn id="123" fill="hold"/>
                                        <p:tgtEl>
                                          <p:spTgt spid="1980"/>
                                        </p:tgtEl>
                                        <p:attrNameLst>
                                          <p:attrName>style.visibility</p:attrName>
                                        </p:attrNameLst>
                                      </p:cBhvr>
                                      <p:to>
                                        <p:strVal val="visible"/>
                                      </p:to>
                                    </p:set>
                                  </p:childTnLst>
                                </p:cTn>
                              </p:par>
                            </p:childTnLst>
                          </p:cTn>
                        </p:par>
                        <p:par>
                          <p:cTn id="124" fill="hold">
                            <p:stCondLst>
                              <p:cond delay="0"/>
                            </p:stCondLst>
                            <p:childTnLst>
                              <p:par>
                                <p:cTn id="125" presetClass="entr" nodeType="afterEffect" presetSubtype="0" presetID="1" grpId="39" fill="hold">
                                  <p:stCondLst>
                                    <p:cond delay="0"/>
                                  </p:stCondLst>
                                  <p:iterate type="el" backwards="0">
                                    <p:tmAbs val="0"/>
                                  </p:iterate>
                                  <p:childTnLst>
                                    <p:set>
                                      <p:cBhvr>
                                        <p:cTn id="126" fill="hold"/>
                                        <p:tgtEl>
                                          <p:spTgt spid="1996"/>
                                        </p:tgtEl>
                                        <p:attrNameLst>
                                          <p:attrName>style.visibility</p:attrName>
                                        </p:attrNameLst>
                                      </p:cBhvr>
                                      <p:to>
                                        <p:strVal val="visible"/>
                                      </p:to>
                                    </p:set>
                                  </p:childTnLst>
                                </p:cTn>
                              </p:par>
                            </p:childTnLst>
                          </p:cTn>
                        </p:par>
                        <p:par>
                          <p:cTn id="127" fill="hold">
                            <p:stCondLst>
                              <p:cond delay="0"/>
                            </p:stCondLst>
                            <p:childTnLst>
                              <p:par>
                                <p:cTn id="128" presetClass="entr" nodeType="afterEffect" presetSubtype="0" presetID="1" grpId="40" fill="hold">
                                  <p:stCondLst>
                                    <p:cond delay="0"/>
                                  </p:stCondLst>
                                  <p:iterate type="el" backwards="0">
                                    <p:tmAbs val="0"/>
                                  </p:iterate>
                                  <p:childTnLst>
                                    <p:set>
                                      <p:cBhvr>
                                        <p:cTn id="129" fill="hold"/>
                                        <p:tgtEl>
                                          <p:spTgt spid="1952"/>
                                        </p:tgtEl>
                                        <p:attrNameLst>
                                          <p:attrName>style.visibility</p:attrName>
                                        </p:attrNameLst>
                                      </p:cBhvr>
                                      <p:to>
                                        <p:strVal val="visible"/>
                                      </p:to>
                                    </p:set>
                                  </p:childTnLst>
                                </p:cTn>
                              </p:par>
                            </p:childTnLst>
                          </p:cTn>
                        </p:par>
                        <p:par>
                          <p:cTn id="130" fill="hold">
                            <p:stCondLst>
                              <p:cond delay="0"/>
                            </p:stCondLst>
                            <p:childTnLst>
                              <p:par>
                                <p:cTn id="131" presetClass="exit" nodeType="afterEffect" presetSubtype="0" presetID="1" grpId="41" fill="hold">
                                  <p:stCondLst>
                                    <p:cond delay="0"/>
                                  </p:stCondLst>
                                  <p:iterate type="el" backwards="0">
                                    <p:tmAbs val="0"/>
                                  </p:iterate>
                                  <p:childTnLst>
                                    <p:set>
                                      <p:cBhvr>
                                        <p:cTn id="132" fill="hold">
                                          <p:stCondLst>
                                            <p:cond delay="0"/>
                                          </p:stCondLst>
                                        </p:cTn>
                                        <p:tgtEl>
                                          <p:spTgt spid="1951"/>
                                        </p:tgtEl>
                                        <p:attrNameLst>
                                          <p:attrName>style.visibility</p:attrName>
                                        </p:attrNameLst>
                                      </p:cBhvr>
                                      <p:to>
                                        <p:strVal val="hidden"/>
                                      </p:to>
                                    </p:set>
                                  </p:childTnLst>
                                </p:cTn>
                              </p:par>
                            </p:childTnLst>
                          </p:cTn>
                        </p:par>
                        <p:par>
                          <p:cTn id="133" fill="hold">
                            <p:stCondLst>
                              <p:cond delay="0"/>
                            </p:stCondLst>
                            <p:childTnLst>
                              <p:par>
                                <p:cTn id="134" presetClass="exit" nodeType="afterEffect" presetSubtype="0" presetID="1" grpId="42" fill="hold">
                                  <p:stCondLst>
                                    <p:cond delay="0"/>
                                  </p:stCondLst>
                                  <p:iterate type="el" backwards="0">
                                    <p:tmAbs val="0"/>
                                  </p:iterate>
                                  <p:childTnLst>
                                    <p:set>
                                      <p:cBhvr>
                                        <p:cTn id="135" fill="hold">
                                          <p:stCondLst>
                                            <p:cond delay="0"/>
                                          </p:stCondLst>
                                        </p:cTn>
                                        <p:tgtEl>
                                          <p:spTgt spid="1994"/>
                                        </p:tgtEl>
                                        <p:attrNameLst>
                                          <p:attrName>style.visibility</p:attrName>
                                        </p:attrNameLst>
                                      </p:cBhvr>
                                      <p:to>
                                        <p:strVal val="hidden"/>
                                      </p:to>
                                    </p:set>
                                  </p:childTnLst>
                                </p:cTn>
                              </p:par>
                            </p:childTnLst>
                          </p:cTn>
                        </p:par>
                        <p:par>
                          <p:cTn id="136" fill="hold">
                            <p:stCondLst>
                              <p:cond delay="0"/>
                            </p:stCondLst>
                            <p:childTnLst>
                              <p:par>
                                <p:cTn id="137" presetClass="exit" nodeType="afterEffect" presetSubtype="0" presetID="1" grpId="43" fill="hold">
                                  <p:stCondLst>
                                    <p:cond delay="0"/>
                                  </p:stCondLst>
                                  <p:iterate type="el" backwards="0">
                                    <p:tmAbs val="0"/>
                                  </p:iterate>
                                  <p:childTnLst>
                                    <p:set>
                                      <p:cBhvr>
                                        <p:cTn id="138" fill="hold">
                                          <p:stCondLst>
                                            <p:cond delay="0"/>
                                          </p:stCondLst>
                                        </p:cTn>
                                        <p:tgtEl>
                                          <p:spTgt spid="1974"/>
                                        </p:tgtEl>
                                        <p:attrNameLst>
                                          <p:attrName>style.visibility</p:attrName>
                                        </p:attrNameLst>
                                      </p:cBhvr>
                                      <p:to>
                                        <p:strVal val="hidden"/>
                                      </p:to>
                                    </p:set>
                                  </p:childTnLst>
                                </p:cTn>
                              </p:par>
                            </p:childTnLst>
                          </p:cTn>
                        </p:par>
                        <p:par>
                          <p:cTn id="139" fill="hold">
                            <p:stCondLst>
                              <p:cond delay="0"/>
                            </p:stCondLst>
                            <p:childTnLst>
                              <p:par>
                                <p:cTn id="140" presetClass="exit" nodeType="afterEffect" presetSubtype="0" presetID="1" grpId="44" fill="hold">
                                  <p:stCondLst>
                                    <p:cond delay="0"/>
                                  </p:stCondLst>
                                  <p:iterate type="el" backwards="0">
                                    <p:tmAbs val="0"/>
                                  </p:iterate>
                                  <p:childTnLst>
                                    <p:set>
                                      <p:cBhvr>
                                        <p:cTn id="141" fill="hold">
                                          <p:stCondLst>
                                            <p:cond delay="0"/>
                                          </p:stCondLst>
                                        </p:cTn>
                                        <p:tgtEl>
                                          <p:spTgt spid="1981"/>
                                        </p:tgtEl>
                                        <p:attrNameLst>
                                          <p:attrName>style.visibility</p:attrName>
                                        </p:attrNameLst>
                                      </p:cBhvr>
                                      <p:to>
                                        <p:strVal val="hidden"/>
                                      </p:to>
                                    </p:set>
                                  </p:childTnLst>
                                </p:cTn>
                              </p:par>
                            </p:childTnLst>
                          </p:cTn>
                        </p:par>
                        <p:par>
                          <p:cTn id="142" fill="hold">
                            <p:stCondLst>
                              <p:cond delay="0"/>
                            </p:stCondLst>
                            <p:childTnLst>
                              <p:par>
                                <p:cTn id="143" presetClass="entr" nodeType="afterEffect" presetSubtype="0" presetID="1" grpId="45" fill="hold">
                                  <p:stCondLst>
                                    <p:cond delay="0"/>
                                  </p:stCondLst>
                                  <p:iterate type="el" backwards="0">
                                    <p:tmAbs val="0"/>
                                  </p:iterate>
                                  <p:childTnLst>
                                    <p:set>
                                      <p:cBhvr>
                                        <p:cTn id="144" fill="hold"/>
                                        <p:tgtEl>
                                          <p:spTgt spid="1998"/>
                                        </p:tgtEl>
                                        <p:attrNameLst>
                                          <p:attrName>style.visibility</p:attrName>
                                        </p:attrNameLst>
                                      </p:cBhvr>
                                      <p:to>
                                        <p:strVal val="visible"/>
                                      </p:to>
                                    </p:set>
                                  </p:childTnLst>
                                </p:cTn>
                              </p:par>
                            </p:childTnLst>
                          </p:cTn>
                        </p:par>
                        <p:par>
                          <p:cTn id="145" fill="hold">
                            <p:stCondLst>
                              <p:cond delay="0"/>
                            </p:stCondLst>
                            <p:childTnLst>
                              <p:par>
                                <p:cTn id="146" presetClass="entr" nodeType="afterEffect" presetSubtype="0" presetID="1" grpId="46" fill="hold">
                                  <p:stCondLst>
                                    <p:cond delay="0"/>
                                  </p:stCondLst>
                                  <p:iterate type="el" backwards="0">
                                    <p:tmAbs val="0"/>
                                  </p:iterate>
                                  <p:childTnLst>
                                    <p:set>
                                      <p:cBhvr>
                                        <p:cTn id="147" fill="hold"/>
                                        <p:tgtEl>
                                          <p:spTgt spid="1984"/>
                                        </p:tgtEl>
                                        <p:attrNameLst>
                                          <p:attrName>style.visibility</p:attrName>
                                        </p:attrNameLst>
                                      </p:cBhvr>
                                      <p:to>
                                        <p:strVal val="visible"/>
                                      </p:to>
                                    </p:set>
                                  </p:childTnLst>
                                </p:cTn>
                              </p:par>
                            </p:childTnLst>
                          </p:cTn>
                        </p:par>
                        <p:par>
                          <p:cTn id="148" fill="hold">
                            <p:stCondLst>
                              <p:cond delay="0"/>
                            </p:stCondLst>
                            <p:childTnLst>
                              <p:par>
                                <p:cTn id="149" presetClass="entr" nodeType="afterEffect" presetSubtype="0" presetID="1" grpId="47" fill="hold">
                                  <p:stCondLst>
                                    <p:cond delay="0"/>
                                  </p:stCondLst>
                                  <p:iterate type="el" backwards="0">
                                    <p:tmAbs val="0"/>
                                  </p:iterate>
                                  <p:childTnLst>
                                    <p:set>
                                      <p:cBhvr>
                                        <p:cTn id="150" fill="hold"/>
                                        <p:tgtEl>
                                          <p:spTgt spid="1953"/>
                                        </p:tgtEl>
                                        <p:attrNameLst>
                                          <p:attrName>style.visibility</p:attrName>
                                        </p:attrNameLst>
                                      </p:cBhvr>
                                      <p:to>
                                        <p:strVal val="visible"/>
                                      </p:to>
                                    </p:set>
                                  </p:childTnLst>
                                </p:cTn>
                              </p:par>
                            </p:childTnLst>
                          </p:cTn>
                        </p:par>
                        <p:par>
                          <p:cTn id="151" fill="hold">
                            <p:stCondLst>
                              <p:cond delay="0"/>
                            </p:stCondLst>
                            <p:childTnLst>
                              <p:par>
                                <p:cTn id="152" presetClass="exit" nodeType="afterEffect" presetSubtype="0" presetID="1" grpId="48" fill="hold">
                                  <p:stCondLst>
                                    <p:cond delay="0"/>
                                  </p:stCondLst>
                                  <p:iterate type="el" backwards="0">
                                    <p:tmAbs val="0"/>
                                  </p:iterate>
                                  <p:childTnLst>
                                    <p:set>
                                      <p:cBhvr>
                                        <p:cTn id="153" fill="hold">
                                          <p:stCondLst>
                                            <p:cond delay="0"/>
                                          </p:stCondLst>
                                        </p:cTn>
                                        <p:tgtEl>
                                          <p:spTgt spid="1997"/>
                                        </p:tgtEl>
                                        <p:attrNameLst>
                                          <p:attrName>style.visibility</p:attrName>
                                        </p:attrNameLst>
                                      </p:cBhvr>
                                      <p:to>
                                        <p:strVal val="hidden"/>
                                      </p:to>
                                    </p:set>
                                  </p:childTnLst>
                                </p:cTn>
                              </p:par>
                            </p:childTnLst>
                          </p:cTn>
                        </p:par>
                        <p:par>
                          <p:cTn id="154" fill="hold">
                            <p:stCondLst>
                              <p:cond delay="0"/>
                            </p:stCondLst>
                            <p:childTnLst>
                              <p:par>
                                <p:cTn id="155" presetClass="exit" nodeType="afterEffect" presetSubtype="0" presetID="1" grpId="49" fill="hold">
                                  <p:stCondLst>
                                    <p:cond delay="0"/>
                                  </p:stCondLst>
                                  <p:iterate type="el" backwards="0">
                                    <p:tmAbs val="0"/>
                                  </p:iterate>
                                  <p:childTnLst>
                                    <p:set>
                                      <p:cBhvr>
                                        <p:cTn id="156" fill="hold">
                                          <p:stCondLst>
                                            <p:cond delay="0"/>
                                          </p:stCondLst>
                                        </p:cTn>
                                        <p:tgtEl>
                                          <p:spTgt spid="1972"/>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Class="entr" nodeType="clickEffect" presetSubtype="0" presetID="1" grpId="50" fill="hold">
                                  <p:stCondLst>
                                    <p:cond delay="0"/>
                                  </p:stCondLst>
                                  <p:iterate type="el" backwards="0">
                                    <p:tmAbs val="0"/>
                                  </p:iterate>
                                  <p:childTnLst>
                                    <p:set>
                                      <p:cBhvr>
                                        <p:cTn id="160" fill="hold"/>
                                        <p:tgtEl>
                                          <p:spTgt spid="1962">
                                            <p:txEl>
                                              <p:pRg st="7" end="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2" grpId="29"/>
      <p:bldP build="whole" bldLvl="1" animBg="1" rev="0" advAuto="0" spid="1971" grpId="17"/>
      <p:bldP build="whole" bldLvl="1" animBg="1" rev="0" advAuto="0" spid="1966" grpId="3"/>
      <p:bldP build="whole" bldLvl="1" animBg="1" rev="0" advAuto="0" spid="1961" grpId="1"/>
      <p:bldP build="whole" bldLvl="1" animBg="1" rev="0" advAuto="0" spid="1976" grpId="32"/>
      <p:bldP build="whole" bldLvl="1" animBg="1" rev="0" advAuto="0" spid="1978" grpId="25"/>
      <p:bldP build="whole" bldLvl="1" animBg="1" rev="0" advAuto="0" spid="1952" grpId="40"/>
      <p:bldP build="whole" bldLvl="1" animBg="1" rev="0" advAuto="0" spid="1984" grpId="46"/>
      <p:bldP build="whole" bldLvl="1" animBg="1" rev="0" advAuto="0" spid="1958" grpId="2"/>
      <p:bldP build="whole" bldLvl="1" animBg="1" rev="0" advAuto="0" spid="1968" grpId="6"/>
      <p:bldP build="whole" bldLvl="1" animBg="1" rev="0" advAuto="0" spid="1987" grpId="13"/>
      <p:bldP build="whole" bldLvl="1" animBg="1" rev="0" advAuto="0" spid="1971" grpId="30"/>
      <p:bldP build="whole" bldLvl="1" animBg="1" rev="0" advAuto="0" spid="1991" grpId="7"/>
      <p:bldP build="whole" bldLvl="1" animBg="1" rev="0" advAuto="0" spid="1975" grpId="22"/>
      <p:bldP build="whole" bldLvl="1" animBg="1" rev="0" advAuto="0" spid="1994" grpId="26"/>
      <p:bldP build="whole" bldLvl="1" animBg="1" rev="0" advAuto="0" spid="1991" grpId="11"/>
      <p:bldP build="whole" bldLvl="1" animBg="1" rev="0" advAuto="0" spid="1972" grpId="49"/>
      <p:bldP build="whole" bldLvl="1" animBg="1" rev="0" advAuto="0" spid="1968" grpId="14"/>
      <p:bldP build="whole" bldLvl="1" animBg="1" rev="0" advAuto="0" spid="1967" grpId="8"/>
      <p:bldP build="whole" bldLvl="1" animBg="1" rev="0" advAuto="0" spid="1970" grpId="9"/>
      <p:bldP build="whole" bldLvl="1" animBg="1" rev="0" advAuto="0" spid="1975" grpId="33"/>
      <p:bldP build="whole" bldLvl="1" animBg="1" rev="0" advAuto="0" spid="1998" grpId="45"/>
      <p:bldP build="whole" bldLvl="1" animBg="1" rev="0" advAuto="0" spid="1974" grpId="27"/>
      <p:bldP build="whole" bldLvl="1" animBg="1" rev="0" advAuto="0" spid="1997" grpId="35"/>
      <p:bldP build="whole" bldLvl="1" animBg="1" rev="0" advAuto="0" spid="1994" grpId="42"/>
      <p:bldP build="whole" bldLvl="1" animBg="1" rev="0" advAuto="0" spid="1970" grpId="23"/>
      <p:bldP build="whole" bldLvl="1" animBg="1" rev="0" advAuto="0" spid="1993" grpId="10"/>
      <p:bldP build="whole" bldLvl="1" animBg="1" rev="0" advAuto="0" spid="1988" grpId="16"/>
      <p:bldP build="whole" bldLvl="1" animBg="1" rev="0" advAuto="0" spid="1988" grpId="19"/>
      <p:bldP build="whole" bldLvl="1" animBg="1" rev="0" advAuto="0" spid="1950" grpId="20"/>
      <p:bldP build="whole" bldLvl="1" animBg="1" rev="0" advAuto="0" spid="1997" grpId="48"/>
      <p:bldP build="whole" bldLvl="1" animBg="1" rev="0" advAuto="0" spid="1974" grpId="43"/>
      <p:bldP build="whole" bldLvl="1" animBg="1" rev="0" advAuto="0" spid="1999" grpId="12"/>
      <p:bldP build="whole" bldLvl="1" animBg="1" rev="0" advAuto="0" spid="1989" grpId="4"/>
      <p:bldP build="whole" bldLvl="1" animBg="1" rev="0" advAuto="0" spid="1950" grpId="28"/>
      <p:bldP build="whole" bldLvl="1" animBg="1" rev="0" advAuto="0" spid="1993" grpId="21"/>
      <p:bldP build="whole" bldLvl="1" animBg="1" rev="0" advAuto="0" spid="1967" grpId="34"/>
      <p:bldP build="whole" bldLvl="1" animBg="1" rev="0" advAuto="0" spid="1980" grpId="38"/>
      <p:bldP build="whole" bldLvl="1" animBg="1" rev="0" advAuto="0" spid="1996" grpId="39"/>
      <p:bldP build="whole" bldLvl="1" animBg="1" rev="0" advAuto="0" spid="1995" grpId="24"/>
      <p:bldP build="whole" bldLvl="1" animBg="1" rev="0" advAuto="0" spid="1972" grpId="15"/>
      <p:bldP build="whole" bldLvl="1" animBg="1" rev="0" advAuto="0" spid="1981" grpId="31"/>
      <p:bldP build="whole" bldLvl="1" animBg="1" rev="0" advAuto="0" spid="1953" grpId="47"/>
      <p:bldP build="whole" bldLvl="1" animBg="1" rev="0" advAuto="0" spid="1992" grpId="18"/>
      <p:bldP build="whole" bldLvl="1" animBg="1" rev="0" advAuto="0" spid="1951" grpId="36"/>
      <p:bldP build="whole" bldLvl="1" animBg="1" rev="0" advAuto="0" spid="1990" grpId="5"/>
      <p:bldP build="whole" bldLvl="1" animBg="1" rev="0" advAuto="0" spid="1995" grpId="37"/>
      <p:bldP build="whole" bldLvl="1" animBg="1" rev="0" advAuto="0" spid="1981" grpId="44"/>
      <p:bldP build="p" bldLvl="5" animBg="1" rev="0" advAuto="0" spid="1962" grpId="50"/>
      <p:bldP build="whole" bldLvl="1" animBg="1" rev="0" advAuto="0" spid="1951" grpId="4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Compute Devices at a Glance"/>
          <p:cNvSpPr txBox="1"/>
          <p:nvPr>
            <p:ph type="title"/>
          </p:nvPr>
        </p:nvSpPr>
        <p:spPr>
          <a:prstGeom prst="rect">
            <a:avLst/>
          </a:prstGeom>
        </p:spPr>
        <p:txBody>
          <a:bodyPr/>
          <a:lstStyle/>
          <a:p>
            <a:pPr/>
            <a:r>
              <a:t>Compute Devices at a Glance</a:t>
            </a:r>
          </a:p>
        </p:txBody>
      </p:sp>
      <p:sp>
        <p:nvSpPr>
          <p:cNvPr id="300" name="ASIC"/>
          <p:cNvSpPr txBox="1"/>
          <p:nvPr/>
        </p:nvSpPr>
        <p:spPr>
          <a:xfrm>
            <a:off x="12369888" y="952056"/>
            <a:ext cx="721869" cy="5029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ctr" defTabSz="825500">
              <a:defRPr b="1" sz="3200">
                <a:solidFill>
                  <a:srgbClr val="000000"/>
                </a:solidFill>
                <a:latin typeface="MyriadPro-BoldCond"/>
                <a:ea typeface="MyriadPro-BoldCond"/>
                <a:cs typeface="MyriadPro-BoldCond"/>
                <a:sym typeface="MyriadPro-BoldCond"/>
              </a:defRPr>
            </a:lvl1pPr>
          </a:lstStyle>
          <a:p>
            <a:pPr/>
            <a:r>
              <a:t>ASIC</a:t>
            </a:r>
          </a:p>
        </p:txBody>
      </p:sp>
      <p:grpSp>
        <p:nvGrpSpPr>
          <p:cNvPr id="303" name="Group"/>
          <p:cNvGrpSpPr/>
          <p:nvPr/>
        </p:nvGrpSpPr>
        <p:grpSpPr>
          <a:xfrm>
            <a:off x="299524" y="2402758"/>
            <a:ext cx="2287617" cy="1666194"/>
            <a:chOff x="0" y="0"/>
            <a:chExt cx="2287615" cy="1666193"/>
          </a:xfrm>
        </p:grpSpPr>
        <p:pic>
          <p:nvPicPr>
            <p:cNvPr id="301" name="Image" descr="Image"/>
            <p:cNvPicPr>
              <a:picLocks noChangeAspect="1"/>
            </p:cNvPicPr>
            <p:nvPr/>
          </p:nvPicPr>
          <p:blipFill>
            <a:blip r:embed="rId2">
              <a:extLst/>
            </a:blip>
            <a:srcRect l="2009" t="10660" r="0" b="0"/>
            <a:stretch>
              <a:fillRect/>
            </a:stretch>
          </p:blipFill>
          <p:spPr>
            <a:xfrm>
              <a:off x="505633" y="889446"/>
              <a:ext cx="1276344" cy="776748"/>
            </a:xfrm>
            <a:prstGeom prst="rect">
              <a:avLst/>
            </a:prstGeom>
            <a:ln w="12700" cap="flat">
              <a:noFill/>
              <a:miter lim="400000"/>
            </a:ln>
            <a:effectLst>
              <a:outerShdw sx="100000" sy="100000" kx="0" ky="0" algn="b" rotWithShape="0" blurRad="50800" dist="63500" dir="2700000">
                <a:srgbClr val="000000">
                  <a:alpha val="50000"/>
                </a:srgbClr>
              </a:outerShdw>
            </a:effectLst>
          </p:spPr>
        </p:pic>
        <p:sp>
          <p:nvSpPr>
            <p:cNvPr id="302" name="Energy-optimized  CPU"/>
            <p:cNvSpPr txBox="1"/>
            <p:nvPr/>
          </p:nvSpPr>
          <p:spPr>
            <a:xfrm>
              <a:off x="0" y="0"/>
              <a:ext cx="2287617" cy="7381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b="1" sz="2300">
                  <a:solidFill>
                    <a:schemeClr val="accent1">
                      <a:lumOff val="-8000"/>
                    </a:schemeClr>
                  </a:solidFill>
                  <a:latin typeface="+mn-lt"/>
                  <a:ea typeface="+mn-ea"/>
                  <a:cs typeface="+mn-cs"/>
                  <a:sym typeface="Calibri"/>
                </a:defRPr>
              </a:pPr>
              <a:r>
                <a:t>Energy-optimized </a:t>
              </a:r>
              <a:br/>
              <a:r>
                <a:t>CPU</a:t>
              </a:r>
            </a:p>
          </p:txBody>
        </p:sp>
      </p:grpSp>
      <p:sp>
        <p:nvSpPr>
          <p:cNvPr id="304" name="Credit: CS149"/>
          <p:cNvSpPr txBox="1"/>
          <p:nvPr/>
        </p:nvSpPr>
        <p:spPr>
          <a:xfrm>
            <a:off x="659526" y="6188754"/>
            <a:ext cx="1352958"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mn-lt"/>
                <a:ea typeface="+mn-ea"/>
                <a:cs typeface="+mn-cs"/>
                <a:sym typeface="Calibri"/>
              </a:defRPr>
            </a:lvl1pPr>
          </a:lstStyle>
          <a:p>
            <a:pPr/>
            <a:r>
              <a:t>Credit: CS149</a:t>
            </a:r>
          </a:p>
        </p:txBody>
      </p:sp>
      <p:sp>
        <p:nvSpPr>
          <p:cNvPr id="30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09" name="Group"/>
          <p:cNvGrpSpPr/>
          <p:nvPr/>
        </p:nvGrpSpPr>
        <p:grpSpPr>
          <a:xfrm>
            <a:off x="587530" y="4541532"/>
            <a:ext cx="10983272" cy="408533"/>
            <a:chOff x="0" y="0"/>
            <a:chExt cx="10983270" cy="408532"/>
          </a:xfrm>
        </p:grpSpPr>
        <p:sp>
          <p:nvSpPr>
            <p:cNvPr id="306" name="Line"/>
            <p:cNvSpPr/>
            <p:nvPr/>
          </p:nvSpPr>
          <p:spPr>
            <a:xfrm>
              <a:off x="116273" y="0"/>
              <a:ext cx="10784393" cy="0"/>
            </a:xfrm>
            <a:prstGeom prst="line">
              <a:avLst/>
            </a:prstGeom>
            <a:noFill/>
            <a:ln w="50800" cap="flat">
              <a:solidFill>
                <a:srgbClr val="000000"/>
              </a:solidFill>
              <a:prstDash val="solid"/>
              <a:miter lim="400000"/>
              <a:headEnd type="triangle" w="med" len="med"/>
              <a:tailEnd type="triangle" w="med" len="med"/>
            </a:ln>
            <a:effectLst/>
          </p:spPr>
          <p:txBody>
            <a:bodyPr wrap="square" lIns="45718" tIns="45718" rIns="45718" bIns="45718" numCol="1" anchor="t">
              <a:noAutofit/>
            </a:bodyPr>
            <a:lstStyle/>
            <a:p>
              <a:pPr algn="ctr" defTabSz="825500">
                <a:defRPr sz="5600">
                  <a:solidFill>
                    <a:srgbClr val="000000"/>
                  </a:solidFill>
                  <a:latin typeface="MyriadPro-Cond"/>
                  <a:ea typeface="MyriadPro-Cond"/>
                  <a:cs typeface="MyriadPro-Cond"/>
                  <a:sym typeface="MyriadPro-Cond"/>
                </a:defRPr>
              </a:pPr>
            </a:p>
          </p:txBody>
        </p:sp>
        <p:sp>
          <p:nvSpPr>
            <p:cNvPr id="307" name="Least efficient"/>
            <p:cNvSpPr txBox="1"/>
            <p:nvPr/>
          </p:nvSpPr>
          <p:spPr>
            <a:xfrm>
              <a:off x="0" y="75445"/>
              <a:ext cx="1397494"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Least efficient</a:t>
              </a:r>
            </a:p>
          </p:txBody>
        </p:sp>
        <p:sp>
          <p:nvSpPr>
            <p:cNvPr id="308" name="Most efficient"/>
            <p:cNvSpPr txBox="1"/>
            <p:nvPr/>
          </p:nvSpPr>
          <p:spPr>
            <a:xfrm>
              <a:off x="9589125" y="75445"/>
              <a:ext cx="1394146"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Most efficient</a:t>
              </a:r>
            </a:p>
          </p:txBody>
        </p:sp>
      </p:grpSp>
      <p:grpSp>
        <p:nvGrpSpPr>
          <p:cNvPr id="312" name="Group"/>
          <p:cNvGrpSpPr/>
          <p:nvPr/>
        </p:nvGrpSpPr>
        <p:grpSpPr>
          <a:xfrm>
            <a:off x="1736118" y="1772231"/>
            <a:ext cx="3562559" cy="2441157"/>
            <a:chOff x="0" y="0"/>
            <a:chExt cx="3562558" cy="2441156"/>
          </a:xfrm>
        </p:grpSpPr>
        <p:pic>
          <p:nvPicPr>
            <p:cNvPr id="310" name="Screen Shot 2016-01-09 at 10.44.57 PM.png" descr="Screen Shot 2016-01-09 at 10.44.57 PM.png"/>
            <p:cNvPicPr>
              <a:picLocks noChangeAspect="1"/>
            </p:cNvPicPr>
            <p:nvPr/>
          </p:nvPicPr>
          <p:blipFill>
            <a:blip r:embed="rId3">
              <a:extLst/>
            </a:blip>
            <a:stretch>
              <a:fillRect/>
            </a:stretch>
          </p:blipFill>
          <p:spPr>
            <a:xfrm>
              <a:off x="1196056" y="1231768"/>
              <a:ext cx="1170446" cy="1209389"/>
            </a:xfrm>
            <a:prstGeom prst="rect">
              <a:avLst/>
            </a:prstGeom>
            <a:ln w="12700" cap="flat">
              <a:noFill/>
              <a:miter lim="400000"/>
            </a:ln>
            <a:effectLst>
              <a:outerShdw sx="100000" sy="100000" kx="0" ky="0" algn="b" rotWithShape="0" blurRad="88900" dist="50800" dir="2460000">
                <a:srgbClr val="000000">
                  <a:alpha val="25000"/>
                </a:srgbClr>
              </a:outerShdw>
            </a:effectLst>
          </p:spPr>
        </p:pic>
        <p:sp>
          <p:nvSpPr>
            <p:cNvPr id="311" name="Throughput-Oriented Device…"/>
            <p:cNvSpPr txBox="1"/>
            <p:nvPr/>
          </p:nvSpPr>
          <p:spPr>
            <a:xfrm>
              <a:off x="0" y="0"/>
              <a:ext cx="3562559" cy="7381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b="1" sz="2300">
                  <a:solidFill>
                    <a:schemeClr val="accent1">
                      <a:lumOff val="-8000"/>
                    </a:schemeClr>
                  </a:solidFill>
                  <a:latin typeface="+mn-lt"/>
                  <a:ea typeface="+mn-ea"/>
                  <a:cs typeface="+mn-cs"/>
                  <a:sym typeface="Calibri"/>
                </a:defRPr>
              </a:pPr>
              <a:r>
                <a:t>Throughput-Oriented Device</a:t>
              </a:r>
            </a:p>
            <a:p>
              <a:pPr algn="ctr">
                <a:defRPr b="1" sz="2300">
                  <a:solidFill>
                    <a:schemeClr val="accent1">
                      <a:lumOff val="-8000"/>
                    </a:schemeClr>
                  </a:solidFill>
                  <a:latin typeface="+mn-lt"/>
                  <a:ea typeface="+mn-ea"/>
                  <a:cs typeface="+mn-cs"/>
                  <a:sym typeface="Calibri"/>
                </a:defRPr>
              </a:pPr>
              <a:r>
                <a:t>GPU</a:t>
              </a:r>
            </a:p>
          </p:txBody>
        </p:sp>
      </p:grpSp>
      <p:grpSp>
        <p:nvGrpSpPr>
          <p:cNvPr id="315" name="Group"/>
          <p:cNvGrpSpPr/>
          <p:nvPr/>
        </p:nvGrpSpPr>
        <p:grpSpPr>
          <a:xfrm>
            <a:off x="4845656" y="2580558"/>
            <a:ext cx="2435664" cy="1374508"/>
            <a:chOff x="0" y="0"/>
            <a:chExt cx="2435662" cy="1374506"/>
          </a:xfrm>
        </p:grpSpPr>
        <p:pic>
          <p:nvPicPr>
            <p:cNvPr id="313" name="Image" descr="Image"/>
            <p:cNvPicPr>
              <a:picLocks noChangeAspect="1"/>
            </p:cNvPicPr>
            <p:nvPr/>
          </p:nvPicPr>
          <p:blipFill>
            <a:blip r:embed="rId4">
              <a:extLst/>
            </a:blip>
            <a:stretch>
              <a:fillRect/>
            </a:stretch>
          </p:blipFill>
          <p:spPr>
            <a:xfrm>
              <a:off x="7116" y="597788"/>
              <a:ext cx="2344066" cy="776719"/>
            </a:xfrm>
            <a:prstGeom prst="rect">
              <a:avLst/>
            </a:prstGeom>
            <a:ln w="12700" cap="flat">
              <a:noFill/>
              <a:miter lim="400000"/>
            </a:ln>
            <a:effectLst/>
          </p:spPr>
        </p:pic>
        <p:sp>
          <p:nvSpPr>
            <p:cNvPr id="314" name="Programmable DSP"/>
            <p:cNvSpPr txBox="1"/>
            <p:nvPr/>
          </p:nvSpPr>
          <p:spPr>
            <a:xfrm>
              <a:off x="0" y="0"/>
              <a:ext cx="2435663" cy="3825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lgn="ctr">
                <a:defRPr b="1" sz="2300">
                  <a:solidFill>
                    <a:schemeClr val="accent1">
                      <a:lumOff val="-8000"/>
                    </a:schemeClr>
                  </a:solidFill>
                  <a:latin typeface="+mn-lt"/>
                  <a:ea typeface="+mn-ea"/>
                  <a:cs typeface="+mn-cs"/>
                  <a:sym typeface="Calibri"/>
                </a:defRPr>
              </a:lvl1pPr>
            </a:lstStyle>
            <a:p>
              <a:pPr/>
              <a:r>
                <a:t>Programmable DSP</a:t>
              </a:r>
            </a:p>
          </p:txBody>
        </p:sp>
      </p:grpSp>
      <p:grpSp>
        <p:nvGrpSpPr>
          <p:cNvPr id="318" name="Group"/>
          <p:cNvGrpSpPr/>
          <p:nvPr/>
        </p:nvGrpSpPr>
        <p:grpSpPr>
          <a:xfrm>
            <a:off x="7946991" y="1856898"/>
            <a:ext cx="1895590" cy="2154998"/>
            <a:chOff x="659918" y="0"/>
            <a:chExt cx="1895589" cy="2154997"/>
          </a:xfrm>
        </p:grpSpPr>
        <p:pic>
          <p:nvPicPr>
            <p:cNvPr id="316" name="Image" descr="Image"/>
            <p:cNvPicPr>
              <a:picLocks noChangeAspect="1"/>
            </p:cNvPicPr>
            <p:nvPr/>
          </p:nvPicPr>
          <p:blipFill>
            <a:blip r:embed="rId5">
              <a:extLst/>
            </a:blip>
            <a:stretch>
              <a:fillRect/>
            </a:stretch>
          </p:blipFill>
          <p:spPr>
            <a:xfrm>
              <a:off x="659918" y="1052637"/>
              <a:ext cx="1251180" cy="1102361"/>
            </a:xfrm>
            <a:prstGeom prst="rect">
              <a:avLst/>
            </a:prstGeom>
            <a:ln w="12700" cap="flat">
              <a:noFill/>
              <a:miter lim="400000"/>
            </a:ln>
            <a:effectLst/>
          </p:spPr>
        </p:pic>
        <p:sp>
          <p:nvSpPr>
            <p:cNvPr id="317" name="Programmable Logic…"/>
            <p:cNvSpPr/>
            <p:nvPr/>
          </p:nvSpPr>
          <p:spPr>
            <a:xfrm>
              <a:off x="1285507"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b="1" sz="2300">
                  <a:solidFill>
                    <a:schemeClr val="accent1">
                      <a:lumOff val="-8000"/>
                    </a:schemeClr>
                  </a:solidFill>
                  <a:latin typeface="+mn-lt"/>
                  <a:ea typeface="+mn-ea"/>
                  <a:cs typeface="+mn-cs"/>
                  <a:sym typeface="Calibri"/>
                </a:defRPr>
              </a:pPr>
              <a:r>
                <a:t>Programmable Logic</a:t>
              </a:r>
            </a:p>
            <a:p>
              <a:pPr algn="ctr">
                <a:defRPr b="1" sz="2300">
                  <a:solidFill>
                    <a:schemeClr val="accent1">
                      <a:lumOff val="-8000"/>
                    </a:schemeClr>
                  </a:solidFill>
                  <a:latin typeface="+mn-lt"/>
                  <a:ea typeface="+mn-ea"/>
                  <a:cs typeface="+mn-cs"/>
                  <a:sym typeface="Calibri"/>
                </a:defRPr>
              </a:pPr>
              <a:r>
                <a:t>FPGA</a:t>
              </a:r>
            </a:p>
          </p:txBody>
        </p:sp>
      </p:grpSp>
      <p:grpSp>
        <p:nvGrpSpPr>
          <p:cNvPr id="321" name="Group"/>
          <p:cNvGrpSpPr/>
          <p:nvPr/>
        </p:nvGrpSpPr>
        <p:grpSpPr>
          <a:xfrm>
            <a:off x="9229297" y="2337256"/>
            <a:ext cx="2999326" cy="1797197"/>
            <a:chOff x="0" y="0"/>
            <a:chExt cx="2999324" cy="1797195"/>
          </a:xfrm>
        </p:grpSpPr>
        <p:pic>
          <p:nvPicPr>
            <p:cNvPr id="319" name="Image" descr="Image"/>
            <p:cNvPicPr>
              <a:picLocks noChangeAspect="1"/>
            </p:cNvPicPr>
            <p:nvPr/>
          </p:nvPicPr>
          <p:blipFill>
            <a:blip r:embed="rId6">
              <a:extLst/>
            </a:blip>
            <a:stretch>
              <a:fillRect/>
            </a:stretch>
          </p:blipFill>
          <p:spPr>
            <a:xfrm>
              <a:off x="823547" y="901706"/>
              <a:ext cx="1352232" cy="895490"/>
            </a:xfrm>
            <a:prstGeom prst="rect">
              <a:avLst/>
            </a:prstGeom>
            <a:ln w="12700" cap="flat">
              <a:noFill/>
              <a:miter lim="400000"/>
            </a:ln>
            <a:effectLst/>
          </p:spPr>
        </p:pic>
        <p:sp>
          <p:nvSpPr>
            <p:cNvPr id="320" name="Application-Specific…"/>
            <p:cNvSpPr txBox="1"/>
            <p:nvPr/>
          </p:nvSpPr>
          <p:spPr>
            <a:xfrm>
              <a:off x="0" y="0"/>
              <a:ext cx="2999325" cy="73817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a:defRPr b="1" sz="2300">
                  <a:solidFill>
                    <a:schemeClr val="accent1">
                      <a:lumOff val="-8000"/>
                    </a:schemeClr>
                  </a:solidFill>
                  <a:latin typeface="+mn-lt"/>
                  <a:ea typeface="+mn-ea"/>
                  <a:cs typeface="+mn-cs"/>
                  <a:sym typeface="Calibri"/>
                </a:defRPr>
              </a:pPr>
              <a:r>
                <a:t>Application-Specific </a:t>
              </a:r>
            </a:p>
            <a:p>
              <a:pPr algn="ctr">
                <a:defRPr b="1" sz="2300">
                  <a:solidFill>
                    <a:schemeClr val="accent1">
                      <a:lumOff val="-8000"/>
                    </a:schemeClr>
                  </a:solidFill>
                  <a:latin typeface="+mn-lt"/>
                  <a:ea typeface="+mn-ea"/>
                  <a:cs typeface="+mn-cs"/>
                  <a:sym typeface="Calibri"/>
                </a:defRPr>
              </a:pPr>
              <a:r>
                <a:t>Integrated Circuit (ASIC)</a:t>
              </a:r>
            </a:p>
          </p:txBody>
        </p:sp>
      </p:grpSp>
      <p:grpSp>
        <p:nvGrpSpPr>
          <p:cNvPr id="324" name="Group"/>
          <p:cNvGrpSpPr/>
          <p:nvPr/>
        </p:nvGrpSpPr>
        <p:grpSpPr>
          <a:xfrm>
            <a:off x="592389" y="4887910"/>
            <a:ext cx="11454588" cy="341555"/>
            <a:chOff x="0" y="0"/>
            <a:chExt cx="11454587" cy="341553"/>
          </a:xfrm>
        </p:grpSpPr>
        <p:sp>
          <p:nvSpPr>
            <p:cNvPr id="322" name="Not programmable"/>
            <p:cNvSpPr txBox="1"/>
            <p:nvPr/>
          </p:nvSpPr>
          <p:spPr>
            <a:xfrm>
              <a:off x="9584266" y="8466"/>
              <a:ext cx="187032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Not programmable</a:t>
              </a:r>
            </a:p>
          </p:txBody>
        </p:sp>
        <p:sp>
          <p:nvSpPr>
            <p:cNvPr id="323" name="Easiest to program"/>
            <p:cNvSpPr txBox="1"/>
            <p:nvPr/>
          </p:nvSpPr>
          <p:spPr>
            <a:xfrm>
              <a:off x="0" y="0"/>
              <a:ext cx="1830137"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Easiest to program</a:t>
              </a:r>
            </a:p>
          </p:txBody>
        </p:sp>
      </p:grpSp>
      <p:grpSp>
        <p:nvGrpSpPr>
          <p:cNvPr id="327" name="Group"/>
          <p:cNvGrpSpPr/>
          <p:nvPr/>
        </p:nvGrpSpPr>
        <p:grpSpPr>
          <a:xfrm>
            <a:off x="609323" y="5166857"/>
            <a:ext cx="11105503" cy="350022"/>
            <a:chOff x="0" y="0"/>
            <a:chExt cx="11105502" cy="350020"/>
          </a:xfrm>
        </p:grpSpPr>
        <p:sp>
          <p:nvSpPr>
            <p:cNvPr id="325" name="Most expensive"/>
            <p:cNvSpPr txBox="1"/>
            <p:nvPr/>
          </p:nvSpPr>
          <p:spPr>
            <a:xfrm>
              <a:off x="9550400" y="16933"/>
              <a:ext cx="1555103"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Most expensive</a:t>
              </a:r>
            </a:p>
          </p:txBody>
        </p:sp>
        <p:sp>
          <p:nvSpPr>
            <p:cNvPr id="326" name="Least expensive"/>
            <p:cNvSpPr txBox="1"/>
            <p:nvPr/>
          </p:nvSpPr>
          <p:spPr>
            <a:xfrm>
              <a:off x="0" y="0"/>
              <a:ext cx="1558452"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a:solidFill>
                    <a:srgbClr val="000000"/>
                  </a:solidFill>
                  <a:latin typeface="+mn-lt"/>
                  <a:ea typeface="+mn-ea"/>
                  <a:cs typeface="+mn-cs"/>
                  <a:sym typeface="Calibri"/>
                </a:defRPr>
              </a:lvl1pPr>
            </a:lstStyle>
            <a:p>
              <a:pPr/>
              <a:r>
                <a:t>Least expensive</a:t>
              </a:r>
            </a:p>
          </p:txBody>
        </p:sp>
      </p:grpSp>
      <p:grpSp>
        <p:nvGrpSpPr>
          <p:cNvPr id="330" name="Group"/>
          <p:cNvGrpSpPr/>
          <p:nvPr/>
        </p:nvGrpSpPr>
        <p:grpSpPr>
          <a:xfrm>
            <a:off x="6584282" y="991547"/>
            <a:ext cx="3755850" cy="5445207"/>
            <a:chOff x="0" y="0"/>
            <a:chExt cx="3755849" cy="5445206"/>
          </a:xfrm>
        </p:grpSpPr>
        <p:sp>
          <p:nvSpPr>
            <p:cNvPr id="328" name="We are going to focus here"/>
            <p:cNvSpPr txBox="1"/>
            <p:nvPr/>
          </p:nvSpPr>
          <p:spPr>
            <a:xfrm>
              <a:off x="0" y="5007542"/>
              <a:ext cx="3755849" cy="43766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sz="2600">
                  <a:solidFill>
                    <a:schemeClr val="accent1">
                      <a:lumOff val="-8000"/>
                    </a:schemeClr>
                  </a:solidFill>
                  <a:latin typeface="+mn-lt"/>
                  <a:ea typeface="+mn-ea"/>
                  <a:cs typeface="+mn-cs"/>
                  <a:sym typeface="Calibri"/>
                </a:defRPr>
              </a:lvl1pPr>
            </a:lstStyle>
            <a:p>
              <a:pPr/>
              <a:r>
                <a:t>We are going to focus here</a:t>
              </a:r>
            </a:p>
          </p:txBody>
        </p:sp>
        <p:sp>
          <p:nvSpPr>
            <p:cNvPr id="329" name="Oval"/>
            <p:cNvSpPr/>
            <p:nvPr/>
          </p:nvSpPr>
          <p:spPr>
            <a:xfrm>
              <a:off x="512292" y="0"/>
              <a:ext cx="2952011" cy="4874905"/>
            </a:xfrm>
            <a:prstGeom prst="ellipse">
              <a:avLst/>
            </a:prstGeom>
            <a:noFill/>
            <a:ln w="114300" cap="flat">
              <a:solidFill>
                <a:schemeClr val="accent1"/>
              </a:solidFill>
              <a:prstDash val="solid"/>
              <a:round/>
            </a:ln>
            <a:effectLst/>
          </p:spPr>
          <p:txBody>
            <a:bodyPr wrap="square" lIns="45719" tIns="45719" rIns="45719" bIns="45719" numCol="1" anchor="t">
              <a:noAutofit/>
            </a:bodyPr>
            <a:lstStyle/>
            <a:p>
              <a:pPr/>
            </a:p>
          </p:txBody>
        </p:sp>
      </p:grpSp>
      <p:sp>
        <p:nvSpPr>
          <p:cNvPr id="331" name="Hardest to program"/>
          <p:cNvSpPr txBox="1"/>
          <p:nvPr/>
        </p:nvSpPr>
        <p:spPr>
          <a:xfrm>
            <a:off x="7612807" y="4887910"/>
            <a:ext cx="1919547"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latin typeface="+mn-lt"/>
                <a:ea typeface="+mn-ea"/>
                <a:cs typeface="+mn-cs"/>
                <a:sym typeface="Calibri"/>
              </a:defRPr>
            </a:lvl1pPr>
          </a:lstStyle>
          <a:p>
            <a:pPr/>
            <a:r>
              <a:t>Hardest to program</a:t>
            </a:r>
          </a:p>
        </p:txBody>
      </p:sp>
      <p:sp>
        <p:nvSpPr>
          <p:cNvPr id="332" name="Specialization is the key"/>
          <p:cNvSpPr txBox="1"/>
          <p:nvPr/>
        </p:nvSpPr>
        <p:spPr>
          <a:xfrm>
            <a:off x="3756415" y="4608510"/>
            <a:ext cx="3349066" cy="437665"/>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600">
                <a:solidFill>
                  <a:srgbClr val="000000"/>
                </a:solidFill>
                <a:latin typeface="+mn-lt"/>
                <a:ea typeface="+mn-ea"/>
                <a:cs typeface="+mn-cs"/>
                <a:sym typeface="Calibri"/>
              </a:defRPr>
            </a:lvl1pPr>
          </a:lstStyle>
          <a:p>
            <a:pPr/>
            <a:r>
              <a:t>Specialization is the key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3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3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3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3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1" grpId="7"/>
      <p:bldP build="whole" bldLvl="1" animBg="1" rev="0" advAuto="0" spid="321" grpId="5"/>
      <p:bldP build="whole" bldLvl="1" animBg="1" rev="0" advAuto="0" spid="327" grpId="8"/>
      <p:bldP build="whole" bldLvl="1" animBg="1" rev="0" advAuto="0" spid="332" grpId="9"/>
      <p:bldP build="whole" bldLvl="1" animBg="1" rev="0" advAuto="0" spid="303" grpId="1"/>
      <p:bldP build="whole" bldLvl="1" animBg="1" rev="0" advAuto="0" spid="315" grpId="3"/>
      <p:bldP build="whole" bldLvl="1" animBg="1" rev="0" advAuto="0" spid="312" grpId="2"/>
      <p:bldP build="whole" bldLvl="1" animBg="1" rev="0" advAuto="0" spid="318" grpId="4"/>
      <p:bldP build="whole" bldLvl="1" animBg="1" rev="0" advAuto="0" spid="324" grpId="6"/>
      <p:bldP build="whole" bldLvl="1" animBg="1" rev="0" advAuto="0" spid="330" grpId="10"/>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03" name="CustomShape 3"/>
          <p:cNvGrpSpPr/>
          <p:nvPr/>
        </p:nvGrpSpPr>
        <p:grpSpPr>
          <a:xfrm>
            <a:off x="157930" y="2793193"/>
            <a:ext cx="4726588" cy="1674405"/>
            <a:chOff x="0" y="0"/>
            <a:chExt cx="4726587" cy="1674403"/>
          </a:xfrm>
        </p:grpSpPr>
        <p:sp>
          <p:nvSpPr>
            <p:cNvPr id="2001" name="Rectangle"/>
            <p:cNvSpPr/>
            <p:nvPr/>
          </p:nvSpPr>
          <p:spPr>
            <a:xfrm>
              <a:off x="0" y="6193"/>
              <a:ext cx="4726588" cy="166821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002" name="Foreach(M by 1){ j =&gt;…"/>
            <p:cNvSpPr txBox="1"/>
            <p:nvPr/>
          </p:nvSpPr>
          <p:spPr>
            <a:xfrm>
              <a:off x="0" y="0"/>
              <a:ext cx="4726588" cy="1640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sz="1600">
                  <a:solidFill>
                    <a:srgbClr val="CF6A4C"/>
                  </a:solidFill>
                  <a:latin typeface="Courier"/>
                  <a:ea typeface="Courier"/>
                  <a:cs typeface="Courier"/>
                  <a:sym typeface="Courier"/>
                </a:defRPr>
              </a:pPr>
              <a:r>
                <a:t>Foreach</a:t>
              </a:r>
              <a:r>
                <a:rPr>
                  <a:solidFill>
                    <a:srgbClr val="CDA869"/>
                  </a:solidFill>
                </a:rPr>
                <a:t>(</a:t>
              </a:r>
              <a:r>
                <a:t>M </a:t>
              </a:r>
              <a:r>
                <a:rPr>
                  <a:solidFill>
                    <a:srgbClr val="7587A6"/>
                  </a:solidFill>
                </a:rPr>
                <a:t>by </a:t>
              </a:r>
              <a:r>
                <a:rPr>
                  <a:solidFill>
                    <a:srgbClr val="CDA869"/>
                  </a:solidFill>
                </a:rPr>
                <a:t>1){ j </a:t>
              </a:r>
              <a:r>
                <a:rPr>
                  <a:solidFill>
                    <a:srgbClr val="C7AA73"/>
                  </a:solidFill>
                </a:rPr>
                <a:t>=&gt;</a:t>
              </a:r>
              <a:endParaRPr>
                <a:solidFill>
                  <a:srgbClr val="C7AA73"/>
                </a:solidFill>
              </a:endParaRPr>
            </a:p>
            <a:p>
              <a:pPr defTabSz="825500">
                <a:defRPr spc="0" sz="160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s</a:t>
              </a:r>
              <a:r>
                <a:rPr>
                  <a:solidFill>
                    <a:srgbClr val="A7A7A7"/>
                  </a:solidFill>
                </a:rPr>
                <a:t> = </a:t>
              </a:r>
              <a:r>
                <a:rPr>
                  <a:solidFill>
                    <a:srgbClr val="7887A2"/>
                  </a:solidFill>
                </a:rPr>
                <a:t>SRAM</a:t>
              </a:r>
              <a:r>
                <a:rPr>
                  <a:solidFill>
                    <a:srgbClr val="C7AA73"/>
                  </a:solidFill>
                </a:rPr>
                <a:t>[T](</a:t>
              </a:r>
              <a:r>
                <a:rPr>
                  <a:solidFill>
                    <a:srgbClr val="A7A7A7"/>
                  </a:solidFill>
                </a:rPr>
                <a:t>256</a:t>
              </a:r>
              <a:r>
                <a:rPr>
                  <a:solidFill>
                    <a:srgbClr val="C7AA73"/>
                  </a:solidFill>
                </a:rPr>
                <a: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C26E53"/>
                  </a:solidFill>
                </a:rPr>
                <a:t>N</a:t>
              </a:r>
              <a:r>
                <a:rPr>
                  <a:solidFill>
                    <a:srgbClr val="A7A7A7"/>
                  </a:solidFill>
                </a:rPr>
                <a:t> </a:t>
              </a:r>
              <a:r>
                <a:rPr>
                  <a:solidFill>
                    <a:srgbClr val="7887A2"/>
                  </a:solidFill>
                </a:rPr>
                <a:t>by</a:t>
              </a:r>
              <a:r>
                <a:rPr>
                  <a:solidFill>
                    <a:srgbClr val="A7A7A7"/>
                  </a:solidFill>
                </a:rPr>
                <a:t> 1</a:t>
              </a:r>
              <a:r>
                <a:rPr>
                  <a:solidFill>
                    <a:srgbClr val="C7AA73"/>
                  </a:solidFill>
                </a:rPr>
                <a:t>){k =&gt;</a:t>
              </a:r>
              <a:r>
                <a:rPr>
                  <a:solidFill>
                    <a:srgbClr val="A7A7A7"/>
                  </a:solidFill>
                </a:rPr>
                <a:t> </a:t>
              </a:r>
              <a:r>
                <a:rPr>
                  <a:solidFill>
                    <a:srgbClr val="C26E53"/>
                  </a:solidFill>
                </a:rPr>
                <a:t>s</a:t>
              </a:r>
              <a:r>
                <a:rPr>
                  <a:solidFill>
                    <a:srgbClr val="C7AA73"/>
                  </a:solidFill>
                </a:rPr>
                <a:t>(k)</a:t>
              </a:r>
              <a:r>
                <a:rPr>
                  <a:solidFill>
                    <a:srgbClr val="A7A7A7"/>
                  </a:solidFill>
                </a:rPr>
                <a:t> = …</a:t>
              </a:r>
              <a:r>
                <a:rPr>
                  <a:solidFill>
                    <a:srgbClr val="C7AA73"/>
                  </a:solidFill>
                </a:rPr>
                <a: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C26E53"/>
                  </a:solidFill>
                </a:rPr>
                <a:t>N</a:t>
              </a:r>
              <a:r>
                <a:rPr>
                  <a:solidFill>
                    <a:srgbClr val="A7A7A7"/>
                  </a:solidFill>
                </a:rPr>
                <a:t> </a:t>
              </a:r>
              <a:r>
                <a:rPr>
                  <a:solidFill>
                    <a:srgbClr val="7887A2"/>
                  </a:solidFill>
                </a:rPr>
                <a:t>by</a:t>
              </a:r>
              <a:r>
                <a:rPr>
                  <a:solidFill>
                    <a:srgbClr val="A7A7A7"/>
                  </a:solidFill>
                </a:rPr>
                <a:t> 1</a:t>
              </a:r>
              <a:r>
                <a:rPr>
                  <a:solidFill>
                    <a:srgbClr val="C7AA73"/>
                  </a:solidFill>
                </a:rPr>
                <a:t>){k =&gt;</a:t>
              </a:r>
              <a:r>
                <a:rPr>
                  <a:solidFill>
                    <a:srgbClr val="A7A7A7"/>
                  </a:solidFill>
                </a:rPr>
                <a:t> …</a:t>
              </a:r>
              <a:r>
                <a:rPr>
                  <a:solidFill>
                    <a:srgbClr val="C7AA73"/>
                  </a:solidFill>
                </a:rPr>
                <a:t>}</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C26E53"/>
                  </a:solidFill>
                </a:rPr>
                <a:t>N</a:t>
              </a:r>
              <a:r>
                <a:rPr>
                  <a:solidFill>
                    <a:srgbClr val="A7A7A7"/>
                  </a:solidFill>
                </a:rPr>
                <a:t> </a:t>
              </a:r>
              <a:r>
                <a:rPr>
                  <a:solidFill>
                    <a:srgbClr val="7887A2"/>
                  </a:solidFill>
                </a:rPr>
                <a:t>by</a:t>
              </a:r>
              <a:r>
                <a:rPr>
                  <a:solidFill>
                    <a:srgbClr val="A7A7A7"/>
                  </a:solidFill>
                </a:rPr>
                <a:t> 1</a:t>
              </a:r>
              <a:r>
                <a:rPr>
                  <a:solidFill>
                    <a:srgbClr val="C7AA73"/>
                  </a:solidFill>
                </a:rPr>
                <a:t>){k =&gt;</a:t>
              </a:r>
              <a:r>
                <a:rPr>
                  <a:solidFill>
                    <a:srgbClr val="A7A7A7"/>
                  </a:solidFill>
                </a:rPr>
                <a:t> … = </a:t>
              </a:r>
              <a:r>
                <a:rPr>
                  <a:solidFill>
                    <a:srgbClr val="C26E53"/>
                  </a:solidFill>
                </a:rPr>
                <a:t>s</a:t>
              </a:r>
              <a:r>
                <a:rPr>
                  <a:solidFill>
                    <a:srgbClr val="C7AA73"/>
                  </a:solidFill>
                </a:rPr>
                <a:t>(k)}</a:t>
              </a:r>
              <a:endParaRPr>
                <a:solidFill>
                  <a:srgbClr val="A7A7A7"/>
                </a:solidFill>
              </a:endParaRPr>
            </a:p>
            <a:p>
              <a:pPr defTabSz="825500">
                <a:defRPr spc="0" sz="1600">
                  <a:solidFill>
                    <a:srgbClr val="CF6A4C"/>
                  </a:solidFill>
                  <a:latin typeface="Courier"/>
                  <a:ea typeface="Courier"/>
                  <a:cs typeface="Courier"/>
                  <a:sym typeface="Courier"/>
                </a:defRPr>
              </a:pPr>
              <a:r>
                <a:rPr>
                  <a:solidFill>
                    <a:srgbClr val="A7A7A7"/>
                  </a:solidFill>
                </a:rPr>
                <a:t>}</a:t>
              </a:r>
            </a:p>
          </p:txBody>
        </p:sp>
      </p:grpSp>
      <p:sp>
        <p:nvSpPr>
          <p:cNvPr id="2004" name="Resource Utilization"/>
          <p:cNvSpPr txBox="1"/>
          <p:nvPr>
            <p:ph type="title"/>
          </p:nvPr>
        </p:nvSpPr>
        <p:spPr>
          <a:prstGeom prst="rect">
            <a:avLst/>
          </a:prstGeom>
        </p:spPr>
        <p:txBody>
          <a:bodyPr/>
          <a:lstStyle/>
          <a:p>
            <a:pPr/>
            <a:r>
              <a:t>Resource Utilization</a:t>
            </a:r>
          </a:p>
        </p:txBody>
      </p:sp>
      <p:sp>
        <p:nvSpPr>
          <p:cNvPr id="2005" name="Buffering is embedded in the controller hierarchy diagram."/>
          <p:cNvSpPr txBox="1"/>
          <p:nvPr>
            <p:ph type="body" idx="1"/>
          </p:nvPr>
        </p:nvSpPr>
        <p:spPr>
          <a:xfrm>
            <a:off x="475487" y="1143000"/>
            <a:ext cx="11176001" cy="5647948"/>
          </a:xfrm>
          <a:prstGeom prst="rect">
            <a:avLst/>
          </a:prstGeom>
        </p:spPr>
        <p:txBody>
          <a:bodyPr/>
          <a:lstStyle/>
          <a:p>
            <a:pPr>
              <a:defRPr b="1"/>
            </a:pPr>
            <a:r>
              <a:t>Buffering </a:t>
            </a:r>
            <a:r>
              <a:rPr b="0"/>
              <a:t>is embedded in the controller hierarchy diagram.</a:t>
            </a:r>
          </a:p>
        </p:txBody>
      </p:sp>
      <p:sp>
        <p:nvSpPr>
          <p:cNvPr id="2006" name="Rectangle"/>
          <p:cNvSpPr/>
          <p:nvPr/>
        </p:nvSpPr>
        <p:spPr>
          <a:xfrm>
            <a:off x="1294220" y="3160176"/>
            <a:ext cx="1390949" cy="221348"/>
          </a:xfrm>
          <a:prstGeom prst="rect">
            <a:avLst/>
          </a:prstGeom>
          <a:ln w="25400">
            <a:solidFill>
              <a:srgbClr val="FFD479"/>
            </a:solidFill>
          </a:ln>
        </p:spPr>
        <p:txBody>
          <a:bodyPr lIns="45719" rIns="45719"/>
          <a:lstStyle/>
          <a:p>
            <a:pPr/>
          </a:p>
        </p:txBody>
      </p:sp>
      <p:sp>
        <p:nvSpPr>
          <p:cNvPr id="2007"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08" name="Pipelined (j)…"/>
          <p:cNvSpPr/>
          <p:nvPr/>
        </p:nvSpPr>
        <p:spPr>
          <a:xfrm>
            <a:off x="8395286" y="3152932"/>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Pipelined (j)</a:t>
            </a:r>
          </a:p>
          <a:p>
            <a:pPr algn="ctr">
              <a:defRPr sz="1400"/>
            </a:pPr>
            <a:r>
              <a:t>[:1]</a:t>
            </a:r>
          </a:p>
        </p:txBody>
      </p:sp>
      <p:sp>
        <p:nvSpPr>
          <p:cNvPr id="2023" name="Connection Line"/>
          <p:cNvSpPr/>
          <p:nvPr/>
        </p:nvSpPr>
        <p:spPr>
          <a:xfrm>
            <a:off x="9417050" y="3914140"/>
            <a:ext cx="1657350" cy="4152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4558"/>
                </a:lnTo>
                <a:lnTo>
                  <a:pt x="21600" y="4558"/>
                </a:lnTo>
                <a:lnTo>
                  <a:pt x="21600" y="21600"/>
                </a:lnTo>
              </a:path>
            </a:pathLst>
          </a:custGeom>
          <a:ln w="25400">
            <a:solidFill>
              <a:srgbClr val="000000"/>
            </a:solidFill>
            <a:tailEnd type="triangle"/>
          </a:ln>
        </p:spPr>
        <p:txBody>
          <a:bodyPr/>
          <a:lstStyle/>
          <a:p>
            <a:pPr/>
          </a:p>
        </p:txBody>
      </p:sp>
      <p:sp>
        <p:nvSpPr>
          <p:cNvPr id="2024" name="Connection Line"/>
          <p:cNvSpPr/>
          <p:nvPr/>
        </p:nvSpPr>
        <p:spPr>
          <a:xfrm>
            <a:off x="8055610" y="3914140"/>
            <a:ext cx="1361440" cy="4330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371"/>
                </a:lnTo>
                <a:lnTo>
                  <a:pt x="0" y="4371"/>
                </a:lnTo>
                <a:lnTo>
                  <a:pt x="0" y="21600"/>
                </a:lnTo>
              </a:path>
            </a:pathLst>
          </a:custGeom>
          <a:ln w="25400">
            <a:solidFill>
              <a:srgbClr val="000000"/>
            </a:solidFill>
            <a:tailEnd type="triangle"/>
          </a:ln>
        </p:spPr>
        <p:txBody>
          <a:bodyPr/>
          <a:lstStyle/>
          <a:p>
            <a:pPr/>
          </a:p>
        </p:txBody>
      </p:sp>
      <p:sp>
        <p:nvSpPr>
          <p:cNvPr id="2011" name="Child…"/>
          <p:cNvSpPr/>
          <p:nvPr/>
        </p:nvSpPr>
        <p:spPr>
          <a:xfrm>
            <a:off x="6973987" y="4397264"/>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[:3]</a:t>
            </a:r>
          </a:p>
        </p:txBody>
      </p:sp>
      <p:sp>
        <p:nvSpPr>
          <p:cNvPr id="2012" name="Child…"/>
          <p:cNvSpPr/>
          <p:nvPr/>
        </p:nvSpPr>
        <p:spPr>
          <a:xfrm>
            <a:off x="8668887" y="4397264"/>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[:4]</a:t>
            </a:r>
          </a:p>
        </p:txBody>
      </p:sp>
      <p:sp>
        <p:nvSpPr>
          <p:cNvPr id="2013" name="Child…"/>
          <p:cNvSpPr/>
          <p:nvPr/>
        </p:nvSpPr>
        <p:spPr>
          <a:xfrm>
            <a:off x="10363786" y="4397264"/>
            <a:ext cx="15187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Child</a:t>
            </a:r>
          </a:p>
          <a:p>
            <a:pPr algn="ctr">
              <a:defRPr sz="1400"/>
            </a:pPr>
            <a:r>
              <a:t>[:5]</a:t>
            </a:r>
          </a:p>
        </p:txBody>
      </p:sp>
      <p:sp>
        <p:nvSpPr>
          <p:cNvPr id="2025" name="Connection Line"/>
          <p:cNvSpPr/>
          <p:nvPr/>
        </p:nvSpPr>
        <p:spPr>
          <a:xfrm>
            <a:off x="9417321" y="3914995"/>
            <a:ext cx="5991" cy="469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015" name="s [:2]"/>
          <p:cNvSpPr txBox="1"/>
          <p:nvPr/>
        </p:nvSpPr>
        <p:spPr>
          <a:xfrm>
            <a:off x="6057052" y="4029998"/>
            <a:ext cx="82086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7E79"/>
                </a:solidFill>
              </a:defRPr>
            </a:lvl1pPr>
          </a:lstStyle>
          <a:p>
            <a:pPr/>
            <a:r>
              <a:t>s [:2]</a:t>
            </a:r>
          </a:p>
        </p:txBody>
      </p:sp>
      <p:sp>
        <p:nvSpPr>
          <p:cNvPr id="2016" name="Line"/>
          <p:cNvSpPr/>
          <p:nvPr/>
        </p:nvSpPr>
        <p:spPr>
          <a:xfrm>
            <a:off x="7488726" y="4215418"/>
            <a:ext cx="489300" cy="1"/>
          </a:xfrm>
          <a:prstGeom prst="line">
            <a:avLst/>
          </a:prstGeom>
          <a:ln w="127000">
            <a:solidFill>
              <a:srgbClr val="FF7E79"/>
            </a:solidFill>
          </a:ln>
        </p:spPr>
        <p:txBody>
          <a:bodyPr lIns="45719" rIns="45719"/>
          <a:lstStyle/>
          <a:p>
            <a:pPr/>
          </a:p>
        </p:txBody>
      </p:sp>
      <p:sp>
        <p:nvSpPr>
          <p:cNvPr id="2017" name="Line"/>
          <p:cNvSpPr/>
          <p:nvPr/>
        </p:nvSpPr>
        <p:spPr>
          <a:xfrm>
            <a:off x="9183625" y="4215418"/>
            <a:ext cx="489300" cy="1"/>
          </a:xfrm>
          <a:prstGeom prst="line">
            <a:avLst/>
          </a:prstGeom>
          <a:ln w="127000">
            <a:solidFill>
              <a:srgbClr val="FF7E79"/>
            </a:solidFill>
          </a:ln>
        </p:spPr>
        <p:txBody>
          <a:bodyPr lIns="45719" rIns="45719"/>
          <a:lstStyle/>
          <a:p>
            <a:pPr/>
          </a:p>
        </p:txBody>
      </p:sp>
      <p:sp>
        <p:nvSpPr>
          <p:cNvPr id="2018" name="Line"/>
          <p:cNvSpPr/>
          <p:nvPr/>
        </p:nvSpPr>
        <p:spPr>
          <a:xfrm>
            <a:off x="10878524" y="4215418"/>
            <a:ext cx="489300" cy="1"/>
          </a:xfrm>
          <a:prstGeom prst="line">
            <a:avLst/>
          </a:prstGeom>
          <a:ln w="127000">
            <a:solidFill>
              <a:srgbClr val="FF7E79"/>
            </a:solidFill>
          </a:ln>
        </p:spPr>
        <p:txBody>
          <a:bodyPr lIns="45719" rIns="45719"/>
          <a:lstStyle/>
          <a:p>
            <a:pPr/>
          </a:p>
        </p:txBody>
      </p:sp>
      <p:sp>
        <p:nvSpPr>
          <p:cNvPr id="2019" name="Line"/>
          <p:cNvSpPr/>
          <p:nvPr/>
        </p:nvSpPr>
        <p:spPr>
          <a:xfrm>
            <a:off x="6777354" y="3778250"/>
            <a:ext cx="4085085" cy="408532"/>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2020" name="Line"/>
          <p:cNvSpPr/>
          <p:nvPr/>
        </p:nvSpPr>
        <p:spPr>
          <a:xfrm>
            <a:off x="6777354" y="3778250"/>
            <a:ext cx="2379093" cy="380077"/>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2021" name="Line"/>
          <p:cNvSpPr/>
          <p:nvPr/>
        </p:nvSpPr>
        <p:spPr>
          <a:xfrm>
            <a:off x="6777355" y="3778250"/>
            <a:ext cx="688728" cy="359674"/>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2022" name="The SRAM requires 3 separate 256-word memories, plus buffer management logic!"/>
          <p:cNvSpPr/>
          <p:nvPr/>
        </p:nvSpPr>
        <p:spPr>
          <a:xfrm>
            <a:off x="3644531" y="2513538"/>
            <a:ext cx="4173958" cy="1264694"/>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300">
                <a:solidFill>
                  <a:srgbClr val="8F0000"/>
                </a:solidFill>
                <a:latin typeface="+mn-lt"/>
                <a:ea typeface="+mn-ea"/>
                <a:cs typeface="+mn-cs"/>
                <a:sym typeface="Calibri"/>
              </a:defRPr>
            </a:lvl1pPr>
          </a:lstStyle>
          <a:p>
            <a:pPr/>
            <a:r>
              <a:t>The SRAM requires 3 separate 256-word memories, plus buffer management logic!</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1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01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016"/>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01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2021"/>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02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019"/>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20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17" grpId="2"/>
      <p:bldP build="whole" bldLvl="1" animBg="1" rev="0" advAuto="0" spid="2020" grpId="6"/>
      <p:bldP build="whole" bldLvl="1" animBg="1" rev="0" advAuto="0" spid="2022" grpId="8"/>
      <p:bldP build="whole" bldLvl="1" animBg="1" rev="0" advAuto="0" spid="2018" grpId="4"/>
      <p:bldP build="whole" bldLvl="1" animBg="1" rev="0" advAuto="0" spid="2021" grpId="5"/>
      <p:bldP build="whole" bldLvl="1" animBg="1" rev="0" advAuto="0" spid="2016" grpId="3"/>
      <p:bldP build="whole" bldLvl="1" animBg="1" rev="0" advAuto="0" spid="2019" grpId="7"/>
      <p:bldP build="whole" bldLvl="1" animBg="1" rev="0" advAuto="0" spid="2015" grpId="1"/>
    </p:bldLst>
  </p:timing>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7" name="Principled Approach to Program Optimization"/>
          <p:cNvSpPr txBox="1"/>
          <p:nvPr>
            <p:ph type="title"/>
          </p:nvPr>
        </p:nvSpPr>
        <p:spPr>
          <a:prstGeom prst="rect">
            <a:avLst/>
          </a:prstGeom>
        </p:spPr>
        <p:txBody>
          <a:bodyPr/>
          <a:lstStyle/>
          <a:p>
            <a:pPr/>
            <a:r>
              <a:t>Principled Approach to Program Optimization</a:t>
            </a:r>
          </a:p>
        </p:txBody>
      </p:sp>
      <p:sp>
        <p:nvSpPr>
          <p:cNvPr id="2028" name="The steps and how the controller hierarchy diagrams help"/>
          <p:cNvSpPr txBox="1"/>
          <p:nvPr>
            <p:ph type="body" sz="quarter" idx="1"/>
          </p:nvPr>
        </p:nvSpPr>
        <p:spPr>
          <a:prstGeom prst="rect">
            <a:avLst/>
          </a:prstGeom>
        </p:spPr>
        <p:txBody>
          <a:bodyPr/>
          <a:lstStyle/>
          <a:p>
            <a:pPr/>
            <a:r>
              <a:t>The steps and how the controller hierarchy diagrams help</a:t>
            </a:r>
          </a:p>
        </p:txBody>
      </p:sp>
      <p:sp>
        <p:nvSpPr>
          <p:cNvPr id="202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1" name="Using Controller Diagrams"/>
          <p:cNvSpPr txBox="1"/>
          <p:nvPr>
            <p:ph type="title"/>
          </p:nvPr>
        </p:nvSpPr>
        <p:spPr>
          <a:prstGeom prst="rect">
            <a:avLst/>
          </a:prstGeom>
        </p:spPr>
        <p:txBody>
          <a:bodyPr/>
          <a:lstStyle/>
          <a:p>
            <a:pPr/>
            <a:r>
              <a:t>Using Controller Diagrams</a:t>
            </a:r>
          </a:p>
        </p:txBody>
      </p:sp>
      <p:sp>
        <p:nvSpPr>
          <p:cNvPr id="2032" name="We will take a principled approach to optimization with 4 steps:…"/>
          <p:cNvSpPr txBox="1"/>
          <p:nvPr>
            <p:ph type="body" idx="1"/>
          </p:nvPr>
        </p:nvSpPr>
        <p:spPr>
          <a:prstGeom prst="rect">
            <a:avLst/>
          </a:prstGeom>
        </p:spPr>
        <p:txBody>
          <a:bodyPr/>
          <a:lstStyle/>
          <a:p>
            <a:pPr/>
            <a:r>
              <a:t>We will take a principled approach to optimization with 4 steps: </a:t>
            </a:r>
          </a:p>
          <a:p>
            <a:pPr lvl="1" marL="922421" indent="-414421">
              <a:buClrTx/>
              <a:buSzPct val="100000"/>
              <a:buAutoNum type="arabicPeriod" startAt="1"/>
            </a:pPr>
            <a:r>
              <a:t>Assess the bottleneck</a:t>
            </a:r>
          </a:p>
          <a:p>
            <a:pPr lvl="1" marL="922421" indent="-414421">
              <a:buClrTx/>
              <a:buSzPct val="100000"/>
              <a:buAutoNum type="arabicPeriod" startAt="1"/>
            </a:pPr>
            <a:r>
              <a:t>Modify the hierarchy</a:t>
            </a:r>
          </a:p>
          <a:p>
            <a:pPr lvl="1" marL="922421" indent="-414421">
              <a:buClrTx/>
              <a:buSzPct val="100000"/>
              <a:buAutoNum type="arabicPeriod" startAt="1"/>
            </a:pPr>
            <a:r>
              <a:t>Increase DMA efficiency</a:t>
            </a:r>
          </a:p>
          <a:p>
            <a:pPr lvl="1" marL="922421" indent="-414421">
              <a:buClrTx/>
              <a:buSzPct val="100000"/>
              <a:buAutoNum type="arabicPeriod" startAt="1"/>
            </a:pPr>
            <a:r>
              <a:t>Tweak scheduling</a:t>
            </a:r>
          </a:p>
        </p:txBody>
      </p:sp>
      <p:sp>
        <p:nvSpPr>
          <p:cNvPr id="2033"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20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203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2032">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032" grpId="1"/>
    </p:bldLst>
  </p:timing>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5" name="Example"/>
          <p:cNvSpPr txBox="1"/>
          <p:nvPr>
            <p:ph type="title"/>
          </p:nvPr>
        </p:nvSpPr>
        <p:spPr>
          <a:prstGeom prst="rect">
            <a:avLst/>
          </a:prstGeom>
        </p:spPr>
        <p:txBody>
          <a:bodyPr/>
          <a:lstStyle/>
          <a:p>
            <a:pPr/>
            <a:r>
              <a:t>Example</a:t>
            </a:r>
          </a:p>
        </p:txBody>
      </p:sp>
      <p:sp>
        <p:nvSpPr>
          <p:cNvPr id="2036" name="Suppose someone wrote this snippet. Let’s apply the procedure to see how terribly the code actually maps to hardware…"/>
          <p:cNvSpPr txBox="1"/>
          <p:nvPr>
            <p:ph type="body" sz="quarter" idx="1"/>
          </p:nvPr>
        </p:nvSpPr>
        <p:spPr>
          <a:xfrm>
            <a:off x="475487" y="1143000"/>
            <a:ext cx="11176001" cy="1089581"/>
          </a:xfrm>
          <a:prstGeom prst="rect">
            <a:avLst/>
          </a:prstGeom>
        </p:spPr>
        <p:txBody>
          <a:bodyPr/>
          <a:lstStyle/>
          <a:p>
            <a:pPr/>
            <a:r>
              <a:t>Suppose someone wrote this snippet. Let’s apply the procedure to see how terribly the code actually maps to hardware…</a:t>
            </a:r>
          </a:p>
        </p:txBody>
      </p:sp>
      <p:sp>
        <p:nvSpPr>
          <p:cNvPr id="2037" name="Pipeline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p:txBody>
      </p:sp>
      <p:sp>
        <p:nvSpPr>
          <p:cNvPr id="2038" name="Load…"/>
          <p:cNvSpPr/>
          <p:nvPr/>
        </p:nvSpPr>
        <p:spPr>
          <a:xfrm>
            <a:off x="5762400" y="5163103"/>
            <a:ext cx="2065979"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[:3]</a:t>
            </a:r>
          </a:p>
        </p:txBody>
      </p:sp>
      <p:sp>
        <p:nvSpPr>
          <p:cNvPr id="2039" name="Inner (j)…"/>
          <p:cNvSpPr/>
          <p:nvPr/>
        </p:nvSpPr>
        <p:spPr>
          <a:xfrm>
            <a:off x="9160792" y="5163103"/>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[:5] L=17,II=1</a:t>
            </a:r>
          </a:p>
        </p:txBody>
      </p:sp>
      <p:sp>
        <p:nvSpPr>
          <p:cNvPr id="2052"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053"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042" name="Unit…"/>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[:4]</a:t>
            </a:r>
          </a:p>
        </p:txBody>
      </p:sp>
      <p:sp>
        <p:nvSpPr>
          <p:cNvPr id="2054"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grpSp>
        <p:nvGrpSpPr>
          <p:cNvPr id="2046" name="Group"/>
          <p:cNvGrpSpPr/>
          <p:nvPr/>
        </p:nvGrpSpPr>
        <p:grpSpPr>
          <a:xfrm>
            <a:off x="151900" y="2772025"/>
            <a:ext cx="7196723" cy="1841468"/>
            <a:chOff x="0" y="0"/>
            <a:chExt cx="7196721" cy="1841466"/>
          </a:xfrm>
        </p:grpSpPr>
        <p:sp>
          <p:nvSpPr>
            <p:cNvPr id="2044" name="Rectangle"/>
            <p:cNvSpPr/>
            <p:nvPr/>
          </p:nvSpPr>
          <p:spPr>
            <a:xfrm>
              <a:off x="0" y="0"/>
              <a:ext cx="7196722" cy="1841467"/>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045" name="Foreach(4096 by 64 par 1){ i =&gt;…"/>
            <p:cNvSpPr txBox="1"/>
            <p:nvPr/>
          </p:nvSpPr>
          <p:spPr>
            <a:xfrm>
              <a:off x="0" y="2533"/>
              <a:ext cx="7196722" cy="183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A8A7A6"/>
                  </a:solidFill>
                </a:rPr>
                <a:t>1</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tmp</a:t>
              </a:r>
              <a:r>
                <a:rPr>
                  <a:solidFill>
                    <a:srgbClr val="A7A7A7"/>
                  </a:solidFill>
                </a:rPr>
                <a:t> = </a:t>
              </a:r>
              <a:r>
                <a:rPr>
                  <a:solidFill>
                    <a:srgbClr val="C26E53"/>
                  </a:solidFill>
                </a:rPr>
                <a:t>x</a:t>
              </a:r>
              <a:r>
                <a:rPr>
                  <a:solidFill>
                    <a:srgbClr val="C7AA73"/>
                  </a:solidFill>
                </a:rPr>
                <a:t>(i</a:t>
              </a:r>
              <a:r>
                <a:rPr>
                  <a:solidFill>
                    <a:srgbClr val="7887A2"/>
                  </a:solidFill>
                </a:rPr>
                <a:t>/</a:t>
              </a:r>
              <a:r>
                <a:rPr>
                  <a:solidFill>
                    <a:srgbClr val="A7A7A7"/>
                  </a:solidFill>
                </a:rPr>
                <a:t>64</a:t>
              </a:r>
              <a:r>
                <a:rPr>
                  <a:solidFill>
                    <a:srgbClr val="C7AA73"/>
                  </a:solidFill>
                </a:rPr>
                <a:t>)</a:t>
              </a:r>
              <a:r>
                <a:rPr>
                  <a:solidFill>
                    <a:srgbClr val="7887A2"/>
                  </a:solidFill>
                </a:rPr>
                <a:t>/</a:t>
              </a:r>
              <a:r>
                <a:rPr>
                  <a:solidFill>
                    <a:srgbClr val="A7A7A7"/>
                  </a:solidFill>
                </a:rPr>
                <a:t>7</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1</a:t>
              </a:r>
              <a:r>
                <a:rPr>
                  <a:solidFill>
                    <a:srgbClr val="C7AA73"/>
                  </a:solidFill>
                </a:rPr>
                <a:t>){j =&gt;</a:t>
              </a: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a:t>
              </a:r>
              <a:r>
                <a:rPr>
                  <a:solidFill>
                    <a:srgbClr val="A7A7A7"/>
                  </a:solidFill>
                </a:rPr>
                <a:t> </a:t>
              </a:r>
              <a:r>
                <a:rPr>
                  <a:solidFill>
                    <a:srgbClr val="C26E53"/>
                  </a:solidFill>
                </a:rPr>
                <a:t>tmp</a:t>
              </a:r>
              <a:r>
                <a:rPr>
                  <a:solidFill>
                    <a:srgbClr val="7887A2"/>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047" name="CustomShape 4"/>
          <p:cNvSpPr/>
          <p:nvPr/>
        </p:nvSpPr>
        <p:spPr>
          <a:xfrm>
            <a:off x="213838" y="281927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48" name="CustomShape 5"/>
          <p:cNvSpPr/>
          <p:nvPr/>
        </p:nvSpPr>
        <p:spPr>
          <a:xfrm>
            <a:off x="783429" y="3454748"/>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49" name="CustomShape 7"/>
          <p:cNvSpPr/>
          <p:nvPr/>
        </p:nvSpPr>
        <p:spPr>
          <a:xfrm>
            <a:off x="510979" y="4031957"/>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50" name="CustomShape 6"/>
          <p:cNvSpPr/>
          <p:nvPr/>
        </p:nvSpPr>
        <p:spPr>
          <a:xfrm>
            <a:off x="1001788" y="3756052"/>
            <a:ext cx="2161636"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51"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4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048"/>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049"/>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038"/>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2039"/>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205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2053"/>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203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path" nodeType="clickEffect" presetSubtype="0" presetID="-1" grpId="9" accel="50000" decel="50000" fill="hold">
                                  <p:stCondLst>
                                    <p:cond delay="0"/>
                                  </p:stCondLst>
                                  <p:childTnLst>
                                    <p:animMotion path="M 0.000000 0.000000 L -0.061073 0.000000" origin="layout" pathEditMode="relative">
                                      <p:cBhvr>
                                        <p:cTn id="31" dur="1000" fill="hold"/>
                                        <p:tgtEl>
                                          <p:spTgt spid="2038"/>
                                        </p:tgtEl>
                                        <p:attrNameLst>
                                          <p:attrName>ppt_x</p:attrName>
                                          <p:attrName>ppt_y</p:attrName>
                                        </p:attrNameLst>
                                      </p:cBhvr>
                                    </p:animMotion>
                                  </p:childTnLst>
                                </p:cTn>
                              </p:par>
                            </p:childTnLst>
                          </p:cTn>
                        </p:par>
                        <p:par>
                          <p:cTn id="32" fill="hold">
                            <p:stCondLst>
                              <p:cond delay="0"/>
                            </p:stCondLst>
                            <p:childTnLst>
                              <p:par>
                                <p:cTn id="33" presetClass="path" nodeType="withEffect" presetSubtype="0" presetID="-1" grpId="10" accel="50000" decel="50000" fill="hold">
                                  <p:stCondLst>
                                    <p:cond delay="0"/>
                                  </p:stCondLst>
                                  <p:childTnLst>
                                    <p:animMotion path="M 0.000000 0.000000 L 0.065000 0.000000" origin="layout" pathEditMode="relative">
                                      <p:cBhvr>
                                        <p:cTn id="34" dur="1000" fill="hold"/>
                                        <p:tgtEl>
                                          <p:spTgt spid="2039"/>
                                        </p:tgtEl>
                                        <p:attrNameLst>
                                          <p:attrName>ppt_x</p:attrName>
                                          <p:attrName>ppt_y</p:attrName>
                                        </p:attrNameLst>
                                      </p:cBhvr>
                                    </p:animMotion>
                                  </p:childTnLst>
                                </p:cTn>
                              </p:par>
                            </p:childTnLst>
                          </p:cTn>
                        </p:par>
                        <p:par>
                          <p:cTn id="35" fill="hold">
                            <p:stCondLst>
                              <p:cond delay="1000"/>
                            </p:stCondLst>
                            <p:childTnLst>
                              <p:par>
                                <p:cTn id="36" presetClass="entr" nodeType="afterEffect" presetSubtype="0" presetID="1" grpId="11" fill="hold">
                                  <p:stCondLst>
                                    <p:cond delay="0"/>
                                  </p:stCondLst>
                                  <p:iterate type="el" backwards="0">
                                    <p:tmAbs val="0"/>
                                  </p:iterate>
                                  <p:childTnLst>
                                    <p:set>
                                      <p:cBhvr>
                                        <p:cTn id="37" fill="hold"/>
                                        <p:tgtEl>
                                          <p:spTgt spid="2042"/>
                                        </p:tgtEl>
                                        <p:attrNameLst>
                                          <p:attrName>style.visibility</p:attrName>
                                        </p:attrNameLst>
                                      </p:cBhvr>
                                      <p:to>
                                        <p:strVal val="visible"/>
                                      </p:to>
                                    </p:set>
                                  </p:childTnLst>
                                </p:cTn>
                              </p:par>
                            </p:childTnLst>
                          </p:cTn>
                        </p:par>
                        <p:par>
                          <p:cTn id="38" fill="hold">
                            <p:stCondLst>
                              <p:cond delay="1000"/>
                            </p:stCondLst>
                            <p:childTnLst>
                              <p:par>
                                <p:cTn id="39" presetClass="entr" nodeType="afterEffect" presetSubtype="0" presetID="1" grpId="12" fill="hold">
                                  <p:stCondLst>
                                    <p:cond delay="0"/>
                                  </p:stCondLst>
                                  <p:iterate type="el" backwards="0">
                                    <p:tmAbs val="0"/>
                                  </p:iterate>
                                  <p:childTnLst>
                                    <p:set>
                                      <p:cBhvr>
                                        <p:cTn id="40" fill="hold"/>
                                        <p:tgtEl>
                                          <p:spTgt spid="2050"/>
                                        </p:tgtEl>
                                        <p:attrNameLst>
                                          <p:attrName>style.visibility</p:attrName>
                                        </p:attrNameLst>
                                      </p:cBhvr>
                                      <p:to>
                                        <p:strVal val="visible"/>
                                      </p:to>
                                    </p:set>
                                  </p:childTnLst>
                                </p:cTn>
                              </p:par>
                            </p:childTnLst>
                          </p:cTn>
                        </p:par>
                        <p:par>
                          <p:cTn id="41" fill="hold">
                            <p:stCondLst>
                              <p:cond delay="1000"/>
                            </p:stCondLst>
                            <p:childTnLst>
                              <p:par>
                                <p:cTn id="42" presetClass="entr" nodeType="afterEffect" presetSubtype="0" presetID="1" grpId="13" fill="hold">
                                  <p:stCondLst>
                                    <p:cond delay="0"/>
                                  </p:stCondLst>
                                  <p:iterate type="el" backwards="0">
                                    <p:tmAbs val="0"/>
                                  </p:iterate>
                                  <p:childTnLst>
                                    <p:set>
                                      <p:cBhvr>
                                        <p:cTn id="43" fill="hold"/>
                                        <p:tgtEl>
                                          <p:spTgt spid="20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48" grpId="2"/>
      <p:bldP build="whole" bldLvl="1" animBg="1" rev="0" advAuto="0" spid="2053" grpId="7"/>
      <p:bldP build="whole" bldLvl="1" animBg="1" rev="0" advAuto="0" spid="2038" grpId="4"/>
      <p:bldP build="whole" bldLvl="1" animBg="1" rev="0" advAuto="0" spid="2049" grpId="3"/>
      <p:bldP build="whole" bldLvl="1" animBg="1" rev="0" advAuto="0" spid="2037" grpId="8"/>
      <p:bldP build="whole" bldLvl="1" animBg="1" rev="0" advAuto="0" spid="2052" grpId="6"/>
      <p:bldP build="whole" bldLvl="1" animBg="1" rev="0" advAuto="0" spid="2039" grpId="5"/>
      <p:bldP build="whole" bldLvl="1" animBg="1" rev="0" advAuto="0" spid="2050" grpId="12"/>
      <p:bldP build="whole" bldLvl="1" animBg="1" rev="0" advAuto="0" spid="2047" grpId="1"/>
      <p:bldP build="whole" bldLvl="1" animBg="1" rev="0" advAuto="0" spid="2042" grpId="11"/>
      <p:bldP build="whole" bldLvl="1" animBg="1" rev="0" advAuto="0" spid="2054" grpId="13"/>
    </p:bldLst>
  </p:timing>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58" name="Group"/>
          <p:cNvGrpSpPr/>
          <p:nvPr/>
        </p:nvGrpSpPr>
        <p:grpSpPr>
          <a:xfrm>
            <a:off x="151900" y="2772025"/>
            <a:ext cx="7196723" cy="1841468"/>
            <a:chOff x="0" y="0"/>
            <a:chExt cx="7196721" cy="1841466"/>
          </a:xfrm>
        </p:grpSpPr>
        <p:sp>
          <p:nvSpPr>
            <p:cNvPr id="2056" name="Rectangle"/>
            <p:cNvSpPr/>
            <p:nvPr/>
          </p:nvSpPr>
          <p:spPr>
            <a:xfrm>
              <a:off x="0" y="0"/>
              <a:ext cx="7196722" cy="1841467"/>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057" name="Foreach(4096 by 64 par 1){ i =&gt;…"/>
            <p:cNvSpPr txBox="1"/>
            <p:nvPr/>
          </p:nvSpPr>
          <p:spPr>
            <a:xfrm>
              <a:off x="0" y="2533"/>
              <a:ext cx="7196722" cy="183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A8A7A6"/>
                  </a:solidFill>
                </a:rPr>
                <a:t>1</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tmp</a:t>
              </a:r>
              <a:r>
                <a:rPr>
                  <a:solidFill>
                    <a:srgbClr val="A7A7A7"/>
                  </a:solidFill>
                </a:rPr>
                <a:t> = </a:t>
              </a:r>
              <a:r>
                <a:rPr>
                  <a:solidFill>
                    <a:srgbClr val="C26E53"/>
                  </a:solidFill>
                </a:rPr>
                <a:t>x</a:t>
              </a:r>
              <a:r>
                <a:rPr>
                  <a:solidFill>
                    <a:srgbClr val="C7AA73"/>
                  </a:solidFill>
                </a:rPr>
                <a:t>(i</a:t>
              </a:r>
              <a:r>
                <a:rPr>
                  <a:solidFill>
                    <a:srgbClr val="7887A2"/>
                  </a:solidFill>
                </a:rPr>
                <a:t>/</a:t>
              </a:r>
              <a:r>
                <a:rPr>
                  <a:solidFill>
                    <a:srgbClr val="A7A7A7"/>
                  </a:solidFill>
                </a:rPr>
                <a:t>64</a:t>
              </a:r>
              <a:r>
                <a:rPr>
                  <a:solidFill>
                    <a:srgbClr val="C7AA73"/>
                  </a:solidFill>
                </a:rPr>
                <a:t>)</a:t>
              </a:r>
              <a:r>
                <a:rPr>
                  <a:solidFill>
                    <a:srgbClr val="7887A2"/>
                  </a:solidFill>
                </a:rPr>
                <a:t>/</a:t>
              </a:r>
              <a:r>
                <a:rPr>
                  <a:solidFill>
                    <a:srgbClr val="A7A7A7"/>
                  </a:solidFill>
                </a:rPr>
                <a:t>7</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1</a:t>
              </a:r>
              <a:r>
                <a:rPr>
                  <a:solidFill>
                    <a:srgbClr val="C7AA73"/>
                  </a:solidFill>
                </a:rPr>
                <a:t>){j =&gt;</a:t>
              </a: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a:t>
              </a:r>
              <a:r>
                <a:rPr>
                  <a:solidFill>
                    <a:srgbClr val="A7A7A7"/>
                  </a:solidFill>
                </a:rPr>
                <a:t> </a:t>
              </a:r>
              <a:r>
                <a:rPr>
                  <a:solidFill>
                    <a:srgbClr val="C26E53"/>
                  </a:solidFill>
                </a:rPr>
                <a:t>tmp</a:t>
              </a:r>
              <a:r>
                <a:rPr>
                  <a:solidFill>
                    <a:srgbClr val="7887A2"/>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059" name="CustomShape 4"/>
          <p:cNvSpPr/>
          <p:nvPr/>
        </p:nvSpPr>
        <p:spPr>
          <a:xfrm>
            <a:off x="213838" y="281927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60" name="CustomShape 5"/>
          <p:cNvSpPr/>
          <p:nvPr/>
        </p:nvSpPr>
        <p:spPr>
          <a:xfrm>
            <a:off x="783429" y="3454748"/>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61" name="CustomShape 7"/>
          <p:cNvSpPr/>
          <p:nvPr/>
        </p:nvSpPr>
        <p:spPr>
          <a:xfrm>
            <a:off x="510979" y="4031957"/>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62" name="CustomShape 6"/>
          <p:cNvSpPr/>
          <p:nvPr/>
        </p:nvSpPr>
        <p:spPr>
          <a:xfrm>
            <a:off x="1001788" y="3756052"/>
            <a:ext cx="2161636"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63" name="Bottleneck Analysis"/>
          <p:cNvSpPr txBox="1"/>
          <p:nvPr>
            <p:ph type="title"/>
          </p:nvPr>
        </p:nvSpPr>
        <p:spPr>
          <a:prstGeom prst="rect">
            <a:avLst/>
          </a:prstGeom>
        </p:spPr>
        <p:txBody>
          <a:bodyPr/>
          <a:lstStyle/>
          <a:p>
            <a:pPr/>
            <a:r>
              <a:t>Bottleneck Analysis</a:t>
            </a:r>
          </a:p>
        </p:txBody>
      </p:sp>
      <p:sp>
        <p:nvSpPr>
          <p:cNvPr id="2064" name="1) Assess the bottleneck"/>
          <p:cNvSpPr txBox="1"/>
          <p:nvPr>
            <p:ph type="body" sz="quarter" idx="1"/>
          </p:nvPr>
        </p:nvSpPr>
        <p:spPr>
          <a:xfrm>
            <a:off x="475487" y="1143000"/>
            <a:ext cx="11176001" cy="1089581"/>
          </a:xfrm>
          <a:prstGeom prst="rect">
            <a:avLst/>
          </a:prstGeom>
        </p:spPr>
        <p:txBody>
          <a:bodyPr/>
          <a:lstStyle/>
          <a:p>
            <a:pPr/>
            <a:r>
              <a:t>1) Assess the bottleneck</a:t>
            </a:r>
          </a:p>
        </p:txBody>
      </p:sp>
      <p:sp>
        <p:nvSpPr>
          <p:cNvPr id="2065" name="Pipeline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T=9640, iters=1</a:t>
            </a:r>
          </a:p>
        </p:txBody>
      </p:sp>
      <p:sp>
        <p:nvSpPr>
          <p:cNvPr id="2066" name="Load…"/>
          <p:cNvSpPr/>
          <p:nvPr/>
        </p:nvSpPr>
        <p:spPr>
          <a:xfrm>
            <a:off x="5020721" y="5163103"/>
            <a:ext cx="2065978" cy="995295"/>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[:3]</a:t>
            </a:r>
          </a:p>
          <a:p>
            <a:pPr algn="ctr">
              <a:defRPr b="1" sz="1400">
                <a:solidFill>
                  <a:srgbClr val="FF2600"/>
                </a:solidFill>
              </a:defRPr>
            </a:pPr>
            <a:r>
              <a:t>T=84, iters=64</a:t>
            </a:r>
          </a:p>
          <a:p>
            <a:pPr algn="ctr">
              <a:defRPr b="1" sz="1400">
                <a:solidFill>
                  <a:srgbClr val="FF2600"/>
                </a:solidFill>
              </a:defRPr>
            </a:pPr>
            <a:r>
              <a:t>starved=18</a:t>
            </a:r>
          </a:p>
        </p:txBody>
      </p:sp>
      <p:sp>
        <p:nvSpPr>
          <p:cNvPr id="2067" name="Inner (j)…"/>
          <p:cNvSpPr/>
          <p:nvPr/>
        </p:nvSpPr>
        <p:spPr>
          <a:xfrm>
            <a:off x="9953273" y="5163103"/>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[:5] L=20,II=1</a:t>
            </a:r>
          </a:p>
          <a:p>
            <a:pPr algn="ctr">
              <a:defRPr b="1" sz="1400">
                <a:solidFill>
                  <a:srgbClr val="FF2600"/>
                </a:solidFill>
              </a:defRPr>
            </a:pPr>
            <a:r>
              <a:t>T=149, iters=64</a:t>
            </a:r>
          </a:p>
        </p:txBody>
      </p:sp>
      <p:sp>
        <p:nvSpPr>
          <p:cNvPr id="2081"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082"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070" name="Unit…"/>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[:4]</a:t>
            </a:r>
          </a:p>
          <a:p>
            <a:pPr algn="ctr">
              <a:defRPr b="1" sz="1400">
                <a:solidFill>
                  <a:srgbClr val="FF2600"/>
                </a:solidFill>
              </a:defRPr>
            </a:pPr>
            <a:r>
              <a:t>T=18, iters=64</a:t>
            </a:r>
          </a:p>
        </p:txBody>
      </p:sp>
      <p:sp>
        <p:nvSpPr>
          <p:cNvPr id="2083"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072" name="Identify bottleneck*"/>
          <p:cNvSpPr/>
          <p:nvPr/>
        </p:nvSpPr>
        <p:spPr>
          <a:xfrm>
            <a:off x="8308023" y="2938635"/>
            <a:ext cx="2314614"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Identify bottleneck*</a:t>
            </a:r>
          </a:p>
        </p:txBody>
      </p:sp>
      <p:sp>
        <p:nvSpPr>
          <p:cNvPr id="2084" name="Connection Line"/>
          <p:cNvSpPr/>
          <p:nvPr/>
        </p:nvSpPr>
        <p:spPr>
          <a:xfrm>
            <a:off x="10259112" y="3352138"/>
            <a:ext cx="794304" cy="2302670"/>
          </a:xfrm>
          <a:custGeom>
            <a:avLst/>
            <a:gdLst/>
            <a:ahLst/>
            <a:cxnLst>
              <a:cxn ang="0">
                <a:pos x="wd2" y="hd2"/>
              </a:cxn>
              <a:cxn ang="5400000">
                <a:pos x="wd2" y="hd2"/>
              </a:cxn>
              <a:cxn ang="10800000">
                <a:pos x="wd2" y="hd2"/>
              </a:cxn>
              <a:cxn ang="16200000">
                <a:pos x="wd2" y="hd2"/>
              </a:cxn>
            </a:cxnLst>
            <a:rect l="0" t="0" r="r" b="b"/>
            <a:pathLst>
              <a:path w="17258" h="21600" fill="norm" stroke="1" extrusionOk="0">
                <a:moveTo>
                  <a:pt x="0" y="0"/>
                </a:moveTo>
                <a:cubicBezTo>
                  <a:pt x="17313" y="7430"/>
                  <a:pt x="21600" y="14630"/>
                  <a:pt x="12862"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074" name="* Bottleneck here is significant because 3-stage pipeline runs for 64 iterations, meaning it is in steady-state for a while"/>
          <p:cNvSpPr txBox="1"/>
          <p:nvPr/>
        </p:nvSpPr>
        <p:spPr>
          <a:xfrm>
            <a:off x="177516" y="6249274"/>
            <a:ext cx="10780909"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 Bottleneck here is significant because 3-stage pipeline runs for 64 iterations, meaning it is in steady-state for a while</a:t>
            </a:r>
          </a:p>
        </p:txBody>
      </p:sp>
      <p:sp>
        <p:nvSpPr>
          <p:cNvPr id="2075"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76" name="Needs more par"/>
          <p:cNvSpPr/>
          <p:nvPr/>
        </p:nvSpPr>
        <p:spPr>
          <a:xfrm>
            <a:off x="4019021" y="2331264"/>
            <a:ext cx="1893571"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Needs more par</a:t>
            </a:r>
          </a:p>
        </p:txBody>
      </p:sp>
      <p:sp>
        <p:nvSpPr>
          <p:cNvPr id="2085" name="Connection Line"/>
          <p:cNvSpPr/>
          <p:nvPr/>
        </p:nvSpPr>
        <p:spPr>
          <a:xfrm>
            <a:off x="3509690" y="2719433"/>
            <a:ext cx="860122" cy="131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078" name="Rectangle"/>
          <p:cNvSpPr/>
          <p:nvPr/>
        </p:nvSpPr>
        <p:spPr>
          <a:xfrm>
            <a:off x="3357879" y="3961867"/>
            <a:ext cx="229263" cy="307688"/>
          </a:xfrm>
          <a:prstGeom prst="rect">
            <a:avLst/>
          </a:prstGeom>
          <a:ln w="63500">
            <a:solidFill>
              <a:schemeClr val="accent1"/>
            </a:solidFill>
          </a:ln>
        </p:spPr>
        <p:txBody>
          <a:bodyPr lIns="45719" rIns="45719"/>
          <a:lstStyle/>
          <a:p>
            <a:pPr/>
          </a:p>
        </p:txBody>
      </p:sp>
      <p:sp>
        <p:nvSpPr>
          <p:cNvPr id="2086" name="Connection Line"/>
          <p:cNvSpPr/>
          <p:nvPr/>
        </p:nvSpPr>
        <p:spPr>
          <a:xfrm>
            <a:off x="8212616" y="3326738"/>
            <a:ext cx="1284497" cy="2379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198" y="9902"/>
                  <a:pt x="1998" y="17102"/>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087" name="Connection Line"/>
          <p:cNvSpPr/>
          <p:nvPr/>
        </p:nvSpPr>
        <p:spPr>
          <a:xfrm>
            <a:off x="5793180" y="3332096"/>
            <a:ext cx="2648394" cy="2305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7535" y="9719"/>
                  <a:pt x="335" y="16919"/>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7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08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07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086"/>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20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xit" nodeType="clickEffect" presetSubtype="0" presetID="1" grpId="6" fill="hold">
                                  <p:stCondLst>
                                    <p:cond delay="0"/>
                                  </p:stCondLst>
                                  <p:iterate type="el" backwards="0">
                                    <p:tmAbs val="0"/>
                                  </p:iterate>
                                  <p:childTnLst>
                                    <p:set>
                                      <p:cBhvr>
                                        <p:cTn id="22" fill="hold">
                                          <p:stCondLst>
                                            <p:cond delay="0"/>
                                          </p:stCondLst>
                                        </p:cTn>
                                        <p:tgtEl>
                                          <p:spTgt spid="2086"/>
                                        </p:tgtEl>
                                        <p:attrNameLst>
                                          <p:attrName>style.visibility</p:attrName>
                                        </p:attrNameLst>
                                      </p:cBhvr>
                                      <p:to>
                                        <p:strVal val="hidden"/>
                                      </p:to>
                                    </p:set>
                                  </p:childTnLst>
                                </p:cTn>
                              </p:par>
                            </p:childTnLst>
                          </p:cTn>
                        </p:par>
                        <p:par>
                          <p:cTn id="23" fill="hold">
                            <p:stCondLst>
                              <p:cond delay="0"/>
                            </p:stCondLst>
                            <p:childTnLst>
                              <p:par>
                                <p:cTn id="24" presetClass="exit" nodeType="afterEffect" presetSubtype="0" presetID="1" grpId="7" fill="hold">
                                  <p:stCondLst>
                                    <p:cond delay="0"/>
                                  </p:stCondLst>
                                  <p:iterate type="el" backwards="0">
                                    <p:tmAbs val="0"/>
                                  </p:iterate>
                                  <p:childTnLst>
                                    <p:set>
                                      <p:cBhvr>
                                        <p:cTn id="25" fill="hold">
                                          <p:stCondLst>
                                            <p:cond delay="0"/>
                                          </p:stCondLst>
                                        </p:cTn>
                                        <p:tgtEl>
                                          <p:spTgt spid="208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8" fill="hold">
                                  <p:stCondLst>
                                    <p:cond delay="0"/>
                                  </p:stCondLst>
                                  <p:iterate type="el" backwards="0">
                                    <p:tmAbs val="0"/>
                                  </p:iterate>
                                  <p:childTnLst>
                                    <p:set>
                                      <p:cBhvr>
                                        <p:cTn id="29" fill="hold"/>
                                        <p:tgtEl>
                                          <p:spTgt spid="2076"/>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2085"/>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10" fill="hold">
                                  <p:stCondLst>
                                    <p:cond delay="0"/>
                                  </p:stCondLst>
                                  <p:iterate type="el" backwards="0">
                                    <p:tmAbs val="0"/>
                                  </p:iterate>
                                  <p:childTnLst>
                                    <p:set>
                                      <p:cBhvr>
                                        <p:cTn id="35" fill="hold"/>
                                        <p:tgtEl>
                                          <p:spTgt spid="2078"/>
                                        </p:tgtEl>
                                        <p:attrNameLst>
                                          <p:attrName>style.visibility</p:attrName>
                                        </p:attrNameLst>
                                      </p:cBhvr>
                                      <p:to>
                                        <p:strVal val="visible"/>
                                      </p:to>
                                    </p:set>
                                  </p:childTnLst>
                                </p:cTn>
                              </p:par>
                            </p:childTnLst>
                          </p:cTn>
                        </p:par>
                        <p:par>
                          <p:cTn id="36" fill="hold">
                            <p:stCondLst>
                              <p:cond delay="0"/>
                            </p:stCondLst>
                            <p:childTnLst>
                              <p:par>
                                <p:cTn id="37" presetClass="exit" nodeType="afterEffect" presetSubtype="0" presetID="1" grpId="11" fill="hold">
                                  <p:stCondLst>
                                    <p:cond delay="0"/>
                                  </p:stCondLst>
                                  <p:iterate type="el" backwards="0">
                                    <p:tmAbs val="0"/>
                                  </p:iterate>
                                  <p:childTnLst>
                                    <p:set>
                                      <p:cBhvr>
                                        <p:cTn id="38" fill="hold">
                                          <p:stCondLst>
                                            <p:cond delay="0"/>
                                          </p:stCondLst>
                                        </p:cTn>
                                        <p:tgtEl>
                                          <p:spTgt spid="2072"/>
                                        </p:tgtEl>
                                        <p:attrNameLst>
                                          <p:attrName>style.visibility</p:attrName>
                                        </p:attrNameLst>
                                      </p:cBhvr>
                                      <p:to>
                                        <p:strVal val="hidden"/>
                                      </p:to>
                                    </p:set>
                                  </p:childTnLst>
                                </p:cTn>
                              </p:par>
                            </p:childTnLst>
                          </p:cTn>
                        </p:par>
                        <p:par>
                          <p:cTn id="39" fill="hold">
                            <p:stCondLst>
                              <p:cond delay="0"/>
                            </p:stCondLst>
                            <p:childTnLst>
                              <p:par>
                                <p:cTn id="40" presetClass="exit" nodeType="afterEffect" presetSubtype="0" presetID="1" grpId="12" fill="hold">
                                  <p:stCondLst>
                                    <p:cond delay="0"/>
                                  </p:stCondLst>
                                  <p:iterate type="el" backwards="0">
                                    <p:tmAbs val="0"/>
                                  </p:iterate>
                                  <p:childTnLst>
                                    <p:set>
                                      <p:cBhvr>
                                        <p:cTn id="41" fill="hold">
                                          <p:stCondLst>
                                            <p:cond delay="0"/>
                                          </p:stCondLst>
                                        </p:cTn>
                                        <p:tgtEl>
                                          <p:spTgt spid="2084"/>
                                        </p:tgtEl>
                                        <p:attrNameLst>
                                          <p:attrName>style.visibility</p:attrName>
                                        </p:attrNameLst>
                                      </p:cBhvr>
                                      <p:to>
                                        <p:strVal val="hidden"/>
                                      </p:to>
                                    </p:set>
                                  </p:childTnLst>
                                </p:cTn>
                              </p:par>
                            </p:childTnLst>
                          </p:cTn>
                        </p:par>
                        <p:par>
                          <p:cTn id="42" fill="hold">
                            <p:stCondLst>
                              <p:cond delay="0"/>
                            </p:stCondLst>
                            <p:childTnLst>
                              <p:par>
                                <p:cTn id="43" presetClass="exit" nodeType="afterEffect" presetSubtype="0" presetID="1" grpId="13" fill="hold">
                                  <p:stCondLst>
                                    <p:cond delay="0"/>
                                  </p:stCondLst>
                                  <p:iterate type="el" backwards="0">
                                    <p:tmAbs val="0"/>
                                  </p:iterate>
                                  <p:childTnLst>
                                    <p:set>
                                      <p:cBhvr>
                                        <p:cTn id="44" fill="hold">
                                          <p:stCondLst>
                                            <p:cond delay="0"/>
                                          </p:stCondLst>
                                        </p:cTn>
                                        <p:tgtEl>
                                          <p:spTgt spid="20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72" grpId="1"/>
      <p:bldP build="whole" bldLvl="1" animBg="1" rev="0" advAuto="0" spid="2087" grpId="5"/>
      <p:bldP build="whole" bldLvl="1" animBg="1" rev="0" advAuto="0" spid="2087" grpId="7"/>
      <p:bldP build="whole" bldLvl="1" animBg="1" rev="0" advAuto="0" spid="2074" grpId="13"/>
      <p:bldP build="whole" bldLvl="1" animBg="1" rev="0" advAuto="0" spid="2085" grpId="9"/>
      <p:bldP build="whole" bldLvl="1" animBg="1" rev="0" advAuto="0" spid="2076" grpId="8"/>
      <p:bldP build="whole" bldLvl="1" animBg="1" rev="0" advAuto="0" spid="2072" grpId="11"/>
      <p:bldP build="whole" bldLvl="1" animBg="1" rev="0" advAuto="0" spid="2084" grpId="2"/>
      <p:bldP build="whole" bldLvl="1" animBg="1" rev="0" advAuto="0" spid="2074" grpId="3"/>
      <p:bldP build="whole" bldLvl="1" animBg="1" rev="0" advAuto="0" spid="2078" grpId="10"/>
      <p:bldP build="whole" bldLvl="1" animBg="1" rev="0" advAuto="0" spid="2086" grpId="4"/>
      <p:bldP build="whole" bldLvl="1" animBg="1" rev="0" advAuto="0" spid="2084" grpId="12"/>
      <p:bldP build="whole" bldLvl="1" animBg="1" rev="0" advAuto="0" spid="2086" grpId="6"/>
    </p:bldLst>
  </p:timing>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091" name="Group"/>
          <p:cNvGrpSpPr/>
          <p:nvPr/>
        </p:nvGrpSpPr>
        <p:grpSpPr>
          <a:xfrm>
            <a:off x="151900" y="2772025"/>
            <a:ext cx="7196723" cy="1841468"/>
            <a:chOff x="0" y="0"/>
            <a:chExt cx="7196721" cy="1841466"/>
          </a:xfrm>
        </p:grpSpPr>
        <p:sp>
          <p:nvSpPr>
            <p:cNvPr id="2089" name="Rectangle"/>
            <p:cNvSpPr/>
            <p:nvPr/>
          </p:nvSpPr>
          <p:spPr>
            <a:xfrm>
              <a:off x="0" y="0"/>
              <a:ext cx="7196722" cy="1841467"/>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090" name="Foreach(4096 by 64 par 1){ i =&gt;…"/>
            <p:cNvSpPr txBox="1"/>
            <p:nvPr/>
          </p:nvSpPr>
          <p:spPr>
            <a:xfrm>
              <a:off x="0" y="2533"/>
              <a:ext cx="7196722" cy="183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A8A7A6"/>
                  </a:solidFill>
                </a:rPr>
                <a:t>1</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tmp</a:t>
              </a:r>
              <a:r>
                <a:rPr>
                  <a:solidFill>
                    <a:srgbClr val="A7A7A7"/>
                  </a:solidFill>
                </a:rPr>
                <a:t> = </a:t>
              </a:r>
              <a:r>
                <a:rPr>
                  <a:solidFill>
                    <a:srgbClr val="C26E53"/>
                  </a:solidFill>
                </a:rPr>
                <a:t>x</a:t>
              </a:r>
              <a:r>
                <a:rPr>
                  <a:solidFill>
                    <a:srgbClr val="C7AA73"/>
                  </a:solidFill>
                </a:rPr>
                <a:t>(i</a:t>
              </a:r>
              <a:r>
                <a:rPr>
                  <a:solidFill>
                    <a:srgbClr val="7887A2"/>
                  </a:solidFill>
                </a:rPr>
                <a:t>/</a:t>
              </a:r>
              <a:r>
                <a:rPr>
                  <a:solidFill>
                    <a:srgbClr val="A7A7A7"/>
                  </a:solidFill>
                </a:rPr>
                <a:t>64</a:t>
              </a:r>
              <a:r>
                <a:rPr>
                  <a:solidFill>
                    <a:srgbClr val="C7AA73"/>
                  </a:solidFill>
                </a:rPr>
                <a:t>)</a:t>
              </a:r>
              <a:r>
                <a:rPr>
                  <a:solidFill>
                    <a:srgbClr val="7887A2"/>
                  </a:solidFill>
                </a:rPr>
                <a:t>/</a:t>
              </a:r>
              <a:r>
                <a:rPr>
                  <a:solidFill>
                    <a:srgbClr val="A7A7A7"/>
                  </a:solidFill>
                </a:rPr>
                <a:t>7</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2</a:t>
              </a:r>
              <a:r>
                <a:rPr>
                  <a:solidFill>
                    <a:srgbClr val="C7AA73"/>
                  </a:solidFill>
                </a:rPr>
                <a:t>){j =&gt;</a:t>
              </a: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a:t>
              </a:r>
              <a:r>
                <a:rPr>
                  <a:solidFill>
                    <a:srgbClr val="A7A7A7"/>
                  </a:solidFill>
                </a:rPr>
                <a:t> </a:t>
              </a:r>
              <a:r>
                <a:rPr>
                  <a:solidFill>
                    <a:srgbClr val="C26E53"/>
                  </a:solidFill>
                </a:rPr>
                <a:t>tmp</a:t>
              </a:r>
              <a:r>
                <a:rPr>
                  <a:solidFill>
                    <a:srgbClr val="7887A2"/>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092" name="CustomShape 4"/>
          <p:cNvSpPr/>
          <p:nvPr/>
        </p:nvSpPr>
        <p:spPr>
          <a:xfrm>
            <a:off x="213838" y="281927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93" name="CustomShape 5"/>
          <p:cNvSpPr/>
          <p:nvPr/>
        </p:nvSpPr>
        <p:spPr>
          <a:xfrm>
            <a:off x="783429" y="3454748"/>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94" name="CustomShape 7"/>
          <p:cNvSpPr/>
          <p:nvPr/>
        </p:nvSpPr>
        <p:spPr>
          <a:xfrm>
            <a:off x="510979" y="4031957"/>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95" name="CustomShape 6"/>
          <p:cNvSpPr/>
          <p:nvPr/>
        </p:nvSpPr>
        <p:spPr>
          <a:xfrm>
            <a:off x="1001788" y="3756052"/>
            <a:ext cx="2161636"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096" name="Bottleneck Analysis"/>
          <p:cNvSpPr txBox="1"/>
          <p:nvPr>
            <p:ph type="title"/>
          </p:nvPr>
        </p:nvSpPr>
        <p:spPr>
          <a:prstGeom prst="rect">
            <a:avLst/>
          </a:prstGeom>
        </p:spPr>
        <p:txBody>
          <a:bodyPr/>
          <a:lstStyle/>
          <a:p>
            <a:pPr/>
            <a:r>
              <a:t>Bottleneck Analysis</a:t>
            </a:r>
          </a:p>
        </p:txBody>
      </p:sp>
      <p:sp>
        <p:nvSpPr>
          <p:cNvPr id="2097" name="1) Assess the bottleneck"/>
          <p:cNvSpPr txBox="1"/>
          <p:nvPr>
            <p:ph type="body" sz="quarter" idx="1"/>
          </p:nvPr>
        </p:nvSpPr>
        <p:spPr>
          <a:xfrm>
            <a:off x="475487" y="1143000"/>
            <a:ext cx="11176001" cy="1089581"/>
          </a:xfrm>
          <a:prstGeom prst="rect">
            <a:avLst/>
          </a:prstGeom>
        </p:spPr>
        <p:txBody>
          <a:bodyPr/>
          <a:lstStyle/>
          <a:p>
            <a:pPr/>
            <a:r>
              <a:t>1) Assess the bottleneck</a:t>
            </a:r>
          </a:p>
        </p:txBody>
      </p:sp>
      <p:sp>
        <p:nvSpPr>
          <p:cNvPr id="2098" name="Pipeline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T=5543, iters=1</a:t>
            </a:r>
          </a:p>
        </p:txBody>
      </p:sp>
      <p:sp>
        <p:nvSpPr>
          <p:cNvPr id="2099" name="Load…"/>
          <p:cNvSpPr/>
          <p:nvPr/>
        </p:nvSpPr>
        <p:spPr>
          <a:xfrm>
            <a:off x="5020721" y="5163103"/>
            <a:ext cx="2065978" cy="995295"/>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T=84, iters=64</a:t>
            </a:r>
          </a:p>
          <a:p>
            <a:pPr algn="ctr">
              <a:defRPr b="1" sz="1400">
                <a:solidFill>
                  <a:srgbClr val="FF2600"/>
                </a:solidFill>
              </a:defRPr>
            </a:pPr>
            <a:r>
              <a:t>starved=18</a:t>
            </a:r>
          </a:p>
        </p:txBody>
      </p:sp>
      <p:sp>
        <p:nvSpPr>
          <p:cNvPr id="2100" name="Inner (j)…"/>
          <p:cNvSpPr/>
          <p:nvPr/>
        </p:nvSpPr>
        <p:spPr>
          <a:xfrm>
            <a:off x="9953273" y="5163103"/>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115"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116"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103" name="Unit…"/>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[:4]</a:t>
            </a:r>
          </a:p>
          <a:p>
            <a:pPr algn="ctr">
              <a:defRPr b="1" sz="1400">
                <a:solidFill>
                  <a:srgbClr val="FF2600"/>
                </a:solidFill>
              </a:defRPr>
            </a:pPr>
            <a:r>
              <a:t>T=18, iters=64</a:t>
            </a:r>
          </a:p>
        </p:txBody>
      </p:sp>
      <p:sp>
        <p:nvSpPr>
          <p:cNvPr id="2117"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105" name="Not a significant bottleneck now ( )"/>
          <p:cNvSpPr/>
          <p:nvPr/>
        </p:nvSpPr>
        <p:spPr>
          <a:xfrm>
            <a:off x="8308023" y="2817751"/>
            <a:ext cx="2197734" cy="1080179"/>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100">
                <a:solidFill>
                  <a:srgbClr val="8F0000"/>
                </a:solidFill>
                <a:latin typeface="+mn-lt"/>
                <a:ea typeface="+mn-ea"/>
                <a:cs typeface="+mn-cs"/>
                <a:sym typeface="Calibri"/>
              </a:defRPr>
            </a:pPr>
            <a:r>
              <a:t>Not a significant bottleneck now (</a:t>
            </a:r>
            <a14:m>
              <m:oMath>
                <m:r>
                  <a:rPr xmlns:a="http://schemas.openxmlformats.org/drawingml/2006/main" sz="2350" i="1">
                    <a:solidFill>
                      <a:srgbClr val="8F0000"/>
                    </a:solidFill>
                    <a:latin typeface="Cambria Math" panose="02040503050406030204" pitchFamily="18" charset="0"/>
                  </a:rPr>
                  <m:t>84</m:t>
                </m:r>
                <m:r>
                  <a:rPr xmlns:a="http://schemas.openxmlformats.org/drawingml/2006/main" sz="2350" i="1">
                    <a:solidFill>
                      <a:srgbClr val="8F0000"/>
                    </a:solidFill>
                    <a:latin typeface="Cambria Math" panose="02040503050406030204" pitchFamily="18" charset="0"/>
                  </a:rPr>
                  <m:t>≈</m:t>
                </m:r>
                <m:r>
                  <a:rPr xmlns:a="http://schemas.openxmlformats.org/drawingml/2006/main" sz="2350" i="1">
                    <a:solidFill>
                      <a:srgbClr val="8F0000"/>
                    </a:solidFill>
                    <a:latin typeface="Cambria Math" panose="02040503050406030204" pitchFamily="18" charset="0"/>
                  </a:rPr>
                  <m:t>85</m:t>
                </m:r>
              </m:oMath>
            </a14:m>
            <a:r>
              <a:t>)</a:t>
            </a:r>
          </a:p>
        </p:txBody>
      </p:sp>
      <p:sp>
        <p:nvSpPr>
          <p:cNvPr id="2118" name="Connection Line"/>
          <p:cNvSpPr/>
          <p:nvPr/>
        </p:nvSpPr>
        <p:spPr>
          <a:xfrm>
            <a:off x="10508912" y="3623038"/>
            <a:ext cx="631142" cy="2031770"/>
          </a:xfrm>
          <a:custGeom>
            <a:avLst/>
            <a:gdLst/>
            <a:ahLst/>
            <a:cxnLst>
              <a:cxn ang="0">
                <a:pos x="wd2" y="hd2"/>
              </a:cxn>
              <a:cxn ang="5400000">
                <a:pos x="wd2" y="hd2"/>
              </a:cxn>
              <a:cxn ang="10800000">
                <a:pos x="wd2" y="hd2"/>
              </a:cxn>
              <a:cxn ang="16200000">
                <a:pos x="wd2" y="hd2"/>
              </a:cxn>
            </a:cxnLst>
            <a:rect l="0" t="0" r="r" b="b"/>
            <a:pathLst>
              <a:path w="16635" h="21600" fill="norm" stroke="1" extrusionOk="0">
                <a:moveTo>
                  <a:pt x="0" y="0"/>
                </a:moveTo>
                <a:cubicBezTo>
                  <a:pt x="18594" y="7757"/>
                  <a:pt x="21600" y="14957"/>
                  <a:pt x="9019"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grpSp>
        <p:nvGrpSpPr>
          <p:cNvPr id="2109" name="Group"/>
          <p:cNvGrpSpPr/>
          <p:nvPr/>
        </p:nvGrpSpPr>
        <p:grpSpPr>
          <a:xfrm>
            <a:off x="7094415" y="2382947"/>
            <a:ext cx="3600642" cy="1879941"/>
            <a:chOff x="0" y="0"/>
            <a:chExt cx="3600641" cy="1879940"/>
          </a:xfrm>
        </p:grpSpPr>
        <p:sp>
          <p:nvSpPr>
            <p:cNvPr id="2107" name="Runtime cut from 9640 to 5543"/>
            <p:cNvSpPr/>
            <p:nvPr/>
          </p:nvSpPr>
          <p:spPr>
            <a:xfrm>
              <a:off x="0" y="0"/>
              <a:ext cx="3600642" cy="392622"/>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Runtime cut from 9640 to 5543</a:t>
              </a:r>
            </a:p>
          </p:txBody>
        </p:sp>
        <p:sp>
          <p:nvSpPr>
            <p:cNvPr id="2119" name="Connection Line"/>
            <p:cNvSpPr/>
            <p:nvPr/>
          </p:nvSpPr>
          <p:spPr>
            <a:xfrm>
              <a:off x="185615" y="403525"/>
              <a:ext cx="738962" cy="1476416"/>
            </a:xfrm>
            <a:custGeom>
              <a:avLst/>
              <a:gdLst/>
              <a:ahLst/>
              <a:cxnLst>
                <a:cxn ang="0">
                  <a:pos x="wd2" y="hd2"/>
                </a:cxn>
                <a:cxn ang="5400000">
                  <a:pos x="wd2" y="hd2"/>
                </a:cxn>
                <a:cxn ang="10800000">
                  <a:pos x="wd2" y="hd2"/>
                </a:cxn>
                <a:cxn ang="16200000">
                  <a:pos x="wd2" y="hd2"/>
                </a:cxn>
              </a:cxnLst>
              <a:rect l="0" t="0" r="r" b="b"/>
              <a:pathLst>
                <a:path w="17899" h="21600" fill="norm" stroke="1" extrusionOk="0">
                  <a:moveTo>
                    <a:pt x="2636" y="0"/>
                  </a:moveTo>
                  <a:cubicBezTo>
                    <a:pt x="-3701" y="7112"/>
                    <a:pt x="1387" y="14312"/>
                    <a:pt x="17899" y="21600"/>
                  </a:cubicBez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sp>
        <p:nvSpPr>
          <p:cNvPr id="2110"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11" name="Needs more par"/>
          <p:cNvSpPr/>
          <p:nvPr/>
        </p:nvSpPr>
        <p:spPr>
          <a:xfrm>
            <a:off x="4019020" y="2331264"/>
            <a:ext cx="1893572"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Needs more par</a:t>
            </a:r>
          </a:p>
        </p:txBody>
      </p:sp>
      <p:sp>
        <p:nvSpPr>
          <p:cNvPr id="2120" name="Connection Line"/>
          <p:cNvSpPr/>
          <p:nvPr/>
        </p:nvSpPr>
        <p:spPr>
          <a:xfrm>
            <a:off x="3509690" y="2719433"/>
            <a:ext cx="860122" cy="1311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113" name="Rectangle"/>
          <p:cNvSpPr/>
          <p:nvPr/>
        </p:nvSpPr>
        <p:spPr>
          <a:xfrm>
            <a:off x="3357879" y="3961867"/>
            <a:ext cx="229263" cy="307688"/>
          </a:xfrm>
          <a:prstGeom prst="rect">
            <a:avLst/>
          </a:prstGeom>
          <a:ln w="63500">
            <a:solidFill>
              <a:schemeClr val="accent1"/>
            </a:solidFill>
          </a:ln>
        </p:spPr>
        <p:txBody>
          <a:bodyPr lIns="45719" rIns="45719"/>
          <a:lstStyle/>
          <a:p>
            <a:pPr/>
          </a:p>
        </p:txBody>
      </p:sp>
      <p:sp>
        <p:nvSpPr>
          <p:cNvPr id="2121" name="Connection Line"/>
          <p:cNvSpPr/>
          <p:nvPr/>
        </p:nvSpPr>
        <p:spPr>
          <a:xfrm>
            <a:off x="5661550" y="3625188"/>
            <a:ext cx="2634983" cy="2065239"/>
          </a:xfrm>
          <a:custGeom>
            <a:avLst/>
            <a:gdLst/>
            <a:ahLst/>
            <a:cxnLst>
              <a:cxn ang="0">
                <a:pos x="wd2" y="hd2"/>
              </a:cxn>
              <a:cxn ang="5400000">
                <a:pos x="wd2" y="hd2"/>
              </a:cxn>
              <a:cxn ang="10800000">
                <a:pos x="wd2" y="hd2"/>
              </a:cxn>
              <a:cxn ang="16200000">
                <a:pos x="wd2" y="hd2"/>
              </a:cxn>
            </a:cxnLst>
            <a:rect l="0" t="0" r="r" b="b"/>
            <a:pathLst>
              <a:path w="19793" h="21600" fill="norm" stroke="1" extrusionOk="0">
                <a:moveTo>
                  <a:pt x="19793" y="0"/>
                </a:moveTo>
                <a:cubicBezTo>
                  <a:pt x="4646" y="233"/>
                  <a:pt x="-1807" y="7433"/>
                  <a:pt x="433"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0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18"/>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121"/>
                                        </p:tgtEl>
                                        <p:attrNameLst>
                                          <p:attrName>style.visibility</p:attrName>
                                        </p:attrNameLst>
                                      </p:cBhvr>
                                      <p:to>
                                        <p:strVal val="visible"/>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2111"/>
                                        </p:tgtEl>
                                        <p:attrNameLst>
                                          <p:attrName>style.visibility</p:attrName>
                                        </p:attrNameLst>
                                      </p:cBhvr>
                                      <p:to>
                                        <p:strVal val="hidden"/>
                                      </p:to>
                                    </p:set>
                                  </p:childTnLst>
                                </p:cTn>
                              </p:par>
                            </p:childTnLst>
                          </p:cTn>
                        </p:par>
                        <p:par>
                          <p:cTn id="16" fill="hold">
                            <p:stCondLst>
                              <p:cond delay="0"/>
                            </p:stCondLst>
                            <p:childTnLst>
                              <p:par>
                                <p:cTn id="17" presetClass="exit" nodeType="afterEffect" presetSubtype="0" presetID="1" grpId="5" fill="hold">
                                  <p:stCondLst>
                                    <p:cond delay="0"/>
                                  </p:stCondLst>
                                  <p:iterate type="el" backwards="0">
                                    <p:tmAbs val="0"/>
                                  </p:iterate>
                                  <p:childTnLst>
                                    <p:set>
                                      <p:cBhvr>
                                        <p:cTn id="18" fill="hold">
                                          <p:stCondLst>
                                            <p:cond delay="0"/>
                                          </p:stCondLst>
                                        </p:cTn>
                                        <p:tgtEl>
                                          <p:spTgt spid="2120"/>
                                        </p:tgtEl>
                                        <p:attrNameLst>
                                          <p:attrName>style.visibility</p:attrName>
                                        </p:attrNameLst>
                                      </p:cBhvr>
                                      <p:to>
                                        <p:strVal val="hidden"/>
                                      </p:to>
                                    </p:set>
                                  </p:childTnLst>
                                </p:cTn>
                              </p:par>
                            </p:childTnLst>
                          </p:cTn>
                        </p:par>
                        <p:par>
                          <p:cTn id="19" fill="hold">
                            <p:stCondLst>
                              <p:cond delay="0"/>
                            </p:stCondLst>
                            <p:childTnLst>
                              <p:par>
                                <p:cTn id="20" presetClass="exit" nodeType="afterEffect" presetSubtype="0" presetID="1" grpId="6" fill="hold">
                                  <p:stCondLst>
                                    <p:cond delay="0"/>
                                  </p:stCondLst>
                                  <p:iterate type="el" backwards="0">
                                    <p:tmAbs val="0"/>
                                  </p:iterate>
                                  <p:childTnLst>
                                    <p:set>
                                      <p:cBhvr>
                                        <p:cTn id="21" fill="hold">
                                          <p:stCondLst>
                                            <p:cond delay="0"/>
                                          </p:stCondLst>
                                        </p:cTn>
                                        <p:tgtEl>
                                          <p:spTgt spid="2113"/>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7" fill="hold">
                                  <p:stCondLst>
                                    <p:cond delay="0"/>
                                  </p:stCondLst>
                                  <p:iterate type="el" backwards="0">
                                    <p:tmAbs val="0"/>
                                  </p:iterate>
                                  <p:childTnLst>
                                    <p:set>
                                      <p:cBhvr>
                                        <p:cTn id="25" fill="hold"/>
                                        <p:tgtEl>
                                          <p:spTgt spid="2109"/>
                                        </p:tgtEl>
                                        <p:attrNameLst>
                                          <p:attrName>style.visibility</p:attrName>
                                        </p:attrNameLst>
                                      </p:cBhvr>
                                      <p:to>
                                        <p:strVal val="visible"/>
                                      </p:to>
                                    </p:set>
                                  </p:childTnLst>
                                </p:cTn>
                              </p:par>
                            </p:childTnLst>
                          </p:cTn>
                        </p:par>
                        <p:par>
                          <p:cTn id="26" fill="hold">
                            <p:stCondLst>
                              <p:cond delay="0"/>
                            </p:stCondLst>
                            <p:childTnLst>
                              <p:par>
                                <p:cTn id="27" presetClass="exit" nodeType="afterEffect" presetSubtype="0" presetID="1" grpId="8" fill="hold">
                                  <p:stCondLst>
                                    <p:cond delay="0"/>
                                  </p:stCondLst>
                                  <p:iterate type="el" backwards="0">
                                    <p:tmAbs val="0"/>
                                  </p:iterate>
                                  <p:childTnLst>
                                    <p:set>
                                      <p:cBhvr>
                                        <p:cTn id="28" fill="hold">
                                          <p:stCondLst>
                                            <p:cond delay="0"/>
                                          </p:stCondLst>
                                        </p:cTn>
                                        <p:tgtEl>
                                          <p:spTgt spid="2105"/>
                                        </p:tgtEl>
                                        <p:attrNameLst>
                                          <p:attrName>style.visibility</p:attrName>
                                        </p:attrNameLst>
                                      </p:cBhvr>
                                      <p:to>
                                        <p:strVal val="hidden"/>
                                      </p:to>
                                    </p:set>
                                  </p:childTnLst>
                                </p:cTn>
                              </p:par>
                            </p:childTnLst>
                          </p:cTn>
                        </p:par>
                        <p:par>
                          <p:cTn id="29" fill="hold">
                            <p:stCondLst>
                              <p:cond delay="0"/>
                            </p:stCondLst>
                            <p:childTnLst>
                              <p:par>
                                <p:cTn id="30" presetClass="exit" nodeType="afterEffect" presetSubtype="0" presetID="1" grpId="9" fill="hold">
                                  <p:stCondLst>
                                    <p:cond delay="0"/>
                                  </p:stCondLst>
                                  <p:iterate type="el" backwards="0">
                                    <p:tmAbs val="0"/>
                                  </p:iterate>
                                  <p:childTnLst>
                                    <p:set>
                                      <p:cBhvr>
                                        <p:cTn id="31" fill="hold">
                                          <p:stCondLst>
                                            <p:cond delay="0"/>
                                          </p:stCondLst>
                                        </p:cTn>
                                        <p:tgtEl>
                                          <p:spTgt spid="2118"/>
                                        </p:tgtEl>
                                        <p:attrNameLst>
                                          <p:attrName>style.visibility</p:attrName>
                                        </p:attrNameLst>
                                      </p:cBhvr>
                                      <p:to>
                                        <p:strVal val="hidden"/>
                                      </p:to>
                                    </p:set>
                                  </p:childTnLst>
                                </p:cTn>
                              </p:par>
                            </p:childTnLst>
                          </p:cTn>
                        </p:par>
                        <p:par>
                          <p:cTn id="32" fill="hold">
                            <p:stCondLst>
                              <p:cond delay="0"/>
                            </p:stCondLst>
                            <p:childTnLst>
                              <p:par>
                                <p:cTn id="33" presetClass="exit" nodeType="afterEffect" presetSubtype="0" presetID="1" grpId="10" fill="hold">
                                  <p:stCondLst>
                                    <p:cond delay="0"/>
                                  </p:stCondLst>
                                  <p:iterate type="el" backwards="0">
                                    <p:tmAbs val="0"/>
                                  </p:iterate>
                                  <p:childTnLst>
                                    <p:set>
                                      <p:cBhvr>
                                        <p:cTn id="34" fill="hold">
                                          <p:stCondLst>
                                            <p:cond delay="0"/>
                                          </p:stCondLst>
                                        </p:cTn>
                                        <p:tgtEl>
                                          <p:spTgt spid="212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20" grpId="5"/>
      <p:bldP build="whole" bldLvl="1" animBg="1" rev="0" advAuto="0" spid="2105" grpId="1"/>
      <p:bldP build="whole" bldLvl="1" animBg="1" rev="0" advAuto="0" spid="2111" grpId="4"/>
      <p:bldP build="whole" bldLvl="1" animBg="1" rev="0" advAuto="0" spid="2118" grpId="2"/>
      <p:bldP build="whole" bldLvl="1" animBg="1" rev="0" advAuto="0" spid="2121" grpId="10"/>
      <p:bldP build="whole" bldLvl="1" animBg="1" rev="0" advAuto="0" spid="2105" grpId="8"/>
      <p:bldP build="whole" bldLvl="1" animBg="1" rev="0" advAuto="0" spid="2109" grpId="7"/>
      <p:bldP build="whole" bldLvl="1" animBg="1" rev="0" advAuto="0" spid="2121" grpId="3"/>
      <p:bldP build="whole" bldLvl="1" animBg="1" rev="0" advAuto="0" spid="2113" grpId="6"/>
      <p:bldP build="whole" bldLvl="1" animBg="1" rev="0" advAuto="0" spid="2118" grpId="9"/>
    </p:bldLst>
  </p:timing>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25" name="Group"/>
          <p:cNvGrpSpPr/>
          <p:nvPr/>
        </p:nvGrpSpPr>
        <p:grpSpPr>
          <a:xfrm>
            <a:off x="151900" y="2772025"/>
            <a:ext cx="7196723" cy="1841468"/>
            <a:chOff x="0" y="0"/>
            <a:chExt cx="7196721" cy="1841466"/>
          </a:xfrm>
        </p:grpSpPr>
        <p:sp>
          <p:nvSpPr>
            <p:cNvPr id="2123" name="Rectangle"/>
            <p:cNvSpPr/>
            <p:nvPr/>
          </p:nvSpPr>
          <p:spPr>
            <a:xfrm>
              <a:off x="0" y="0"/>
              <a:ext cx="7196722" cy="1841467"/>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124" name="Foreach(4096 by 64 par 1){ i =&gt;…"/>
            <p:cNvSpPr txBox="1"/>
            <p:nvPr/>
          </p:nvSpPr>
          <p:spPr>
            <a:xfrm>
              <a:off x="0" y="2533"/>
              <a:ext cx="7196722" cy="183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A8A7A6"/>
                  </a:solidFill>
                </a:rPr>
                <a:t>1</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tmp</a:t>
              </a:r>
              <a:r>
                <a:rPr>
                  <a:solidFill>
                    <a:srgbClr val="A7A7A7"/>
                  </a:solidFill>
                </a:rPr>
                <a:t> = </a:t>
              </a:r>
              <a:r>
                <a:rPr>
                  <a:solidFill>
                    <a:srgbClr val="C26E53"/>
                  </a:solidFill>
                </a:rPr>
                <a:t>x</a:t>
              </a:r>
              <a:r>
                <a:rPr>
                  <a:solidFill>
                    <a:srgbClr val="C7AA73"/>
                  </a:solidFill>
                </a:rPr>
                <a:t>(i</a:t>
              </a:r>
              <a:r>
                <a:rPr>
                  <a:solidFill>
                    <a:srgbClr val="7887A2"/>
                  </a:solidFill>
                </a:rPr>
                <a:t>/</a:t>
              </a:r>
              <a:r>
                <a:rPr>
                  <a:solidFill>
                    <a:srgbClr val="A7A7A7"/>
                  </a:solidFill>
                </a:rPr>
                <a:t>64</a:t>
              </a:r>
              <a:r>
                <a:rPr>
                  <a:solidFill>
                    <a:srgbClr val="C7AA73"/>
                  </a:solidFill>
                </a:rPr>
                <a:t>)</a:t>
              </a:r>
              <a:r>
                <a:rPr>
                  <a:solidFill>
                    <a:srgbClr val="7887A2"/>
                  </a:solidFill>
                </a:rPr>
                <a:t>/</a:t>
              </a:r>
              <a:r>
                <a:rPr>
                  <a:solidFill>
                    <a:srgbClr val="A7A7A7"/>
                  </a:solidFill>
                </a:rPr>
                <a:t>7</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2</a:t>
              </a:r>
              <a:r>
                <a:rPr>
                  <a:solidFill>
                    <a:srgbClr val="C7AA73"/>
                  </a:solidFill>
                </a:rPr>
                <a:t>){j =&gt;</a:t>
              </a: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a:t>
              </a:r>
              <a:r>
                <a:rPr>
                  <a:solidFill>
                    <a:srgbClr val="A7A7A7"/>
                  </a:solidFill>
                </a:rPr>
                <a:t> </a:t>
              </a:r>
              <a:r>
                <a:rPr>
                  <a:solidFill>
                    <a:srgbClr val="C26E53"/>
                  </a:solidFill>
                </a:rPr>
                <a:t>tmp</a:t>
              </a:r>
              <a:r>
                <a:rPr>
                  <a:solidFill>
                    <a:srgbClr val="7887A2"/>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126" name="CustomShape 4"/>
          <p:cNvSpPr/>
          <p:nvPr/>
        </p:nvSpPr>
        <p:spPr>
          <a:xfrm>
            <a:off x="213838" y="281927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127" name="CustomShape 5"/>
          <p:cNvSpPr/>
          <p:nvPr/>
        </p:nvSpPr>
        <p:spPr>
          <a:xfrm>
            <a:off x="783429" y="3454748"/>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128" name="CustomShape 7"/>
          <p:cNvSpPr/>
          <p:nvPr/>
        </p:nvSpPr>
        <p:spPr>
          <a:xfrm>
            <a:off x="510979" y="4031957"/>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129" name="CustomShape 6"/>
          <p:cNvSpPr/>
          <p:nvPr/>
        </p:nvSpPr>
        <p:spPr>
          <a:xfrm>
            <a:off x="1001788" y="3756052"/>
            <a:ext cx="2161636"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130" name="Bottleneck Analysis"/>
          <p:cNvSpPr txBox="1"/>
          <p:nvPr>
            <p:ph type="title"/>
          </p:nvPr>
        </p:nvSpPr>
        <p:spPr>
          <a:prstGeom prst="rect">
            <a:avLst/>
          </a:prstGeom>
        </p:spPr>
        <p:txBody>
          <a:bodyPr/>
          <a:lstStyle/>
          <a:p>
            <a:pPr/>
            <a:r>
              <a:t>Bottleneck Analysis</a:t>
            </a:r>
          </a:p>
        </p:txBody>
      </p:sp>
      <p:sp>
        <p:nvSpPr>
          <p:cNvPr id="2131" name="2) Adjust the hierarchy"/>
          <p:cNvSpPr txBox="1"/>
          <p:nvPr>
            <p:ph type="body" sz="quarter" idx="1"/>
          </p:nvPr>
        </p:nvSpPr>
        <p:spPr>
          <a:xfrm>
            <a:off x="475487" y="1143000"/>
            <a:ext cx="11176001" cy="1089581"/>
          </a:xfrm>
          <a:prstGeom prst="rect">
            <a:avLst/>
          </a:prstGeom>
        </p:spPr>
        <p:txBody>
          <a:bodyPr/>
          <a:lstStyle/>
          <a:p>
            <a:pPr/>
            <a:r>
              <a:t>2) Adjust the hierarchy</a:t>
            </a:r>
          </a:p>
        </p:txBody>
      </p:sp>
      <p:sp>
        <p:nvSpPr>
          <p:cNvPr id="2132" name="Pipeline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T=5543, iters=1</a:t>
            </a:r>
          </a:p>
        </p:txBody>
      </p:sp>
      <p:sp>
        <p:nvSpPr>
          <p:cNvPr id="2133" name="Load…"/>
          <p:cNvSpPr/>
          <p:nvPr/>
        </p:nvSpPr>
        <p:spPr>
          <a:xfrm>
            <a:off x="5020721" y="5163103"/>
            <a:ext cx="2065978" cy="995295"/>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[:3]</a:t>
            </a:r>
          </a:p>
          <a:p>
            <a:pPr algn="ctr">
              <a:defRPr b="1" sz="1400">
                <a:solidFill>
                  <a:srgbClr val="FF2600"/>
                </a:solidFill>
              </a:defRPr>
            </a:pPr>
            <a:r>
              <a:t>T=84, iters=64</a:t>
            </a:r>
          </a:p>
          <a:p>
            <a:pPr algn="ctr">
              <a:defRPr b="1" sz="1400">
                <a:solidFill>
                  <a:srgbClr val="FF2600"/>
                </a:solidFill>
              </a:defRPr>
            </a:pPr>
            <a:r>
              <a:t>starved=18</a:t>
            </a:r>
          </a:p>
        </p:txBody>
      </p:sp>
      <p:sp>
        <p:nvSpPr>
          <p:cNvPr id="2134" name="Inner (j)…"/>
          <p:cNvSpPr/>
          <p:nvPr/>
        </p:nvSpPr>
        <p:spPr>
          <a:xfrm>
            <a:off x="9953273" y="5163103"/>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[:5] L=20,II=1</a:t>
            </a:r>
          </a:p>
          <a:p>
            <a:pPr algn="ctr">
              <a:defRPr b="1" sz="1400">
                <a:solidFill>
                  <a:srgbClr val="FF2600"/>
                </a:solidFill>
              </a:defRPr>
            </a:pPr>
            <a:r>
              <a:t>T=85, iters=64</a:t>
            </a:r>
          </a:p>
        </p:txBody>
      </p:sp>
      <p:sp>
        <p:nvSpPr>
          <p:cNvPr id="2149"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150"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137" name="Unit…"/>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[:4]</a:t>
            </a:r>
          </a:p>
          <a:p>
            <a:pPr algn="ctr">
              <a:defRPr b="1" sz="1400">
                <a:solidFill>
                  <a:srgbClr val="FF2600"/>
                </a:solidFill>
              </a:defRPr>
            </a:pPr>
            <a:r>
              <a:t>T=18, iters=64</a:t>
            </a:r>
          </a:p>
        </p:txBody>
      </p:sp>
      <p:sp>
        <p:nvSpPr>
          <p:cNvPr id="2151"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139"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40" name="x [:2]"/>
          <p:cNvSpPr txBox="1"/>
          <p:nvPr/>
        </p:nvSpPr>
        <p:spPr>
          <a:xfrm>
            <a:off x="5041052" y="4775065"/>
            <a:ext cx="838162"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7E79"/>
                </a:solidFill>
              </a:defRPr>
            </a:lvl1pPr>
          </a:lstStyle>
          <a:p>
            <a:pPr/>
            <a:r>
              <a:t>x [:2]</a:t>
            </a:r>
          </a:p>
        </p:txBody>
      </p:sp>
      <p:sp>
        <p:nvSpPr>
          <p:cNvPr id="2141" name="Line"/>
          <p:cNvSpPr/>
          <p:nvPr/>
        </p:nvSpPr>
        <p:spPr>
          <a:xfrm>
            <a:off x="6472726" y="4960485"/>
            <a:ext cx="489300" cy="1"/>
          </a:xfrm>
          <a:prstGeom prst="line">
            <a:avLst/>
          </a:prstGeom>
          <a:ln w="127000">
            <a:solidFill>
              <a:srgbClr val="FF7E79"/>
            </a:solidFill>
          </a:ln>
        </p:spPr>
        <p:txBody>
          <a:bodyPr lIns="45719" rIns="45719"/>
          <a:lstStyle/>
          <a:p>
            <a:pPr/>
          </a:p>
        </p:txBody>
      </p:sp>
      <p:sp>
        <p:nvSpPr>
          <p:cNvPr id="2142" name="Line"/>
          <p:cNvSpPr/>
          <p:nvPr/>
        </p:nvSpPr>
        <p:spPr>
          <a:xfrm>
            <a:off x="8167625" y="4960485"/>
            <a:ext cx="489300" cy="1"/>
          </a:xfrm>
          <a:prstGeom prst="line">
            <a:avLst/>
          </a:prstGeom>
          <a:ln w="127000">
            <a:solidFill>
              <a:srgbClr val="FF7E79"/>
            </a:solidFill>
          </a:ln>
        </p:spPr>
        <p:txBody>
          <a:bodyPr lIns="45719" rIns="45719"/>
          <a:lstStyle/>
          <a:p>
            <a:pPr/>
          </a:p>
        </p:txBody>
      </p:sp>
      <p:sp>
        <p:nvSpPr>
          <p:cNvPr id="2143" name="Line"/>
          <p:cNvSpPr/>
          <p:nvPr/>
        </p:nvSpPr>
        <p:spPr>
          <a:xfrm>
            <a:off x="9862524" y="4960485"/>
            <a:ext cx="489300" cy="1"/>
          </a:xfrm>
          <a:prstGeom prst="line">
            <a:avLst/>
          </a:prstGeom>
          <a:ln w="127000">
            <a:solidFill>
              <a:srgbClr val="FF7E79"/>
            </a:solidFill>
          </a:ln>
        </p:spPr>
        <p:txBody>
          <a:bodyPr lIns="45719" rIns="45719"/>
          <a:lstStyle/>
          <a:p>
            <a:pPr/>
          </a:p>
        </p:txBody>
      </p:sp>
      <p:sp>
        <p:nvSpPr>
          <p:cNvPr id="2144" name="Is triple-buffer necessary?"/>
          <p:cNvSpPr/>
          <p:nvPr/>
        </p:nvSpPr>
        <p:spPr>
          <a:xfrm>
            <a:off x="1026196" y="4764174"/>
            <a:ext cx="3073328" cy="392623"/>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Is triple-buffer necessary?</a:t>
            </a:r>
          </a:p>
        </p:txBody>
      </p:sp>
      <p:sp>
        <p:nvSpPr>
          <p:cNvPr id="2152" name="Connection Line"/>
          <p:cNvSpPr/>
          <p:nvPr/>
        </p:nvSpPr>
        <p:spPr>
          <a:xfrm>
            <a:off x="4095339" y="4704663"/>
            <a:ext cx="964388" cy="199399"/>
          </a:xfrm>
          <a:custGeom>
            <a:avLst/>
            <a:gdLst/>
            <a:ahLst/>
            <a:cxnLst>
              <a:cxn ang="0">
                <a:pos x="wd2" y="hd2"/>
              </a:cxn>
              <a:cxn ang="5400000">
                <a:pos x="wd2" y="hd2"/>
              </a:cxn>
              <a:cxn ang="10800000">
                <a:pos x="wd2" y="hd2"/>
              </a:cxn>
              <a:cxn ang="16200000">
                <a:pos x="wd2" y="hd2"/>
              </a:cxn>
            </a:cxnLst>
            <a:rect l="0" t="0" r="r" b="b"/>
            <a:pathLst>
              <a:path w="21600" h="16556" fill="norm" stroke="1" extrusionOk="0">
                <a:moveTo>
                  <a:pt x="0" y="8271"/>
                </a:moveTo>
                <a:cubicBezTo>
                  <a:pt x="3146" y="-5044"/>
                  <a:pt x="10346" y="-2282"/>
                  <a:pt x="21600" y="16556"/>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146" name="Code can be restructured to eliminate stage by computing this in inner controller"/>
          <p:cNvSpPr/>
          <p:nvPr/>
        </p:nvSpPr>
        <p:spPr>
          <a:xfrm>
            <a:off x="5869129" y="2168150"/>
            <a:ext cx="4854007" cy="75273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Code can be restructured to eliminate stage by computing this in inner controller</a:t>
            </a:r>
          </a:p>
        </p:txBody>
      </p:sp>
      <p:sp>
        <p:nvSpPr>
          <p:cNvPr id="2153" name="Connection Line"/>
          <p:cNvSpPr/>
          <p:nvPr/>
        </p:nvSpPr>
        <p:spPr>
          <a:xfrm>
            <a:off x="8404873" y="2917361"/>
            <a:ext cx="1304684" cy="2272018"/>
          </a:xfrm>
          <a:custGeom>
            <a:avLst/>
            <a:gdLst/>
            <a:ahLst/>
            <a:cxnLst>
              <a:cxn ang="0">
                <a:pos x="wd2" y="hd2"/>
              </a:cxn>
              <a:cxn ang="5400000">
                <a:pos x="wd2" y="hd2"/>
              </a:cxn>
              <a:cxn ang="10800000">
                <a:pos x="wd2" y="hd2"/>
              </a:cxn>
              <a:cxn ang="16200000">
                <a:pos x="wd2" y="hd2"/>
              </a:cxn>
            </a:cxnLst>
            <a:rect l="0" t="0" r="r" b="b"/>
            <a:pathLst>
              <a:path w="16438" h="21600" fill="norm" stroke="1" extrusionOk="0">
                <a:moveTo>
                  <a:pt x="0" y="0"/>
                </a:moveTo>
                <a:cubicBezTo>
                  <a:pt x="19280" y="1720"/>
                  <a:pt x="21600" y="8920"/>
                  <a:pt x="6959"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154" name="Connection Line"/>
          <p:cNvSpPr/>
          <p:nvPr/>
        </p:nvSpPr>
        <p:spPr>
          <a:xfrm>
            <a:off x="3074755" y="2732008"/>
            <a:ext cx="2807052" cy="9594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5062" y="11"/>
                  <a:pt x="7862" y="7211"/>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4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5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14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153"/>
                                        </p:tgtEl>
                                        <p:attrNameLst>
                                          <p:attrName>style.visibility</p:attrName>
                                        </p:attrNameLst>
                                      </p:cBhvr>
                                      <p:to>
                                        <p:strVal val="visible"/>
                                      </p:to>
                                    </p:set>
                                  </p:childTnLst>
                                </p:cTn>
                              </p:par>
                            </p:childTnLst>
                          </p:cTn>
                        </p:par>
                        <p:par>
                          <p:cTn id="17" fill="hold">
                            <p:stCondLst>
                              <p:cond delay="0"/>
                            </p:stCondLst>
                            <p:childTnLst>
                              <p:par>
                                <p:cTn id="18" presetClass="exit" nodeType="afterEffect" presetSubtype="0" presetID="1" grpId="5" fill="hold">
                                  <p:stCondLst>
                                    <p:cond delay="0"/>
                                  </p:stCondLst>
                                  <p:iterate type="el" backwards="0">
                                    <p:tmAbs val="0"/>
                                  </p:iterate>
                                  <p:childTnLst>
                                    <p:set>
                                      <p:cBhvr>
                                        <p:cTn id="19" fill="hold">
                                          <p:stCondLst>
                                            <p:cond delay="0"/>
                                          </p:stCondLst>
                                        </p:cTn>
                                        <p:tgtEl>
                                          <p:spTgt spid="2144"/>
                                        </p:tgtEl>
                                        <p:attrNameLst>
                                          <p:attrName>style.visibility</p:attrName>
                                        </p:attrNameLst>
                                      </p:cBhvr>
                                      <p:to>
                                        <p:strVal val="hidden"/>
                                      </p:to>
                                    </p:set>
                                  </p:childTnLst>
                                </p:cTn>
                              </p:par>
                            </p:childTnLst>
                          </p:cTn>
                        </p:par>
                        <p:par>
                          <p:cTn id="20" fill="hold">
                            <p:stCondLst>
                              <p:cond delay="0"/>
                            </p:stCondLst>
                            <p:childTnLst>
                              <p:par>
                                <p:cTn id="21" presetClass="exit" nodeType="afterEffect" presetSubtype="0" presetID="1" grpId="6" fill="hold">
                                  <p:stCondLst>
                                    <p:cond delay="0"/>
                                  </p:stCondLst>
                                  <p:iterate type="el" backwards="0">
                                    <p:tmAbs val="0"/>
                                  </p:iterate>
                                  <p:childTnLst>
                                    <p:set>
                                      <p:cBhvr>
                                        <p:cTn id="22" fill="hold">
                                          <p:stCondLst>
                                            <p:cond delay="0"/>
                                          </p:stCondLst>
                                        </p:cTn>
                                        <p:tgtEl>
                                          <p:spTgt spid="2152"/>
                                        </p:tgtEl>
                                        <p:attrNameLst>
                                          <p:attrName>style.visibility</p:attrName>
                                        </p:attrNameLst>
                                      </p:cBhvr>
                                      <p:to>
                                        <p:strVal val="hidden"/>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1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52" grpId="6"/>
      <p:bldP build="whole" bldLvl="1" animBg="1" rev="0" advAuto="0" spid="2144" grpId="1"/>
      <p:bldP build="whole" bldLvl="1" animBg="1" rev="0" advAuto="0" spid="2153" grpId="4"/>
      <p:bldP build="whole" bldLvl="1" animBg="1" rev="0" advAuto="0" spid="2154" grpId="7"/>
      <p:bldP build="whole" bldLvl="1" animBg="1" rev="0" advAuto="0" spid="2144" grpId="5"/>
      <p:bldP build="whole" bldLvl="1" animBg="1" rev="0" advAuto="0" spid="2152" grpId="2"/>
      <p:bldP build="whole" bldLvl="1" animBg="1" rev="0" advAuto="0" spid="2146" grpId="3"/>
    </p:bldLst>
  </p:timing>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58" name="Group"/>
          <p:cNvGrpSpPr/>
          <p:nvPr/>
        </p:nvGrpSpPr>
        <p:grpSpPr>
          <a:xfrm>
            <a:off x="153025" y="2449630"/>
            <a:ext cx="4951581" cy="2138441"/>
            <a:chOff x="0" y="0"/>
            <a:chExt cx="4951579" cy="2138440"/>
          </a:xfrm>
        </p:grpSpPr>
        <p:sp>
          <p:nvSpPr>
            <p:cNvPr id="2156" name="Rectangle"/>
            <p:cNvSpPr/>
            <p:nvPr/>
          </p:nvSpPr>
          <p:spPr>
            <a:xfrm>
              <a:off x="0" y="0"/>
              <a:ext cx="4951580" cy="213844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157" name="Foreach(4096 by 64 par 1){ i =&gt;…"/>
            <p:cNvSpPr txBox="1"/>
            <p:nvPr/>
          </p:nvSpPr>
          <p:spPr>
            <a:xfrm>
              <a:off x="0" y="2942"/>
              <a:ext cx="4951580" cy="2132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A8A7A6"/>
                  </a:solidFill>
                </a:rPr>
                <a:t>1</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2</a:t>
              </a:r>
              <a:r>
                <a:rPr>
                  <a:solidFill>
                    <a:srgbClr val="C7AA73"/>
                  </a:solidFill>
                </a:rPr>
                <a:t>){j =&gt;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 </a:t>
              </a:r>
              <a:r>
                <a:rPr>
                  <a:solidFill>
                    <a:srgbClr val="C7AA73"/>
                  </a:solidFill>
                </a:rPr>
                <a:t>(</a:t>
              </a:r>
              <a:r>
                <a:rPr>
                  <a:solidFill>
                    <a:srgbClr val="C26E53"/>
                  </a:solidFill>
                </a:rPr>
                <a:t>x</a:t>
              </a:r>
              <a:r>
                <a:rPr>
                  <a:solidFill>
                    <a:srgbClr val="D783E3"/>
                  </a:solidFill>
                </a:rPr>
                <a:t>(</a:t>
              </a:r>
              <a:r>
                <a:rPr>
                  <a:solidFill>
                    <a:srgbClr val="C7AA73"/>
                  </a:solidFill>
                </a:rPr>
                <a:t>i</a:t>
              </a:r>
              <a:r>
                <a:rPr>
                  <a:solidFill>
                    <a:srgbClr val="7887A2"/>
                  </a:solidFill>
                </a:rPr>
                <a:t>/</a:t>
              </a:r>
              <a:r>
                <a:rPr>
                  <a:solidFill>
                    <a:srgbClr val="A8A7A6"/>
                  </a:solidFill>
                </a:rPr>
                <a:t>64</a:t>
              </a:r>
              <a:r>
                <a:rPr>
                  <a:solidFill>
                    <a:srgbClr val="D783E3"/>
                  </a:solidFill>
                </a:rPr>
                <a:t>)</a:t>
              </a:r>
              <a:r>
                <a:rPr>
                  <a:solidFill>
                    <a:srgbClr val="7887A2"/>
                  </a:solidFill>
                </a:rPr>
                <a:t> / </a:t>
              </a:r>
              <a:r>
                <a:rPr>
                  <a:solidFill>
                    <a:srgbClr val="A8A7A6"/>
                  </a:solidFill>
                </a:rPr>
                <a:t>7</a:t>
              </a:r>
              <a:r>
                <a:rPr>
                  <a:solidFill>
                    <a:srgbClr val="C7AA73"/>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p>
          </p:txBody>
        </p:sp>
      </p:grpSp>
      <p:sp>
        <p:nvSpPr>
          <p:cNvPr id="2159" name="Bottleneck Analysis"/>
          <p:cNvSpPr txBox="1"/>
          <p:nvPr>
            <p:ph type="title"/>
          </p:nvPr>
        </p:nvSpPr>
        <p:spPr>
          <a:prstGeom prst="rect">
            <a:avLst/>
          </a:prstGeom>
        </p:spPr>
        <p:txBody>
          <a:bodyPr/>
          <a:lstStyle/>
          <a:p>
            <a:pPr/>
            <a:r>
              <a:t>Bottleneck Analysis</a:t>
            </a:r>
          </a:p>
        </p:txBody>
      </p:sp>
      <p:sp>
        <p:nvSpPr>
          <p:cNvPr id="2160" name="2) Adjust the hierarchy"/>
          <p:cNvSpPr txBox="1"/>
          <p:nvPr>
            <p:ph type="body" sz="quarter" idx="1"/>
          </p:nvPr>
        </p:nvSpPr>
        <p:spPr>
          <a:xfrm>
            <a:off x="475487" y="1143000"/>
            <a:ext cx="11176001" cy="1089581"/>
          </a:xfrm>
          <a:prstGeom prst="rect">
            <a:avLst/>
          </a:prstGeom>
        </p:spPr>
        <p:txBody>
          <a:bodyPr/>
          <a:lstStyle/>
          <a:p>
            <a:pPr/>
            <a:r>
              <a:t>2) Adjust the hierarchy</a:t>
            </a:r>
          </a:p>
        </p:txBody>
      </p:sp>
      <p:sp>
        <p:nvSpPr>
          <p:cNvPr id="2161" name="Pipeline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T=5524, iters=1</a:t>
            </a:r>
          </a:p>
        </p:txBody>
      </p:sp>
      <p:sp>
        <p:nvSpPr>
          <p:cNvPr id="2162" name="Load…"/>
          <p:cNvSpPr/>
          <p:nvPr/>
        </p:nvSpPr>
        <p:spPr>
          <a:xfrm>
            <a:off x="6210287" y="5163103"/>
            <a:ext cx="2065979" cy="995295"/>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[:3]</a:t>
            </a:r>
          </a:p>
          <a:p>
            <a:pPr algn="ctr">
              <a:defRPr b="1" sz="1400">
                <a:solidFill>
                  <a:srgbClr val="FF2600"/>
                </a:solidFill>
              </a:defRPr>
            </a:pPr>
            <a:r>
              <a:t>T=84, iters=64</a:t>
            </a:r>
          </a:p>
          <a:p>
            <a:pPr algn="ctr">
              <a:defRPr b="1" sz="1400">
                <a:solidFill>
                  <a:srgbClr val="FF2600"/>
                </a:solidFill>
              </a:defRPr>
            </a:pPr>
            <a:r>
              <a:t>starved=18</a:t>
            </a:r>
          </a:p>
        </p:txBody>
      </p:sp>
      <p:sp>
        <p:nvSpPr>
          <p:cNvPr id="2163" name="Inner (j)…"/>
          <p:cNvSpPr/>
          <p:nvPr/>
        </p:nvSpPr>
        <p:spPr>
          <a:xfrm>
            <a:off x="8878006" y="5163103"/>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178"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179"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166" name="CustomShape 4"/>
          <p:cNvSpPr/>
          <p:nvPr/>
        </p:nvSpPr>
        <p:spPr>
          <a:xfrm>
            <a:off x="213838" y="2496876"/>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167" name="CustomShape 5"/>
          <p:cNvSpPr/>
          <p:nvPr/>
        </p:nvSpPr>
        <p:spPr>
          <a:xfrm>
            <a:off x="783429" y="3119653"/>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168" name="CustomShape 7"/>
          <p:cNvSpPr/>
          <p:nvPr/>
        </p:nvSpPr>
        <p:spPr>
          <a:xfrm>
            <a:off x="468645" y="3425928"/>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169"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170" name="x [:2]"/>
          <p:cNvSpPr txBox="1"/>
          <p:nvPr/>
        </p:nvSpPr>
        <p:spPr>
          <a:xfrm>
            <a:off x="5481444" y="4749665"/>
            <a:ext cx="83816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7E79"/>
                </a:solidFill>
              </a:defRPr>
            </a:lvl1pPr>
          </a:lstStyle>
          <a:p>
            <a:pPr/>
            <a:r>
              <a:t>x [:2]</a:t>
            </a:r>
          </a:p>
        </p:txBody>
      </p:sp>
      <p:sp>
        <p:nvSpPr>
          <p:cNvPr id="2171" name="Line"/>
          <p:cNvSpPr/>
          <p:nvPr/>
        </p:nvSpPr>
        <p:spPr>
          <a:xfrm>
            <a:off x="6472726" y="4960485"/>
            <a:ext cx="489300" cy="1"/>
          </a:xfrm>
          <a:prstGeom prst="line">
            <a:avLst/>
          </a:prstGeom>
          <a:ln w="127000">
            <a:solidFill>
              <a:srgbClr val="FF7E79"/>
            </a:solidFill>
          </a:ln>
        </p:spPr>
        <p:txBody>
          <a:bodyPr lIns="45719" rIns="45719"/>
          <a:lstStyle/>
          <a:p>
            <a:pPr/>
          </a:p>
        </p:txBody>
      </p:sp>
      <p:sp>
        <p:nvSpPr>
          <p:cNvPr id="2172" name="Line"/>
          <p:cNvSpPr/>
          <p:nvPr/>
        </p:nvSpPr>
        <p:spPr>
          <a:xfrm>
            <a:off x="9862524" y="4960485"/>
            <a:ext cx="489300" cy="1"/>
          </a:xfrm>
          <a:prstGeom prst="line">
            <a:avLst/>
          </a:prstGeom>
          <a:ln w="127000">
            <a:solidFill>
              <a:srgbClr val="FF7E79"/>
            </a:solidFill>
          </a:ln>
        </p:spPr>
        <p:txBody>
          <a:bodyPr lIns="45719" rIns="45719"/>
          <a:lstStyle/>
          <a:p>
            <a:pPr/>
          </a:p>
        </p:txBody>
      </p:sp>
      <p:sp>
        <p:nvSpPr>
          <p:cNvPr id="2173" name="Reduced to double buffer"/>
          <p:cNvSpPr/>
          <p:nvPr/>
        </p:nvSpPr>
        <p:spPr>
          <a:xfrm>
            <a:off x="1026196" y="4764174"/>
            <a:ext cx="3073328" cy="392623"/>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Reduced to double buffer</a:t>
            </a:r>
          </a:p>
        </p:txBody>
      </p:sp>
      <p:sp>
        <p:nvSpPr>
          <p:cNvPr id="2180" name="Connection Line"/>
          <p:cNvSpPr/>
          <p:nvPr/>
        </p:nvSpPr>
        <p:spPr>
          <a:xfrm>
            <a:off x="4095339" y="4817820"/>
            <a:ext cx="1393740" cy="144777"/>
          </a:xfrm>
          <a:custGeom>
            <a:avLst/>
            <a:gdLst/>
            <a:ahLst/>
            <a:cxnLst>
              <a:cxn ang="0">
                <a:pos x="wd2" y="hd2"/>
              </a:cxn>
              <a:cxn ang="5400000">
                <a:pos x="wd2" y="hd2"/>
              </a:cxn>
              <a:cxn ang="10800000">
                <a:pos x="wd2" y="hd2"/>
              </a:cxn>
              <a:cxn ang="16200000">
                <a:pos x="wd2" y="hd2"/>
              </a:cxn>
            </a:cxnLst>
            <a:rect l="0" t="0" r="r" b="b"/>
            <a:pathLst>
              <a:path w="21600" h="16287" fill="norm" stroke="1" extrusionOk="0">
                <a:moveTo>
                  <a:pt x="0" y="16287"/>
                </a:moveTo>
                <a:cubicBezTo>
                  <a:pt x="2669" y="-3839"/>
                  <a:pt x="9869" y="-5313"/>
                  <a:pt x="21600" y="11864"/>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175" name="Tiny reduction in runtime (5543 -&gt; 5524)"/>
          <p:cNvSpPr/>
          <p:nvPr/>
        </p:nvSpPr>
        <p:spPr>
          <a:xfrm>
            <a:off x="7308462" y="2564794"/>
            <a:ext cx="3073328" cy="769554"/>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Tiny reduction in runtime (5543 -&gt; 5524) </a:t>
            </a:r>
          </a:p>
        </p:txBody>
      </p:sp>
      <p:sp>
        <p:nvSpPr>
          <p:cNvPr id="2181" name="Connection Line"/>
          <p:cNvSpPr/>
          <p:nvPr/>
        </p:nvSpPr>
        <p:spPr>
          <a:xfrm>
            <a:off x="8502650" y="3339851"/>
            <a:ext cx="1212903" cy="9524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769" y="5847"/>
                  <a:pt x="13569" y="13047"/>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177" name="Note this change is “free” in hardware the divide-by-7 circuitry is stamped out either way, and its latency can be hidden by the existing latency of the inner controller"/>
          <p:cNvSpPr txBox="1"/>
          <p:nvPr/>
        </p:nvSpPr>
        <p:spPr>
          <a:xfrm>
            <a:off x="177516" y="6134974"/>
            <a:ext cx="11546977"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Note this change is “free” in hardware the divide-by-7 circuitry is stamped out either way, and its latency can be hidden by the existing latency of the inner controller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7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8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175"/>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181"/>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81" grpId="4"/>
      <p:bldP build="whole" bldLvl="1" animBg="1" rev="0" advAuto="0" spid="2177" grpId="5"/>
      <p:bldP build="whole" bldLvl="1" animBg="1" rev="0" advAuto="0" spid="2175" grpId="3"/>
      <p:bldP build="whole" bldLvl="1" animBg="1" rev="0" advAuto="0" spid="2173" grpId="1"/>
      <p:bldP build="whole" bldLvl="1" animBg="1" rev="0" advAuto="0" spid="2180" grpId="2"/>
    </p:bldLst>
  </p:timing>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3" name="Bottleneck Analysis"/>
          <p:cNvSpPr txBox="1"/>
          <p:nvPr>
            <p:ph type="title"/>
          </p:nvPr>
        </p:nvSpPr>
        <p:spPr>
          <a:prstGeom prst="rect">
            <a:avLst/>
          </a:prstGeom>
        </p:spPr>
        <p:txBody>
          <a:bodyPr/>
          <a:lstStyle/>
          <a:p>
            <a:pPr/>
            <a:r>
              <a:t>Bottleneck Analysis</a:t>
            </a:r>
          </a:p>
        </p:txBody>
      </p:sp>
      <p:sp>
        <p:nvSpPr>
          <p:cNvPr id="2184" name="3) Maximize DMA efficiency"/>
          <p:cNvSpPr txBox="1"/>
          <p:nvPr>
            <p:ph type="body" sz="quarter" idx="1"/>
          </p:nvPr>
        </p:nvSpPr>
        <p:spPr>
          <a:xfrm>
            <a:off x="475487" y="1143000"/>
            <a:ext cx="11176001" cy="1089581"/>
          </a:xfrm>
          <a:prstGeom prst="rect">
            <a:avLst/>
          </a:prstGeom>
        </p:spPr>
        <p:txBody>
          <a:bodyPr/>
          <a:lstStyle/>
          <a:p>
            <a:pPr/>
            <a:r>
              <a:t>3) Maximize DMA efficiency</a:t>
            </a:r>
          </a:p>
        </p:txBody>
      </p:sp>
      <p:sp>
        <p:nvSpPr>
          <p:cNvPr id="2185"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00" name="Group"/>
          <p:cNvGrpSpPr/>
          <p:nvPr/>
        </p:nvGrpSpPr>
        <p:grpSpPr>
          <a:xfrm>
            <a:off x="153025" y="2449630"/>
            <a:ext cx="10790959" cy="3708768"/>
            <a:chOff x="0" y="0"/>
            <a:chExt cx="10790958" cy="3708767"/>
          </a:xfrm>
        </p:grpSpPr>
        <p:sp>
          <p:nvSpPr>
            <p:cNvPr id="2186" name="Pipeline (i)…"/>
            <p:cNvSpPr/>
            <p:nvPr/>
          </p:nvSpPr>
          <p:spPr>
            <a:xfrm>
              <a:off x="7333971" y="1289834"/>
              <a:ext cx="2065979" cy="752739"/>
            </a:xfrm>
            <a:prstGeom prst="rect">
              <a:avLst/>
            </a:prstGeom>
            <a:solidFill>
              <a:srgbClr val="FFFC79"/>
            </a:solidFill>
            <a:ln w="25400" cap="flat">
              <a:solidFill>
                <a:srgbClr val="EAC35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Pipeline (i)</a:t>
              </a:r>
            </a:p>
            <a:p>
              <a:pPr algn="ctr">
                <a:defRPr sz="1400"/>
              </a:pPr>
              <a:r>
                <a:t>[:1]</a:t>
              </a:r>
            </a:p>
            <a:p>
              <a:pPr algn="ctr">
                <a:defRPr b="1" sz="1400">
                  <a:solidFill>
                    <a:srgbClr val="FF2600"/>
                  </a:solidFill>
                </a:defRPr>
              </a:pPr>
              <a:r>
                <a:t>T=5524, iters=1</a:t>
              </a:r>
            </a:p>
          </p:txBody>
        </p:sp>
        <p:sp>
          <p:nvSpPr>
            <p:cNvPr id="2187" name="Load…"/>
            <p:cNvSpPr/>
            <p:nvPr/>
          </p:nvSpPr>
          <p:spPr>
            <a:xfrm>
              <a:off x="6057262" y="2713472"/>
              <a:ext cx="2065978" cy="995296"/>
            </a:xfrm>
            <a:prstGeom prst="rect">
              <a:avLst/>
            </a:prstGeom>
            <a:solidFill>
              <a:srgbClr val="A8AAF7"/>
            </a:solidFill>
            <a:ln w="25400" cap="flat">
              <a:solidFill>
                <a:srgbClr val="1200F5"/>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Load </a:t>
              </a:r>
            </a:p>
            <a:p>
              <a:pPr algn="ctr">
                <a:defRPr sz="1400"/>
              </a:pPr>
              <a:r>
                <a:t>[:3]</a:t>
              </a:r>
            </a:p>
            <a:p>
              <a:pPr algn="ctr">
                <a:defRPr b="1" sz="1400">
                  <a:solidFill>
                    <a:srgbClr val="FF2600"/>
                  </a:solidFill>
                </a:defRPr>
              </a:pPr>
              <a:r>
                <a:t>T=84, iters=64</a:t>
              </a:r>
            </a:p>
            <a:p>
              <a:pPr algn="ctr">
                <a:defRPr b="1" sz="1400">
                  <a:solidFill>
                    <a:srgbClr val="FF2600"/>
                  </a:solidFill>
                </a:defRPr>
              </a:pPr>
              <a:r>
                <a:t>starved=18</a:t>
              </a:r>
            </a:p>
          </p:txBody>
        </p:sp>
        <p:sp>
          <p:nvSpPr>
            <p:cNvPr id="2188" name="Inner (j)…"/>
            <p:cNvSpPr/>
            <p:nvPr/>
          </p:nvSpPr>
          <p:spPr>
            <a:xfrm>
              <a:off x="8724980" y="2713472"/>
              <a:ext cx="2065979" cy="752739"/>
            </a:xfrm>
            <a:prstGeom prst="rect">
              <a:avLst/>
            </a:prstGeom>
            <a:solidFill>
              <a:srgbClr val="EFAAB2"/>
            </a:solidFill>
            <a:ln w="25400" cap="flat">
              <a:solidFill>
                <a:srgbClr val="E93424"/>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Inner (j)</a:t>
              </a:r>
            </a:p>
            <a:p>
              <a:pPr algn="ctr">
                <a:defRPr sz="1400"/>
              </a:pPr>
              <a:r>
                <a:t>[:4] L=20,II=1</a:t>
              </a:r>
            </a:p>
            <a:p>
              <a:pPr algn="ctr">
                <a:defRPr b="1" sz="1400">
                  <a:solidFill>
                    <a:srgbClr val="FF2600"/>
                  </a:solidFill>
                </a:defRPr>
              </a:pPr>
              <a:r>
                <a:t>T=85, iters=64</a:t>
              </a:r>
            </a:p>
          </p:txBody>
        </p:sp>
        <p:sp>
          <p:nvSpPr>
            <p:cNvPr id="2206" name="Connection Line"/>
            <p:cNvSpPr/>
            <p:nvPr/>
          </p:nvSpPr>
          <p:spPr>
            <a:xfrm>
              <a:off x="6520179" y="2033270"/>
              <a:ext cx="1845311" cy="681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noFill/>
            <a:ln w="25400" cap="flat">
              <a:solidFill>
                <a:srgbClr val="000000"/>
              </a:solidFill>
              <a:prstDash val="solid"/>
              <a:round/>
              <a:tailEnd type="triangle" w="med" len="med"/>
            </a:ln>
            <a:effectLst/>
          </p:spPr>
          <p:txBody>
            <a:bodyPr/>
            <a:lstStyle/>
            <a:p>
              <a:pPr/>
            </a:p>
          </p:txBody>
        </p:sp>
        <p:sp>
          <p:nvSpPr>
            <p:cNvPr id="2207" name="Connection Line"/>
            <p:cNvSpPr/>
            <p:nvPr/>
          </p:nvSpPr>
          <p:spPr>
            <a:xfrm>
              <a:off x="8368030" y="2142490"/>
              <a:ext cx="172339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noFill/>
            <a:ln w="25400" cap="flat">
              <a:solidFill>
                <a:srgbClr val="000000"/>
              </a:solidFill>
              <a:prstDash val="solid"/>
              <a:round/>
              <a:tailEnd type="triangle" w="med" len="med"/>
            </a:ln>
            <a:effectLst/>
          </p:spPr>
          <p:txBody>
            <a:bodyPr/>
            <a:lstStyle/>
            <a:p>
              <a:pPr/>
            </a:p>
          </p:txBody>
        </p:sp>
        <p:sp>
          <p:nvSpPr>
            <p:cNvPr id="2191" name="x [:2]"/>
            <p:cNvSpPr/>
            <p:nvPr/>
          </p:nvSpPr>
          <p:spPr>
            <a:xfrm>
              <a:off x="5328419" y="230003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FF7E79"/>
                  </a:solidFill>
                </a:defRPr>
              </a:lvl1pPr>
            </a:lstStyle>
            <a:p>
              <a:pPr/>
              <a:r>
                <a:t>x [:2]</a:t>
              </a:r>
            </a:p>
          </p:txBody>
        </p:sp>
        <p:sp>
          <p:nvSpPr>
            <p:cNvPr id="2192" name="Line"/>
            <p:cNvSpPr/>
            <p:nvPr/>
          </p:nvSpPr>
          <p:spPr>
            <a:xfrm>
              <a:off x="6319701" y="2510854"/>
              <a:ext cx="489300" cy="1"/>
            </a:xfrm>
            <a:prstGeom prst="line">
              <a:avLst/>
            </a:prstGeom>
            <a:noFill/>
            <a:ln w="127000" cap="flat">
              <a:solidFill>
                <a:srgbClr val="FF7E79"/>
              </a:solidFill>
              <a:prstDash val="solid"/>
              <a:round/>
            </a:ln>
            <a:effectLst/>
          </p:spPr>
          <p:txBody>
            <a:bodyPr wrap="square" lIns="45719" tIns="45719" rIns="45719" bIns="45719" numCol="1" anchor="t">
              <a:noAutofit/>
            </a:bodyPr>
            <a:lstStyle/>
            <a:p>
              <a:pPr/>
            </a:p>
          </p:txBody>
        </p:sp>
        <p:sp>
          <p:nvSpPr>
            <p:cNvPr id="2193" name="Line"/>
            <p:cNvSpPr/>
            <p:nvPr/>
          </p:nvSpPr>
          <p:spPr>
            <a:xfrm>
              <a:off x="9709498" y="2510854"/>
              <a:ext cx="489300" cy="1"/>
            </a:xfrm>
            <a:prstGeom prst="line">
              <a:avLst/>
            </a:prstGeom>
            <a:noFill/>
            <a:ln w="127000" cap="flat">
              <a:solidFill>
                <a:srgbClr val="FF7E79"/>
              </a:solidFill>
              <a:prstDash val="solid"/>
              <a:round/>
            </a:ln>
            <a:effectLst/>
          </p:spPr>
          <p:txBody>
            <a:bodyPr wrap="square" lIns="45719" tIns="45719" rIns="45719" bIns="45719" numCol="1" anchor="t">
              <a:noAutofit/>
            </a:bodyPr>
            <a:lstStyle/>
            <a:p>
              <a:pPr/>
            </a:p>
          </p:txBody>
        </p:sp>
        <p:grpSp>
          <p:nvGrpSpPr>
            <p:cNvPr id="2196" name="Group"/>
            <p:cNvGrpSpPr/>
            <p:nvPr/>
          </p:nvGrpSpPr>
          <p:grpSpPr>
            <a:xfrm>
              <a:off x="-1" y="0"/>
              <a:ext cx="4879006" cy="2138441"/>
              <a:chOff x="0" y="0"/>
              <a:chExt cx="4879004" cy="2138440"/>
            </a:xfrm>
          </p:grpSpPr>
          <p:sp>
            <p:nvSpPr>
              <p:cNvPr id="2194" name="Rectangle"/>
              <p:cNvSpPr/>
              <p:nvPr/>
            </p:nvSpPr>
            <p:spPr>
              <a:xfrm>
                <a:off x="0" y="0"/>
                <a:ext cx="4879005" cy="213844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195" name="Foreach(4096 by 64 par 1){ i =&gt;…"/>
              <p:cNvSpPr txBox="1"/>
              <p:nvPr/>
            </p:nvSpPr>
            <p:spPr>
              <a:xfrm>
                <a:off x="0" y="2942"/>
                <a:ext cx="4879005" cy="2132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A8A7A6"/>
                    </a:solidFill>
                  </a:rPr>
                  <a:t>1</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2</a:t>
                </a:r>
                <a:r>
                  <a:rPr>
                    <a:solidFill>
                      <a:srgbClr val="C7AA73"/>
                    </a:solidFill>
                  </a:rPr>
                  <a:t>){j =&gt;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 </a:t>
                </a:r>
                <a:r>
                  <a:rPr>
                    <a:solidFill>
                      <a:srgbClr val="C7AA73"/>
                    </a:solidFill>
                  </a:rPr>
                  <a:t>(</a:t>
                </a:r>
                <a:r>
                  <a:rPr>
                    <a:solidFill>
                      <a:srgbClr val="C26E53"/>
                    </a:solidFill>
                  </a:rPr>
                  <a:t>x</a:t>
                </a:r>
                <a:r>
                  <a:rPr>
                    <a:solidFill>
                      <a:srgbClr val="D783E3"/>
                    </a:solidFill>
                  </a:rPr>
                  <a:t>(</a:t>
                </a:r>
                <a:r>
                  <a:rPr>
                    <a:solidFill>
                      <a:srgbClr val="C7AA73"/>
                    </a:solidFill>
                  </a:rPr>
                  <a:t>i</a:t>
                </a:r>
                <a:r>
                  <a:rPr>
                    <a:solidFill>
                      <a:srgbClr val="7887A2"/>
                    </a:solidFill>
                  </a:rPr>
                  <a:t>/</a:t>
                </a:r>
                <a:r>
                  <a:rPr>
                    <a:solidFill>
                      <a:srgbClr val="A8A7A6"/>
                    </a:solidFill>
                  </a:rPr>
                  <a:t>64</a:t>
                </a:r>
                <a:r>
                  <a:rPr>
                    <a:solidFill>
                      <a:srgbClr val="D783E3"/>
                    </a:solidFill>
                  </a:rPr>
                  <a:t>)</a:t>
                </a:r>
                <a:r>
                  <a:rPr>
                    <a:solidFill>
                      <a:srgbClr val="7887A2"/>
                    </a:solidFill>
                  </a:rPr>
                  <a:t> / </a:t>
                </a:r>
                <a:r>
                  <a:rPr>
                    <a:solidFill>
                      <a:srgbClr val="A8A7A6"/>
                    </a:solidFill>
                  </a:rPr>
                  <a:t>7</a:t>
                </a:r>
                <a:r>
                  <a:rPr>
                    <a:solidFill>
                      <a:srgbClr val="C7AA73"/>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p>
            </p:txBody>
          </p:sp>
        </p:grpSp>
        <p:sp>
          <p:nvSpPr>
            <p:cNvPr id="2197" name="CustomShape 4"/>
            <p:cNvSpPr/>
            <p:nvPr/>
          </p:nvSpPr>
          <p:spPr>
            <a:xfrm>
              <a:off x="60813" y="47245"/>
              <a:ext cx="1064250" cy="332376"/>
            </a:xfrm>
            <a:prstGeom prst="rect">
              <a:avLst/>
            </a:prstGeom>
            <a:noFill/>
            <a:ln w="28440" cap="flat">
              <a:solidFill>
                <a:srgbClr val="F1C232"/>
              </a:solidFill>
              <a:prstDash val="solid"/>
              <a:round/>
            </a:ln>
            <a:effectLst/>
          </p:spPr>
          <p:txBody>
            <a:bodyPr wrap="square" lIns="50800" tIns="50800" rIns="50800" bIns="50800" numCol="1" anchor="t">
              <a:noAutofit/>
            </a:bodyPr>
            <a:lstStyle/>
            <a:p>
              <a:pPr algn="ctr" defTabSz="825500">
                <a:defRPr sz="5600">
                  <a:solidFill>
                    <a:srgbClr val="000000"/>
                  </a:solidFill>
                  <a:latin typeface="Gill Sans"/>
                  <a:ea typeface="Gill Sans"/>
                  <a:cs typeface="Gill Sans"/>
                  <a:sym typeface="Gill Sans"/>
                </a:defRPr>
              </a:pPr>
            </a:p>
          </p:txBody>
        </p:sp>
        <p:sp>
          <p:nvSpPr>
            <p:cNvPr id="2198" name="CustomShape 5"/>
            <p:cNvSpPr/>
            <p:nvPr/>
          </p:nvSpPr>
          <p:spPr>
            <a:xfrm>
              <a:off x="630403" y="670022"/>
              <a:ext cx="607536" cy="218308"/>
            </a:xfrm>
            <a:prstGeom prst="rect">
              <a:avLst/>
            </a:prstGeom>
            <a:noFill/>
            <a:ln w="28440" cap="flat">
              <a:solidFill>
                <a:srgbClr val="0000FF"/>
              </a:solidFill>
              <a:prstDash val="solid"/>
              <a:round/>
            </a:ln>
            <a:effectLst/>
          </p:spPr>
          <p:txBody>
            <a:bodyPr wrap="square" lIns="50800" tIns="50800" rIns="50800" bIns="50800" numCol="1" anchor="t">
              <a:noAutofit/>
            </a:bodyPr>
            <a:lstStyle/>
            <a:p>
              <a:pPr algn="ctr" defTabSz="825500">
                <a:defRPr sz="5600">
                  <a:solidFill>
                    <a:srgbClr val="000000"/>
                  </a:solidFill>
                  <a:latin typeface="Gill Sans"/>
                  <a:ea typeface="Gill Sans"/>
                  <a:cs typeface="Gill Sans"/>
                  <a:sym typeface="Gill Sans"/>
                </a:defRPr>
              </a:pPr>
            </a:p>
          </p:txBody>
        </p:sp>
        <p:sp>
          <p:nvSpPr>
            <p:cNvPr id="2199" name="CustomShape 7"/>
            <p:cNvSpPr/>
            <p:nvPr/>
          </p:nvSpPr>
          <p:spPr>
            <a:xfrm>
              <a:off x="315620" y="976298"/>
              <a:ext cx="1064250" cy="218308"/>
            </a:xfrm>
            <a:prstGeom prst="rect">
              <a:avLst/>
            </a:prstGeom>
            <a:noFill/>
            <a:ln w="28440" cap="flat">
              <a:solidFill>
                <a:srgbClr val="FF0000"/>
              </a:solidFill>
              <a:prstDash val="solid"/>
              <a:round/>
            </a:ln>
            <a:effectLst/>
          </p:spPr>
          <p:txBody>
            <a:bodyPr wrap="square" lIns="50800" tIns="50800" rIns="50800" bIns="50800" numCol="1" anchor="t">
              <a:noAutofit/>
            </a:bodyPr>
            <a:lstStyle/>
            <a:p>
              <a:pPr algn="ctr" defTabSz="825500">
                <a:defRPr sz="5600">
                  <a:solidFill>
                    <a:srgbClr val="000000"/>
                  </a:solidFill>
                  <a:latin typeface="Gill Sans"/>
                  <a:ea typeface="Gill Sans"/>
                  <a:cs typeface="Gill Sans"/>
                  <a:sym typeface="Gill Sans"/>
                </a:defRPr>
              </a:pPr>
            </a:p>
          </p:txBody>
        </p:sp>
      </p:grpSp>
      <p:sp>
        <p:nvSpPr>
          <p:cNvPr id="2201"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2202" name="Double Arrow"/>
          <p:cNvSpPr/>
          <p:nvPr/>
        </p:nvSpPr>
        <p:spPr>
          <a:xfrm rot="20550342">
            <a:off x="3406577" y="5051893"/>
            <a:ext cx="2872496"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203"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2204"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2205" name="Increasing DMA performance means keeping it as busy as possible."/>
          <p:cNvSpPr/>
          <p:nvPr/>
        </p:nvSpPr>
        <p:spPr>
          <a:xfrm>
            <a:off x="4022884" y="6019195"/>
            <a:ext cx="7413899" cy="45120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Increasing DMA performance means keeping it as busy as possible.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000000 -0.126487" origin="layout" pathEditMode="relative">
                                      <p:cBhvr>
                                        <p:cTn id="6" dur="1000" fill="hold"/>
                                        <p:tgtEl>
                                          <p:spTgt spid="2200"/>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02"/>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2201"/>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204"/>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20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2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05" grpId="6"/>
      <p:bldP build="whole" bldLvl="1" animBg="1" rev="0" advAuto="0" spid="2202" grpId="2"/>
      <p:bldP build="whole" bldLvl="1" animBg="1" rev="0" advAuto="0" spid="2201" grpId="3"/>
      <p:bldP build="whole" bldLvl="1" animBg="1" rev="0" advAuto="0" spid="2204" grpId="4"/>
      <p:bldP build="whole" bldLvl="1" animBg="1" rev="0" advAuto="0" spid="2203" grpId="5"/>
    </p:bldLst>
  </p:timing>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9" name="Bottleneck Analysis"/>
          <p:cNvSpPr txBox="1"/>
          <p:nvPr>
            <p:ph type="title"/>
          </p:nvPr>
        </p:nvSpPr>
        <p:spPr>
          <a:prstGeom prst="rect">
            <a:avLst/>
          </a:prstGeom>
        </p:spPr>
        <p:txBody>
          <a:bodyPr/>
          <a:lstStyle/>
          <a:p>
            <a:pPr/>
            <a:r>
              <a:t>Bottleneck Analysis</a:t>
            </a:r>
          </a:p>
        </p:txBody>
      </p:sp>
      <p:sp>
        <p:nvSpPr>
          <p:cNvPr id="2210" name="3) Maximize DMA efficiency"/>
          <p:cNvSpPr txBox="1"/>
          <p:nvPr>
            <p:ph type="body" sz="quarter" idx="1"/>
          </p:nvPr>
        </p:nvSpPr>
        <p:spPr>
          <a:xfrm>
            <a:off x="475487" y="1143000"/>
            <a:ext cx="11176001" cy="1089581"/>
          </a:xfrm>
          <a:prstGeom prst="rect">
            <a:avLst/>
          </a:prstGeom>
        </p:spPr>
        <p:txBody>
          <a:bodyPr/>
          <a:lstStyle/>
          <a:p>
            <a:pPr/>
            <a:r>
              <a:t>3) Maximize DMA efficiency</a:t>
            </a:r>
          </a:p>
        </p:txBody>
      </p:sp>
      <p:sp>
        <p:nvSpPr>
          <p:cNvPr id="2211"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226" name="Group"/>
          <p:cNvGrpSpPr/>
          <p:nvPr/>
        </p:nvGrpSpPr>
        <p:grpSpPr>
          <a:xfrm>
            <a:off x="148792" y="1590263"/>
            <a:ext cx="10795192" cy="3684324"/>
            <a:chOff x="0" y="0"/>
            <a:chExt cx="10795191" cy="3684322"/>
          </a:xfrm>
        </p:grpSpPr>
        <p:sp>
          <p:nvSpPr>
            <p:cNvPr id="2212" name="Pipeline (i)…"/>
            <p:cNvSpPr/>
            <p:nvPr/>
          </p:nvSpPr>
          <p:spPr>
            <a:xfrm>
              <a:off x="7338205" y="1265389"/>
              <a:ext cx="2065978" cy="752739"/>
            </a:xfrm>
            <a:prstGeom prst="rect">
              <a:avLst/>
            </a:prstGeom>
            <a:solidFill>
              <a:srgbClr val="FFFC79"/>
            </a:solidFill>
            <a:ln w="25400" cap="flat">
              <a:solidFill>
                <a:srgbClr val="EAC351"/>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Pipeline (i)</a:t>
              </a:r>
            </a:p>
            <a:p>
              <a:pPr algn="ctr">
                <a:defRPr sz="1400"/>
              </a:pPr>
              <a:r>
                <a:t>[:1]</a:t>
              </a:r>
            </a:p>
            <a:p>
              <a:pPr algn="ctr">
                <a:defRPr b="1" sz="1400">
                  <a:solidFill>
                    <a:srgbClr val="FF2600"/>
                  </a:solidFill>
                </a:defRPr>
              </a:pPr>
              <a:r>
                <a:t>T=5524, iters=1</a:t>
              </a:r>
            </a:p>
          </p:txBody>
        </p:sp>
        <p:sp>
          <p:nvSpPr>
            <p:cNvPr id="2213" name="Load…"/>
            <p:cNvSpPr/>
            <p:nvPr/>
          </p:nvSpPr>
          <p:spPr>
            <a:xfrm>
              <a:off x="6061495" y="2689027"/>
              <a:ext cx="2065978" cy="995296"/>
            </a:xfrm>
            <a:prstGeom prst="rect">
              <a:avLst/>
            </a:prstGeom>
            <a:solidFill>
              <a:srgbClr val="A8AAF7"/>
            </a:solidFill>
            <a:ln w="25400" cap="flat">
              <a:solidFill>
                <a:srgbClr val="1200F5"/>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Load </a:t>
              </a:r>
            </a:p>
            <a:p>
              <a:pPr algn="ctr">
                <a:defRPr sz="1400"/>
              </a:pPr>
              <a:r>
                <a:t>[:3]</a:t>
              </a:r>
            </a:p>
            <a:p>
              <a:pPr algn="ctr">
                <a:defRPr b="1" sz="1400">
                  <a:solidFill>
                    <a:srgbClr val="FF2600"/>
                  </a:solidFill>
                </a:defRPr>
              </a:pPr>
              <a:r>
                <a:t>T=84, iters=64</a:t>
              </a:r>
            </a:p>
            <a:p>
              <a:pPr algn="ctr">
                <a:defRPr b="1" sz="1400">
                  <a:solidFill>
                    <a:srgbClr val="FF2600"/>
                  </a:solidFill>
                </a:defRPr>
              </a:pPr>
              <a:r>
                <a:t>starved=18</a:t>
              </a:r>
            </a:p>
          </p:txBody>
        </p:sp>
        <p:sp>
          <p:nvSpPr>
            <p:cNvPr id="2214" name="Inner (j)…"/>
            <p:cNvSpPr/>
            <p:nvPr/>
          </p:nvSpPr>
          <p:spPr>
            <a:xfrm>
              <a:off x="8729213" y="2689027"/>
              <a:ext cx="2065979" cy="752739"/>
            </a:xfrm>
            <a:prstGeom prst="rect">
              <a:avLst/>
            </a:prstGeom>
            <a:solidFill>
              <a:srgbClr val="EFAAB2"/>
            </a:solidFill>
            <a:ln w="25400" cap="flat">
              <a:solidFill>
                <a:srgbClr val="E93424"/>
              </a:solidFill>
              <a:prstDash val="solid"/>
              <a:round/>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p>
              <a:pPr algn="ctr">
                <a:defRPr sz="1400"/>
              </a:pPr>
              <a:r>
                <a:t>Inner (j)</a:t>
              </a:r>
            </a:p>
            <a:p>
              <a:pPr algn="ctr">
                <a:defRPr sz="1400"/>
              </a:pPr>
              <a:r>
                <a:t>[:4] L=20,II=1</a:t>
              </a:r>
            </a:p>
            <a:p>
              <a:pPr algn="ctr">
                <a:defRPr b="1" sz="1400">
                  <a:solidFill>
                    <a:srgbClr val="FF2600"/>
                  </a:solidFill>
                </a:defRPr>
              </a:pPr>
              <a:r>
                <a:t>T=85, iters=64</a:t>
              </a:r>
            </a:p>
          </p:txBody>
        </p:sp>
        <p:sp>
          <p:nvSpPr>
            <p:cNvPr id="2234" name="Connection Line"/>
            <p:cNvSpPr/>
            <p:nvPr/>
          </p:nvSpPr>
          <p:spPr>
            <a:xfrm>
              <a:off x="6523990" y="2009140"/>
              <a:ext cx="1845310" cy="681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noFill/>
            <a:ln w="25400" cap="flat">
              <a:solidFill>
                <a:srgbClr val="000000"/>
              </a:solidFill>
              <a:prstDash val="solid"/>
              <a:round/>
              <a:tailEnd type="triangle" w="med" len="med"/>
            </a:ln>
            <a:effectLst/>
          </p:spPr>
          <p:txBody>
            <a:bodyPr/>
            <a:lstStyle/>
            <a:p>
              <a:pPr/>
            </a:p>
          </p:txBody>
        </p:sp>
        <p:sp>
          <p:nvSpPr>
            <p:cNvPr id="2235" name="Connection Line"/>
            <p:cNvSpPr/>
            <p:nvPr/>
          </p:nvSpPr>
          <p:spPr>
            <a:xfrm>
              <a:off x="8371840" y="2118360"/>
              <a:ext cx="1723391"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060"/>
                  </a:lnTo>
                  <a:lnTo>
                    <a:pt x="21600" y="6060"/>
                  </a:lnTo>
                  <a:lnTo>
                    <a:pt x="21600" y="21600"/>
                  </a:lnTo>
                </a:path>
              </a:pathLst>
            </a:custGeom>
            <a:noFill/>
            <a:ln w="25400" cap="flat">
              <a:solidFill>
                <a:srgbClr val="000000"/>
              </a:solidFill>
              <a:prstDash val="solid"/>
              <a:round/>
              <a:tailEnd type="triangle" w="med" len="med"/>
            </a:ln>
            <a:effectLst/>
          </p:spPr>
          <p:txBody>
            <a:bodyPr/>
            <a:lstStyle/>
            <a:p>
              <a:pPr/>
            </a:p>
          </p:txBody>
        </p:sp>
        <p:sp>
          <p:nvSpPr>
            <p:cNvPr id="2217" name="x [:2]"/>
            <p:cNvSpPr/>
            <p:nvPr/>
          </p:nvSpPr>
          <p:spPr>
            <a:xfrm>
              <a:off x="5332652" y="227558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lvl1pPr>
                <a:defRPr b="1">
                  <a:solidFill>
                    <a:srgbClr val="FF7E79"/>
                  </a:solidFill>
                </a:defRPr>
              </a:lvl1pPr>
            </a:lstStyle>
            <a:p>
              <a:pPr/>
              <a:r>
                <a:t>x [:2]</a:t>
              </a:r>
            </a:p>
          </p:txBody>
        </p:sp>
        <p:sp>
          <p:nvSpPr>
            <p:cNvPr id="2218" name="Line"/>
            <p:cNvSpPr/>
            <p:nvPr/>
          </p:nvSpPr>
          <p:spPr>
            <a:xfrm>
              <a:off x="6323934" y="2486409"/>
              <a:ext cx="489300" cy="1"/>
            </a:xfrm>
            <a:prstGeom prst="line">
              <a:avLst/>
            </a:prstGeom>
            <a:noFill/>
            <a:ln w="127000" cap="flat">
              <a:solidFill>
                <a:srgbClr val="FF7E79"/>
              </a:solidFill>
              <a:prstDash val="solid"/>
              <a:round/>
            </a:ln>
            <a:effectLst/>
          </p:spPr>
          <p:txBody>
            <a:bodyPr wrap="square" lIns="45719" tIns="45719" rIns="45719" bIns="45719" numCol="1" anchor="t">
              <a:noAutofit/>
            </a:bodyPr>
            <a:lstStyle/>
            <a:p>
              <a:pPr/>
            </a:p>
          </p:txBody>
        </p:sp>
        <p:sp>
          <p:nvSpPr>
            <p:cNvPr id="2219" name="Line"/>
            <p:cNvSpPr/>
            <p:nvPr/>
          </p:nvSpPr>
          <p:spPr>
            <a:xfrm>
              <a:off x="9713732" y="2486409"/>
              <a:ext cx="489300" cy="1"/>
            </a:xfrm>
            <a:prstGeom prst="line">
              <a:avLst/>
            </a:prstGeom>
            <a:noFill/>
            <a:ln w="127000" cap="flat">
              <a:solidFill>
                <a:srgbClr val="FF7E79"/>
              </a:solidFill>
              <a:prstDash val="solid"/>
              <a:round/>
            </a:ln>
            <a:effectLst/>
          </p:spPr>
          <p:txBody>
            <a:bodyPr wrap="square" lIns="45719" tIns="45719" rIns="45719" bIns="45719" numCol="1" anchor="t">
              <a:noAutofit/>
            </a:bodyPr>
            <a:lstStyle/>
            <a:p>
              <a:pPr/>
            </a:p>
          </p:txBody>
        </p:sp>
        <p:grpSp>
          <p:nvGrpSpPr>
            <p:cNvPr id="2222" name="Group"/>
            <p:cNvGrpSpPr/>
            <p:nvPr/>
          </p:nvGrpSpPr>
          <p:grpSpPr>
            <a:xfrm>
              <a:off x="-1" y="-1"/>
              <a:ext cx="4882379" cy="2138442"/>
              <a:chOff x="0" y="0"/>
              <a:chExt cx="4882377" cy="2138440"/>
            </a:xfrm>
          </p:grpSpPr>
          <p:sp>
            <p:nvSpPr>
              <p:cNvPr id="2220" name="Rectangle"/>
              <p:cNvSpPr/>
              <p:nvPr/>
            </p:nvSpPr>
            <p:spPr>
              <a:xfrm>
                <a:off x="0" y="0"/>
                <a:ext cx="4882378" cy="213844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221" name="Foreach(4096 by 64 par 1){ i =&gt;…"/>
              <p:cNvSpPr txBox="1"/>
              <p:nvPr/>
            </p:nvSpPr>
            <p:spPr>
              <a:xfrm>
                <a:off x="0" y="2942"/>
                <a:ext cx="4882378" cy="2132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A8A7A6"/>
                    </a:solidFill>
                  </a:rPr>
                  <a:t>1</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2</a:t>
                </a:r>
                <a:r>
                  <a:rPr>
                    <a:solidFill>
                      <a:srgbClr val="C7AA73"/>
                    </a:solidFill>
                  </a:rPr>
                  <a:t>){j =&gt;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 </a:t>
                </a:r>
                <a:r>
                  <a:rPr>
                    <a:solidFill>
                      <a:srgbClr val="C7AA73"/>
                    </a:solidFill>
                  </a:rPr>
                  <a:t>(</a:t>
                </a:r>
                <a:r>
                  <a:rPr>
                    <a:solidFill>
                      <a:srgbClr val="C26E53"/>
                    </a:solidFill>
                  </a:rPr>
                  <a:t>x</a:t>
                </a:r>
                <a:r>
                  <a:rPr>
                    <a:solidFill>
                      <a:srgbClr val="D783E3"/>
                    </a:solidFill>
                  </a:rPr>
                  <a:t>(</a:t>
                </a:r>
                <a:r>
                  <a:rPr>
                    <a:solidFill>
                      <a:srgbClr val="C7AA73"/>
                    </a:solidFill>
                  </a:rPr>
                  <a:t>i</a:t>
                </a:r>
                <a:r>
                  <a:rPr>
                    <a:solidFill>
                      <a:srgbClr val="7887A2"/>
                    </a:solidFill>
                  </a:rPr>
                  <a:t>/</a:t>
                </a:r>
                <a:r>
                  <a:rPr>
                    <a:solidFill>
                      <a:srgbClr val="A8A7A6"/>
                    </a:solidFill>
                  </a:rPr>
                  <a:t>64</a:t>
                </a:r>
                <a:r>
                  <a:rPr>
                    <a:solidFill>
                      <a:srgbClr val="D783E3"/>
                    </a:solidFill>
                  </a:rPr>
                  <a:t>)</a:t>
                </a:r>
                <a:r>
                  <a:rPr>
                    <a:solidFill>
                      <a:srgbClr val="7887A2"/>
                    </a:solidFill>
                  </a:rPr>
                  <a:t> / </a:t>
                </a:r>
                <a:r>
                  <a:rPr>
                    <a:solidFill>
                      <a:srgbClr val="A8A7A6"/>
                    </a:solidFill>
                  </a:rPr>
                  <a:t>7</a:t>
                </a:r>
                <a:r>
                  <a:rPr>
                    <a:solidFill>
                      <a:srgbClr val="C7AA73"/>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p>
            </p:txBody>
          </p:sp>
        </p:grpSp>
        <p:sp>
          <p:nvSpPr>
            <p:cNvPr id="2223" name="CustomShape 4"/>
            <p:cNvSpPr/>
            <p:nvPr/>
          </p:nvSpPr>
          <p:spPr>
            <a:xfrm>
              <a:off x="60813" y="47245"/>
              <a:ext cx="1064250" cy="332376"/>
            </a:xfrm>
            <a:prstGeom prst="rect">
              <a:avLst/>
            </a:prstGeom>
            <a:noFill/>
            <a:ln w="28440" cap="flat">
              <a:solidFill>
                <a:srgbClr val="F1C232"/>
              </a:solidFill>
              <a:prstDash val="solid"/>
              <a:round/>
            </a:ln>
            <a:effectLst/>
          </p:spPr>
          <p:txBody>
            <a:bodyPr wrap="square" lIns="50800" tIns="50800" rIns="50800" bIns="50800" numCol="1" anchor="t">
              <a:noAutofit/>
            </a:bodyPr>
            <a:lstStyle/>
            <a:p>
              <a:pPr algn="ctr" defTabSz="825500">
                <a:defRPr sz="5600">
                  <a:solidFill>
                    <a:srgbClr val="000000"/>
                  </a:solidFill>
                  <a:latin typeface="Gill Sans"/>
                  <a:ea typeface="Gill Sans"/>
                  <a:cs typeface="Gill Sans"/>
                  <a:sym typeface="Gill Sans"/>
                </a:defRPr>
              </a:pPr>
            </a:p>
          </p:txBody>
        </p:sp>
        <p:sp>
          <p:nvSpPr>
            <p:cNvPr id="2224" name="CustomShape 5"/>
            <p:cNvSpPr/>
            <p:nvPr/>
          </p:nvSpPr>
          <p:spPr>
            <a:xfrm>
              <a:off x="630403" y="670022"/>
              <a:ext cx="607536" cy="218308"/>
            </a:xfrm>
            <a:prstGeom prst="rect">
              <a:avLst/>
            </a:prstGeom>
            <a:noFill/>
            <a:ln w="28440" cap="flat">
              <a:solidFill>
                <a:srgbClr val="0000FF"/>
              </a:solidFill>
              <a:prstDash val="solid"/>
              <a:round/>
            </a:ln>
            <a:effectLst/>
          </p:spPr>
          <p:txBody>
            <a:bodyPr wrap="square" lIns="50800" tIns="50800" rIns="50800" bIns="50800" numCol="1" anchor="t">
              <a:noAutofit/>
            </a:bodyPr>
            <a:lstStyle/>
            <a:p>
              <a:pPr algn="ctr" defTabSz="825500">
                <a:defRPr sz="5600">
                  <a:solidFill>
                    <a:srgbClr val="000000"/>
                  </a:solidFill>
                  <a:latin typeface="Gill Sans"/>
                  <a:ea typeface="Gill Sans"/>
                  <a:cs typeface="Gill Sans"/>
                  <a:sym typeface="Gill Sans"/>
                </a:defRPr>
              </a:pPr>
            </a:p>
          </p:txBody>
        </p:sp>
        <p:sp>
          <p:nvSpPr>
            <p:cNvPr id="2225" name="CustomShape 7"/>
            <p:cNvSpPr/>
            <p:nvPr/>
          </p:nvSpPr>
          <p:spPr>
            <a:xfrm>
              <a:off x="315620" y="976298"/>
              <a:ext cx="1064250" cy="218308"/>
            </a:xfrm>
            <a:prstGeom prst="rect">
              <a:avLst/>
            </a:prstGeom>
            <a:noFill/>
            <a:ln w="28440" cap="flat">
              <a:solidFill>
                <a:srgbClr val="FF0000"/>
              </a:solidFill>
              <a:prstDash val="solid"/>
              <a:round/>
            </a:ln>
            <a:effectLst/>
          </p:spPr>
          <p:txBody>
            <a:bodyPr wrap="square" lIns="50800" tIns="50800" rIns="50800" bIns="50800" numCol="1" anchor="t">
              <a:noAutofit/>
            </a:bodyPr>
            <a:lstStyle/>
            <a:p>
              <a:pPr algn="ctr" defTabSz="825500">
                <a:defRPr sz="5600">
                  <a:solidFill>
                    <a:srgbClr val="000000"/>
                  </a:solidFill>
                  <a:latin typeface="Gill Sans"/>
                  <a:ea typeface="Gill Sans"/>
                  <a:cs typeface="Gill Sans"/>
                  <a:sym typeface="Gill Sans"/>
                </a:defRPr>
              </a:pPr>
            </a:p>
          </p:txBody>
        </p:sp>
      </p:grpSp>
      <p:sp>
        <p:nvSpPr>
          <p:cNvPr id="2227"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2228"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2229"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2230" name="Let’s focus on increasing parallelization…"/>
          <p:cNvSpPr/>
          <p:nvPr/>
        </p:nvSpPr>
        <p:spPr>
          <a:xfrm>
            <a:off x="5961751" y="1462186"/>
            <a:ext cx="4636998" cy="45120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Let’s focus on increasing parallelization…</a:t>
            </a:r>
          </a:p>
        </p:txBody>
      </p:sp>
      <p:sp>
        <p:nvSpPr>
          <p:cNvPr id="2236" name="Connection Line"/>
          <p:cNvSpPr/>
          <p:nvPr/>
        </p:nvSpPr>
        <p:spPr>
          <a:xfrm>
            <a:off x="3560994" y="1700765"/>
            <a:ext cx="2400734" cy="19490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232" name="Rectangle"/>
          <p:cNvSpPr/>
          <p:nvPr/>
        </p:nvSpPr>
        <p:spPr>
          <a:xfrm>
            <a:off x="3349413" y="1718200"/>
            <a:ext cx="229262" cy="307688"/>
          </a:xfrm>
          <a:prstGeom prst="rect">
            <a:avLst/>
          </a:prstGeom>
          <a:ln w="63500">
            <a:solidFill>
              <a:schemeClr val="accent1"/>
            </a:solidFill>
          </a:ln>
        </p:spPr>
        <p:txBody>
          <a:bodyPr lIns="45719" rIns="45719"/>
          <a:lstStyle/>
          <a:p>
            <a:pPr/>
          </a:p>
        </p:txBody>
      </p:sp>
      <p:sp>
        <p:nvSpPr>
          <p:cNvPr id="2233" name="Double Arrow"/>
          <p:cNvSpPr/>
          <p:nvPr/>
        </p:nvSpPr>
        <p:spPr>
          <a:xfrm rot="20550342">
            <a:off x="3406577" y="5051893"/>
            <a:ext cx="2872496" cy="383114"/>
          </a:xfrm>
          <a:prstGeom prst="leftRightArrow">
            <a:avLst>
              <a:gd name="adj1" fmla="val 31364"/>
              <a:gd name="adj2" fmla="val 96886"/>
            </a:avLst>
          </a:prstGeom>
          <a:solidFill>
            <a:srgbClr val="929000"/>
          </a:solidFill>
          <a:ln w="12700">
            <a:miter lim="400000"/>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23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23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0" grpId="1"/>
      <p:bldP build="whole" bldLvl="1" animBg="1" rev="0" advAuto="0" spid="2236" grpId="2"/>
      <p:bldP build="whole" bldLvl="1" animBg="1" rev="0" advAuto="0" spid="2232"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FPGA Crash Course"/>
          <p:cNvSpPr txBox="1"/>
          <p:nvPr>
            <p:ph type="title"/>
          </p:nvPr>
        </p:nvSpPr>
        <p:spPr>
          <a:prstGeom prst="rect">
            <a:avLst/>
          </a:prstGeom>
        </p:spPr>
        <p:txBody>
          <a:bodyPr/>
          <a:lstStyle/>
          <a:p>
            <a:pPr/>
            <a:r>
              <a:t>FPGA Crash Course</a:t>
            </a:r>
          </a:p>
        </p:txBody>
      </p:sp>
      <p:sp>
        <p:nvSpPr>
          <p:cNvPr id="335" name="Field-programmable gate array…"/>
          <p:cNvSpPr txBox="1"/>
          <p:nvPr>
            <p:ph type="body" sz="half" idx="1"/>
          </p:nvPr>
        </p:nvSpPr>
        <p:spPr>
          <a:xfrm>
            <a:off x="475487" y="1143000"/>
            <a:ext cx="11176001" cy="2355718"/>
          </a:xfrm>
          <a:prstGeom prst="rect">
            <a:avLst/>
          </a:prstGeom>
        </p:spPr>
        <p:txBody>
          <a:bodyPr/>
          <a:lstStyle/>
          <a:p>
            <a:pPr marL="284606" indent="-284606" defTabSz="758951">
              <a:spcBef>
                <a:spcPts val="600"/>
              </a:spcBef>
              <a:defRPr sz="2573"/>
            </a:pPr>
            <a:r>
              <a:t>Field-programmable gate array</a:t>
            </a:r>
          </a:p>
          <a:p>
            <a:pPr lvl="1" marL="664082" indent="-284606" defTabSz="758951">
              <a:spcBef>
                <a:spcPts val="600"/>
              </a:spcBef>
              <a:buSzPct val="75000"/>
              <a:defRPr sz="2573"/>
            </a:pPr>
            <a:r>
              <a:t>Reconfigurable logic device consisting of </a:t>
            </a:r>
          </a:p>
          <a:p>
            <a:pPr lvl="2" marL="1043558" indent="-284606" defTabSz="758951">
              <a:spcBef>
                <a:spcPts val="600"/>
              </a:spcBef>
              <a:buSzPct val="75000"/>
              <a:defRPr sz="2573"/>
            </a:pPr>
            <a:r>
              <a:t>On-chip Memory (BRAMs) - ~10s Mb</a:t>
            </a:r>
          </a:p>
          <a:p>
            <a:pPr lvl="2" marL="1043558" indent="-284606" defTabSz="758951">
              <a:spcBef>
                <a:spcPts val="600"/>
              </a:spcBef>
              <a:buSzPct val="75000"/>
              <a:defRPr sz="2573"/>
            </a:pPr>
            <a:r>
              <a:t>Logic Cells (LUTs + FFs) - ~1M</a:t>
            </a:r>
          </a:p>
          <a:p>
            <a:pPr lvl="2" marL="1043558" indent="-284606" defTabSz="758951">
              <a:spcBef>
                <a:spcPts val="600"/>
              </a:spcBef>
              <a:buSzPct val="75000"/>
              <a:defRPr sz="2573"/>
            </a:pPr>
            <a:r>
              <a:t>Processing blocks (DSPs) - ~1000s</a:t>
            </a:r>
          </a:p>
        </p:txBody>
      </p:sp>
      <p:pic>
        <p:nvPicPr>
          <p:cNvPr id="336" name="Image" descr="Image"/>
          <p:cNvPicPr>
            <a:picLocks noChangeAspect="1"/>
          </p:cNvPicPr>
          <p:nvPr/>
        </p:nvPicPr>
        <p:blipFill>
          <a:blip r:embed="rId2">
            <a:extLst/>
          </a:blip>
          <a:stretch>
            <a:fillRect/>
          </a:stretch>
        </p:blipFill>
        <p:spPr>
          <a:xfrm>
            <a:off x="4602049" y="3492622"/>
            <a:ext cx="6323769" cy="3272512"/>
          </a:xfrm>
          <a:prstGeom prst="rect">
            <a:avLst/>
          </a:prstGeom>
          <a:ln w="12700">
            <a:miter lim="400000"/>
          </a:ln>
        </p:spPr>
      </p:pic>
      <p:sp>
        <p:nvSpPr>
          <p:cNvPr id="33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240" name="Group"/>
          <p:cNvGrpSpPr/>
          <p:nvPr/>
        </p:nvGrpSpPr>
        <p:grpSpPr>
          <a:xfrm>
            <a:off x="148792" y="1590263"/>
            <a:ext cx="4887300" cy="2138442"/>
            <a:chOff x="0" y="0"/>
            <a:chExt cx="4887299" cy="2138440"/>
          </a:xfrm>
        </p:grpSpPr>
        <p:sp>
          <p:nvSpPr>
            <p:cNvPr id="2238" name="Rectangle"/>
            <p:cNvSpPr/>
            <p:nvPr/>
          </p:nvSpPr>
          <p:spPr>
            <a:xfrm>
              <a:off x="0" y="0"/>
              <a:ext cx="4887300" cy="213844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239" name="Foreach(4096 by 64 par P){ i =&gt;…"/>
            <p:cNvSpPr txBox="1"/>
            <p:nvPr/>
          </p:nvSpPr>
          <p:spPr>
            <a:xfrm>
              <a:off x="0" y="2942"/>
              <a:ext cx="4887300" cy="2132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C26E53"/>
                  </a:solidFill>
                </a:rPr>
                <a:t>P</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2</a:t>
              </a:r>
              <a:r>
                <a:rPr>
                  <a:solidFill>
                    <a:srgbClr val="C7AA73"/>
                  </a:solidFill>
                </a:rPr>
                <a:t>){j =&gt;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 </a:t>
              </a:r>
              <a:r>
                <a:rPr>
                  <a:solidFill>
                    <a:srgbClr val="C7AA73"/>
                  </a:solidFill>
                </a:rPr>
                <a:t>(</a:t>
              </a:r>
              <a:r>
                <a:rPr>
                  <a:solidFill>
                    <a:srgbClr val="C26E53"/>
                  </a:solidFill>
                </a:rPr>
                <a:t>x</a:t>
              </a:r>
              <a:r>
                <a:rPr>
                  <a:solidFill>
                    <a:srgbClr val="D783E3"/>
                  </a:solidFill>
                </a:rPr>
                <a:t>(</a:t>
              </a:r>
              <a:r>
                <a:rPr>
                  <a:solidFill>
                    <a:srgbClr val="C7AA73"/>
                  </a:solidFill>
                </a:rPr>
                <a:t>i</a:t>
              </a:r>
              <a:r>
                <a:rPr>
                  <a:solidFill>
                    <a:srgbClr val="7887A2"/>
                  </a:solidFill>
                </a:rPr>
                <a:t>/</a:t>
              </a:r>
              <a:r>
                <a:rPr>
                  <a:solidFill>
                    <a:srgbClr val="A8A7A6"/>
                  </a:solidFill>
                </a:rPr>
                <a:t>64</a:t>
              </a:r>
              <a:r>
                <a:rPr>
                  <a:solidFill>
                    <a:srgbClr val="D783E3"/>
                  </a:solidFill>
                </a:rPr>
                <a:t>)</a:t>
              </a:r>
              <a:r>
                <a:rPr>
                  <a:solidFill>
                    <a:srgbClr val="7887A2"/>
                  </a:solidFill>
                </a:rPr>
                <a:t> / </a:t>
              </a:r>
              <a:r>
                <a:rPr>
                  <a:solidFill>
                    <a:srgbClr val="A8A7A6"/>
                  </a:solidFill>
                </a:rPr>
                <a:t>7</a:t>
              </a:r>
              <a:r>
                <a:rPr>
                  <a:solidFill>
                    <a:srgbClr val="C7AA73"/>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p>
          </p:txBody>
        </p:sp>
      </p:grpSp>
      <p:sp>
        <p:nvSpPr>
          <p:cNvPr id="2241" name="CustomShape 4"/>
          <p:cNvSpPr/>
          <p:nvPr/>
        </p:nvSpPr>
        <p:spPr>
          <a:xfrm>
            <a:off x="209605" y="1637509"/>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242" name="CustomShape 5"/>
          <p:cNvSpPr/>
          <p:nvPr/>
        </p:nvSpPr>
        <p:spPr>
          <a:xfrm>
            <a:off x="779195" y="2260286"/>
            <a:ext cx="607536"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243" name="CustomShape 7"/>
          <p:cNvSpPr/>
          <p:nvPr/>
        </p:nvSpPr>
        <p:spPr>
          <a:xfrm>
            <a:off x="464412" y="2566562"/>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244" name="Bottleneck Analysis"/>
          <p:cNvSpPr txBox="1"/>
          <p:nvPr>
            <p:ph type="title"/>
          </p:nvPr>
        </p:nvSpPr>
        <p:spPr>
          <a:prstGeom prst="rect">
            <a:avLst/>
          </a:prstGeom>
        </p:spPr>
        <p:txBody>
          <a:bodyPr/>
          <a:lstStyle/>
          <a:p>
            <a:pPr/>
            <a:r>
              <a:t>Bottleneck Analysis</a:t>
            </a:r>
          </a:p>
        </p:txBody>
      </p:sp>
      <p:sp>
        <p:nvSpPr>
          <p:cNvPr id="2245" name="3) Maximize DMA efficiency"/>
          <p:cNvSpPr txBox="1"/>
          <p:nvPr>
            <p:ph type="body" sz="quarter" idx="1"/>
          </p:nvPr>
        </p:nvSpPr>
        <p:spPr>
          <a:xfrm>
            <a:off x="475487" y="1143000"/>
            <a:ext cx="11176001" cy="1089581"/>
          </a:xfrm>
          <a:prstGeom prst="rect">
            <a:avLst/>
          </a:prstGeom>
        </p:spPr>
        <p:txBody>
          <a:bodyPr/>
          <a:lstStyle/>
          <a:p>
            <a:pPr/>
            <a:r>
              <a:t>3) Maximize DMA efficiency</a:t>
            </a:r>
          </a:p>
        </p:txBody>
      </p:sp>
      <p:sp>
        <p:nvSpPr>
          <p:cNvPr id="2246"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47" name="Pipeline (i)…"/>
          <p:cNvSpPr/>
          <p:nvPr/>
        </p:nvSpPr>
        <p:spPr>
          <a:xfrm>
            <a:off x="7486997" y="2614353"/>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T=5524, iters=1</a:t>
            </a:r>
          </a:p>
        </p:txBody>
      </p:sp>
      <p:sp>
        <p:nvSpPr>
          <p:cNvPr id="2248" name="Load…"/>
          <p:cNvSpPr/>
          <p:nvPr/>
        </p:nvSpPr>
        <p:spPr>
          <a:xfrm>
            <a:off x="5523520" y="5111283"/>
            <a:ext cx="2065979" cy="995296"/>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T=84, iters=64</a:t>
            </a:r>
          </a:p>
          <a:p>
            <a:pPr algn="ctr">
              <a:defRPr b="1" sz="1400">
                <a:solidFill>
                  <a:srgbClr val="FF2600"/>
                </a:solidFill>
              </a:defRPr>
            </a:pPr>
            <a:r>
              <a:t>starved=18</a:t>
            </a:r>
          </a:p>
        </p:txBody>
      </p:sp>
      <p:sp>
        <p:nvSpPr>
          <p:cNvPr id="2249" name="Inner (j)…"/>
          <p:cNvSpPr/>
          <p:nvPr/>
        </p:nvSpPr>
        <p:spPr>
          <a:xfrm>
            <a:off x="9042767" y="5090418"/>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282" name="Connection Line"/>
          <p:cNvSpPr/>
          <p:nvPr/>
        </p:nvSpPr>
        <p:spPr>
          <a:xfrm>
            <a:off x="6672579" y="3357879"/>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283" name="Connection Line"/>
          <p:cNvSpPr/>
          <p:nvPr/>
        </p:nvSpPr>
        <p:spPr>
          <a:xfrm>
            <a:off x="8521700" y="3467100"/>
            <a:ext cx="1722120" cy="561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252" name="x1 [:2]"/>
          <p:cNvSpPr txBox="1"/>
          <p:nvPr/>
        </p:nvSpPr>
        <p:spPr>
          <a:xfrm>
            <a:off x="5024244" y="3605830"/>
            <a:ext cx="94650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1</a:t>
            </a:r>
            <a:r>
              <a:t> [:2]</a:t>
            </a:r>
          </a:p>
        </p:txBody>
      </p:sp>
      <p:sp>
        <p:nvSpPr>
          <p:cNvPr id="2253" name="Line"/>
          <p:cNvSpPr/>
          <p:nvPr/>
        </p:nvSpPr>
        <p:spPr>
          <a:xfrm>
            <a:off x="6472726" y="3835373"/>
            <a:ext cx="489300" cy="1"/>
          </a:xfrm>
          <a:prstGeom prst="line">
            <a:avLst/>
          </a:prstGeom>
          <a:ln w="127000">
            <a:solidFill>
              <a:srgbClr val="FF7E79"/>
            </a:solidFill>
          </a:ln>
        </p:spPr>
        <p:txBody>
          <a:bodyPr lIns="45719" rIns="45719"/>
          <a:lstStyle/>
          <a:p>
            <a:pPr/>
          </a:p>
        </p:txBody>
      </p:sp>
      <p:sp>
        <p:nvSpPr>
          <p:cNvPr id="2254" name="Line"/>
          <p:cNvSpPr/>
          <p:nvPr/>
        </p:nvSpPr>
        <p:spPr>
          <a:xfrm>
            <a:off x="9862524" y="3835373"/>
            <a:ext cx="489300" cy="1"/>
          </a:xfrm>
          <a:prstGeom prst="line">
            <a:avLst/>
          </a:prstGeom>
          <a:ln w="127000">
            <a:solidFill>
              <a:srgbClr val="FF7E79"/>
            </a:solidFill>
          </a:ln>
        </p:spPr>
        <p:txBody>
          <a:bodyPr lIns="45719" rIns="45719"/>
          <a:lstStyle/>
          <a:p>
            <a:pPr/>
          </a:p>
        </p:txBody>
      </p:sp>
      <p:sp>
        <p:nvSpPr>
          <p:cNvPr id="2255"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2256" name="Double Arrow"/>
          <p:cNvSpPr/>
          <p:nvPr/>
        </p:nvSpPr>
        <p:spPr>
          <a:xfrm rot="20798719">
            <a:off x="3472875" y="5333528"/>
            <a:ext cx="2077682"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257"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2258"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2259" name="Let’s focus on increasing parallelization…"/>
          <p:cNvSpPr/>
          <p:nvPr/>
        </p:nvSpPr>
        <p:spPr>
          <a:xfrm>
            <a:off x="5961751" y="1462186"/>
            <a:ext cx="4636998" cy="45120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Let’s focus on increasing parallelization…</a:t>
            </a:r>
          </a:p>
        </p:txBody>
      </p:sp>
      <p:sp>
        <p:nvSpPr>
          <p:cNvPr id="2284" name="Connection Line"/>
          <p:cNvSpPr/>
          <p:nvPr/>
        </p:nvSpPr>
        <p:spPr>
          <a:xfrm>
            <a:off x="3560994" y="1700764"/>
            <a:ext cx="2400734" cy="1949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261" name="Rectangle"/>
          <p:cNvSpPr/>
          <p:nvPr/>
        </p:nvSpPr>
        <p:spPr>
          <a:xfrm>
            <a:off x="3349413" y="1718200"/>
            <a:ext cx="229262" cy="307688"/>
          </a:xfrm>
          <a:prstGeom prst="rect">
            <a:avLst/>
          </a:prstGeom>
          <a:ln w="63500">
            <a:solidFill>
              <a:schemeClr val="accent1"/>
            </a:solidFill>
          </a:ln>
        </p:spPr>
        <p:txBody>
          <a:bodyPr lIns="45719" rIns="45719"/>
          <a:lstStyle/>
          <a:p>
            <a:pPr/>
          </a:p>
        </p:txBody>
      </p:sp>
      <p:sp>
        <p:nvSpPr>
          <p:cNvPr id="2262" name="Load…"/>
          <p:cNvSpPr/>
          <p:nvPr/>
        </p:nvSpPr>
        <p:spPr>
          <a:xfrm>
            <a:off x="5667453" y="5187483"/>
            <a:ext cx="2065979" cy="995296"/>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T=84, iters=64</a:t>
            </a:r>
          </a:p>
          <a:p>
            <a:pPr algn="ctr">
              <a:defRPr b="1" sz="1400">
                <a:solidFill>
                  <a:srgbClr val="FF2600"/>
                </a:solidFill>
              </a:defRPr>
            </a:pPr>
            <a:r>
              <a:t>starved=18</a:t>
            </a:r>
          </a:p>
        </p:txBody>
      </p:sp>
      <p:sp>
        <p:nvSpPr>
          <p:cNvPr id="2263" name="Load…"/>
          <p:cNvSpPr/>
          <p:nvPr/>
        </p:nvSpPr>
        <p:spPr>
          <a:xfrm>
            <a:off x="5845253" y="5280617"/>
            <a:ext cx="2065979" cy="995295"/>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[:3]</a:t>
            </a:r>
          </a:p>
          <a:p>
            <a:pPr algn="ctr">
              <a:defRPr b="1" sz="1400">
                <a:solidFill>
                  <a:srgbClr val="FF2600"/>
                </a:solidFill>
              </a:defRPr>
            </a:pPr>
            <a:r>
              <a:t>T=#, iters=64/P</a:t>
            </a:r>
          </a:p>
          <a:p>
            <a:pPr algn="ctr">
              <a:defRPr b="1" sz="1400">
                <a:solidFill>
                  <a:srgbClr val="FF2600"/>
                </a:solidFill>
              </a:defRPr>
            </a:pPr>
            <a:r>
              <a:t>starved=[more]</a:t>
            </a:r>
          </a:p>
        </p:txBody>
      </p:sp>
      <p:sp>
        <p:nvSpPr>
          <p:cNvPr id="2264" name="Inner (j)…"/>
          <p:cNvSpPr/>
          <p:nvPr/>
        </p:nvSpPr>
        <p:spPr>
          <a:xfrm>
            <a:off x="9186701" y="5184205"/>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265" name="Inner (j)…"/>
          <p:cNvSpPr/>
          <p:nvPr/>
        </p:nvSpPr>
        <p:spPr>
          <a:xfrm>
            <a:off x="9339101" y="5273105"/>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iters=64/P</a:t>
            </a:r>
          </a:p>
        </p:txBody>
      </p:sp>
      <p:sp>
        <p:nvSpPr>
          <p:cNvPr id="2266" name="ForkJoin…"/>
          <p:cNvSpPr/>
          <p:nvPr/>
        </p:nvSpPr>
        <p:spPr>
          <a:xfrm>
            <a:off x="5822588" y="4064128"/>
            <a:ext cx="1789576"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rPr sz="1300"/>
              <a:t>T=#, iters=64/</a:t>
            </a:r>
            <a:r>
              <a:t>P</a:t>
            </a:r>
          </a:p>
        </p:txBody>
      </p:sp>
      <p:sp>
        <p:nvSpPr>
          <p:cNvPr id="2267" name="ForkJoin…"/>
          <p:cNvSpPr/>
          <p:nvPr/>
        </p:nvSpPr>
        <p:spPr>
          <a:xfrm>
            <a:off x="9212385" y="4064128"/>
            <a:ext cx="1789577" cy="752739"/>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rPr sz="1300"/>
              <a:t>T=87, iters=64/</a:t>
            </a:r>
            <a:r>
              <a:t>P</a:t>
            </a:r>
          </a:p>
        </p:txBody>
      </p:sp>
      <p:sp>
        <p:nvSpPr>
          <p:cNvPr id="2285" name="Connection Line"/>
          <p:cNvSpPr/>
          <p:nvPr/>
        </p:nvSpPr>
        <p:spPr>
          <a:xfrm>
            <a:off x="6023610" y="4818380"/>
            <a:ext cx="623570" cy="27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016"/>
                </a:lnTo>
                <a:lnTo>
                  <a:pt x="0" y="6016"/>
                </a:lnTo>
                <a:lnTo>
                  <a:pt x="0" y="21600"/>
                </a:lnTo>
              </a:path>
            </a:pathLst>
          </a:custGeom>
          <a:ln w="25400">
            <a:solidFill>
              <a:srgbClr val="000000"/>
            </a:solidFill>
            <a:tailEnd type="triangle"/>
          </a:ln>
        </p:spPr>
        <p:txBody>
          <a:bodyPr/>
          <a:lstStyle/>
          <a:p>
            <a:pPr/>
          </a:p>
        </p:txBody>
      </p:sp>
      <p:sp>
        <p:nvSpPr>
          <p:cNvPr id="2286" name="Connection Line"/>
          <p:cNvSpPr/>
          <p:nvPr/>
        </p:nvSpPr>
        <p:spPr>
          <a:xfrm>
            <a:off x="6254750" y="4818380"/>
            <a:ext cx="392430" cy="354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645"/>
                </a:lnTo>
                <a:lnTo>
                  <a:pt x="0" y="4645"/>
                </a:lnTo>
                <a:lnTo>
                  <a:pt x="0" y="21600"/>
                </a:lnTo>
              </a:path>
            </a:pathLst>
          </a:custGeom>
          <a:ln w="25400">
            <a:solidFill>
              <a:srgbClr val="000000"/>
            </a:solidFill>
            <a:tailEnd type="triangle"/>
          </a:ln>
        </p:spPr>
        <p:txBody>
          <a:bodyPr/>
          <a:lstStyle/>
          <a:p>
            <a:pPr/>
          </a:p>
        </p:txBody>
      </p:sp>
      <p:sp>
        <p:nvSpPr>
          <p:cNvPr id="2287" name="Connection Line"/>
          <p:cNvSpPr/>
          <p:nvPr/>
        </p:nvSpPr>
        <p:spPr>
          <a:xfrm>
            <a:off x="6479540" y="4818380"/>
            <a:ext cx="167640" cy="435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3778"/>
                </a:lnTo>
                <a:lnTo>
                  <a:pt x="0" y="3778"/>
                </a:lnTo>
                <a:lnTo>
                  <a:pt x="0" y="21600"/>
                </a:lnTo>
              </a:path>
            </a:pathLst>
          </a:custGeom>
          <a:ln w="25400">
            <a:solidFill>
              <a:srgbClr val="000000"/>
            </a:solidFill>
            <a:tailEnd type="triangle"/>
          </a:ln>
        </p:spPr>
        <p:txBody>
          <a:bodyPr/>
          <a:lstStyle/>
          <a:p>
            <a:pPr/>
          </a:p>
        </p:txBody>
      </p:sp>
      <p:sp>
        <p:nvSpPr>
          <p:cNvPr id="2288" name="Connection Line"/>
          <p:cNvSpPr/>
          <p:nvPr/>
        </p:nvSpPr>
        <p:spPr>
          <a:xfrm>
            <a:off x="9686290" y="4818380"/>
            <a:ext cx="623570" cy="27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016"/>
                </a:lnTo>
                <a:lnTo>
                  <a:pt x="0" y="6016"/>
                </a:lnTo>
                <a:lnTo>
                  <a:pt x="0" y="21600"/>
                </a:lnTo>
              </a:path>
            </a:pathLst>
          </a:custGeom>
          <a:ln w="25400">
            <a:solidFill>
              <a:srgbClr val="000000"/>
            </a:solidFill>
            <a:tailEnd type="triangle"/>
          </a:ln>
        </p:spPr>
        <p:txBody>
          <a:bodyPr/>
          <a:lstStyle/>
          <a:p>
            <a:pPr/>
          </a:p>
        </p:txBody>
      </p:sp>
      <p:sp>
        <p:nvSpPr>
          <p:cNvPr id="2289" name="Connection Line"/>
          <p:cNvSpPr/>
          <p:nvPr/>
        </p:nvSpPr>
        <p:spPr>
          <a:xfrm>
            <a:off x="9917430" y="4818380"/>
            <a:ext cx="392431" cy="354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645"/>
                </a:lnTo>
                <a:lnTo>
                  <a:pt x="0" y="4645"/>
                </a:lnTo>
                <a:lnTo>
                  <a:pt x="0" y="21600"/>
                </a:lnTo>
              </a:path>
            </a:pathLst>
          </a:custGeom>
          <a:ln w="25400">
            <a:solidFill>
              <a:srgbClr val="000000"/>
            </a:solidFill>
            <a:tailEnd type="triangle"/>
          </a:ln>
        </p:spPr>
        <p:txBody>
          <a:bodyPr/>
          <a:lstStyle/>
          <a:p>
            <a:pPr/>
          </a:p>
        </p:txBody>
      </p:sp>
      <p:sp>
        <p:nvSpPr>
          <p:cNvPr id="2290" name="Connection Line"/>
          <p:cNvSpPr/>
          <p:nvPr/>
        </p:nvSpPr>
        <p:spPr>
          <a:xfrm>
            <a:off x="10142220" y="4818380"/>
            <a:ext cx="167640" cy="435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3778"/>
                </a:lnTo>
                <a:lnTo>
                  <a:pt x="0" y="3778"/>
                </a:lnTo>
                <a:lnTo>
                  <a:pt x="0" y="21600"/>
                </a:lnTo>
              </a:path>
            </a:pathLst>
          </a:custGeom>
          <a:ln w="25400">
            <a:solidFill>
              <a:srgbClr val="000000"/>
            </a:solidFill>
            <a:tailEnd type="triangle"/>
          </a:ln>
        </p:spPr>
        <p:txBody>
          <a:bodyPr/>
          <a:lstStyle/>
          <a:p>
            <a:pPr/>
          </a:p>
        </p:txBody>
      </p:sp>
      <p:sp>
        <p:nvSpPr>
          <p:cNvPr id="2274" name="Double Arrow"/>
          <p:cNvSpPr/>
          <p:nvPr/>
        </p:nvSpPr>
        <p:spPr>
          <a:xfrm rot="20798719">
            <a:off x="3470683" y="5517677"/>
            <a:ext cx="2239800"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275" name="Double Arrow"/>
          <p:cNvSpPr/>
          <p:nvPr/>
        </p:nvSpPr>
        <p:spPr>
          <a:xfrm rot="20798719">
            <a:off x="3468075" y="5717699"/>
            <a:ext cx="2432688"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276" name="x2 [:2]"/>
          <p:cNvSpPr txBox="1"/>
          <p:nvPr/>
        </p:nvSpPr>
        <p:spPr>
          <a:xfrm>
            <a:off x="5024244" y="3834222"/>
            <a:ext cx="94650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2</a:t>
            </a:r>
            <a:r>
              <a:t> [:2]</a:t>
            </a:r>
          </a:p>
        </p:txBody>
      </p:sp>
      <p:sp>
        <p:nvSpPr>
          <p:cNvPr id="2277" name="x0 [:2]"/>
          <p:cNvSpPr txBox="1"/>
          <p:nvPr/>
        </p:nvSpPr>
        <p:spPr>
          <a:xfrm>
            <a:off x="5024244" y="3380110"/>
            <a:ext cx="94650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0</a:t>
            </a:r>
            <a:r>
              <a:t> [:2]</a:t>
            </a:r>
          </a:p>
        </p:txBody>
      </p:sp>
      <p:sp>
        <p:nvSpPr>
          <p:cNvPr id="2278" name="Line"/>
          <p:cNvSpPr/>
          <p:nvPr/>
        </p:nvSpPr>
        <p:spPr>
          <a:xfrm>
            <a:off x="6472726" y="3645037"/>
            <a:ext cx="489300" cy="1"/>
          </a:xfrm>
          <a:prstGeom prst="line">
            <a:avLst/>
          </a:prstGeom>
          <a:ln w="127000">
            <a:solidFill>
              <a:srgbClr val="FF7E79"/>
            </a:solidFill>
          </a:ln>
        </p:spPr>
        <p:txBody>
          <a:bodyPr lIns="45719" rIns="45719"/>
          <a:lstStyle/>
          <a:p>
            <a:pPr/>
          </a:p>
        </p:txBody>
      </p:sp>
      <p:sp>
        <p:nvSpPr>
          <p:cNvPr id="2279" name="Line"/>
          <p:cNvSpPr/>
          <p:nvPr/>
        </p:nvSpPr>
        <p:spPr>
          <a:xfrm>
            <a:off x="9862524" y="3645037"/>
            <a:ext cx="489300" cy="1"/>
          </a:xfrm>
          <a:prstGeom prst="line">
            <a:avLst/>
          </a:prstGeom>
          <a:ln w="127000">
            <a:solidFill>
              <a:srgbClr val="FF7E79"/>
            </a:solidFill>
          </a:ln>
        </p:spPr>
        <p:txBody>
          <a:bodyPr lIns="45719" rIns="45719"/>
          <a:lstStyle/>
          <a:p>
            <a:pPr/>
          </a:p>
        </p:txBody>
      </p:sp>
      <p:sp>
        <p:nvSpPr>
          <p:cNvPr id="2280" name="Line"/>
          <p:cNvSpPr/>
          <p:nvPr/>
        </p:nvSpPr>
        <p:spPr>
          <a:xfrm>
            <a:off x="6472726" y="4019642"/>
            <a:ext cx="489300" cy="1"/>
          </a:xfrm>
          <a:prstGeom prst="line">
            <a:avLst/>
          </a:prstGeom>
          <a:ln w="127000">
            <a:solidFill>
              <a:srgbClr val="FF7E79"/>
            </a:solidFill>
          </a:ln>
        </p:spPr>
        <p:txBody>
          <a:bodyPr lIns="45719" rIns="45719"/>
          <a:lstStyle/>
          <a:p>
            <a:pPr/>
          </a:p>
        </p:txBody>
      </p:sp>
      <p:sp>
        <p:nvSpPr>
          <p:cNvPr id="2281" name="Line"/>
          <p:cNvSpPr/>
          <p:nvPr/>
        </p:nvSpPr>
        <p:spPr>
          <a:xfrm>
            <a:off x="9862524" y="4019642"/>
            <a:ext cx="489300" cy="1"/>
          </a:xfrm>
          <a:prstGeom prst="line">
            <a:avLst/>
          </a:prstGeom>
          <a:ln w="127000">
            <a:solidFill>
              <a:srgbClr val="FF7E79"/>
            </a:solidFill>
          </a:ln>
        </p:spPr>
        <p:txBody>
          <a:bodyPr lIns="45719" rIns="45719"/>
          <a:lstStyle/>
          <a:p>
            <a:pPr/>
          </a:p>
        </p:txBody>
      </p:sp>
    </p:spTree>
  </p:cSld>
  <p:clrMapOvr>
    <a:masterClrMapping/>
  </p:clrMapOvr>
  <p:transition xmlns:p14="http://schemas.microsoft.com/office/powerpoint/2010/main" spd="med" advClick="1"/>
</p:sld>
</file>

<file path=ppt/slides/slide8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2" name="Bottleneck Analysis"/>
          <p:cNvSpPr txBox="1"/>
          <p:nvPr>
            <p:ph type="title"/>
          </p:nvPr>
        </p:nvSpPr>
        <p:spPr>
          <a:prstGeom prst="rect">
            <a:avLst/>
          </a:prstGeom>
        </p:spPr>
        <p:txBody>
          <a:bodyPr/>
          <a:lstStyle/>
          <a:p>
            <a:pPr/>
            <a:r>
              <a:t>Bottleneck Analysis</a:t>
            </a:r>
          </a:p>
        </p:txBody>
      </p:sp>
      <p:sp>
        <p:nvSpPr>
          <p:cNvPr id="2293" name="3) Maximize DMA efficiency…"/>
          <p:cNvSpPr txBox="1"/>
          <p:nvPr>
            <p:ph type="body" sz="half" idx="1"/>
          </p:nvPr>
        </p:nvSpPr>
        <p:spPr>
          <a:xfrm>
            <a:off x="475487" y="1143000"/>
            <a:ext cx="11176001" cy="1842354"/>
          </a:xfrm>
          <a:prstGeom prst="rect">
            <a:avLst/>
          </a:prstGeom>
        </p:spPr>
        <p:txBody>
          <a:bodyPr/>
          <a:lstStyle/>
          <a:p>
            <a:pPr/>
            <a:r>
              <a:t>3) Maximize DMA efficiency</a:t>
            </a:r>
          </a:p>
          <a:p>
            <a:pPr/>
            <a:r>
              <a:t>The goal is to construct a controller tree whose </a:t>
            </a:r>
            <a:r>
              <a:rPr b="1" u="sng"/>
              <a:t>links to the DMA</a:t>
            </a:r>
            <a:r>
              <a:t> keep the </a:t>
            </a:r>
            <a:r>
              <a:rPr b="1" u="sng"/>
              <a:t>link(s) to DRAM</a:t>
            </a:r>
            <a:r>
              <a:t> saturated.</a:t>
            </a:r>
          </a:p>
        </p:txBody>
      </p:sp>
      <p:sp>
        <p:nvSpPr>
          <p:cNvPr id="2294"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95"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2296" name="Double Arrow"/>
          <p:cNvSpPr/>
          <p:nvPr/>
        </p:nvSpPr>
        <p:spPr>
          <a:xfrm rot="20798719">
            <a:off x="3472876" y="5333528"/>
            <a:ext cx="2077681"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297"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2298"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2299" name="Double Arrow"/>
          <p:cNvSpPr/>
          <p:nvPr/>
        </p:nvSpPr>
        <p:spPr>
          <a:xfrm rot="20798719">
            <a:off x="3470683" y="5517677"/>
            <a:ext cx="2239800"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300" name="Double Arrow"/>
          <p:cNvSpPr/>
          <p:nvPr/>
        </p:nvSpPr>
        <p:spPr>
          <a:xfrm rot="20798719">
            <a:off x="3468075" y="5717699"/>
            <a:ext cx="2432688"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305" name="Connection Line"/>
          <p:cNvSpPr/>
          <p:nvPr/>
        </p:nvSpPr>
        <p:spPr>
          <a:xfrm>
            <a:off x="5533198" y="2225774"/>
            <a:ext cx="4066084" cy="30431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687" y="11282"/>
                  <a:pt x="9487" y="18482"/>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306" name="Connection Line"/>
          <p:cNvSpPr/>
          <p:nvPr/>
        </p:nvSpPr>
        <p:spPr>
          <a:xfrm>
            <a:off x="5676833" y="2245386"/>
            <a:ext cx="3927178" cy="32076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6900" y="10947"/>
                  <a:pt x="9700" y="18147"/>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307" name="Connection Line"/>
          <p:cNvSpPr/>
          <p:nvPr/>
        </p:nvSpPr>
        <p:spPr>
          <a:xfrm>
            <a:off x="1882124" y="2730929"/>
            <a:ext cx="1590698" cy="3056931"/>
          </a:xfrm>
          <a:custGeom>
            <a:avLst/>
            <a:gdLst/>
            <a:ahLst/>
            <a:cxnLst>
              <a:cxn ang="0">
                <a:pos x="wd2" y="hd2"/>
              </a:cxn>
              <a:cxn ang="5400000">
                <a:pos x="wd2" y="hd2"/>
              </a:cxn>
              <a:cxn ang="10800000">
                <a:pos x="wd2" y="hd2"/>
              </a:cxn>
              <a:cxn ang="16200000">
                <a:pos x="wd2" y="hd2"/>
              </a:cxn>
            </a:cxnLst>
            <a:rect l="0" t="0" r="r" b="b"/>
            <a:pathLst>
              <a:path w="17997" h="21600" fill="norm" stroke="1" extrusionOk="0">
                <a:moveTo>
                  <a:pt x="17997" y="0"/>
                </a:moveTo>
                <a:cubicBezTo>
                  <a:pt x="1584" y="6327"/>
                  <a:pt x="-3603" y="13527"/>
                  <a:pt x="2437"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308" name="Connection Line"/>
          <p:cNvSpPr/>
          <p:nvPr/>
        </p:nvSpPr>
        <p:spPr>
          <a:xfrm>
            <a:off x="5854633" y="2261658"/>
            <a:ext cx="3756192" cy="33607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7155" y="10641"/>
                  <a:pt x="9955" y="17841"/>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p:transition xmlns:p14="http://schemas.microsoft.com/office/powerpoint/2010/main" spd="med" advClick="1"/>
</p:sld>
</file>

<file path=ppt/slides/slide8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12" name="Group"/>
          <p:cNvGrpSpPr/>
          <p:nvPr/>
        </p:nvGrpSpPr>
        <p:grpSpPr>
          <a:xfrm>
            <a:off x="148792" y="1590263"/>
            <a:ext cx="4887300" cy="2138442"/>
            <a:chOff x="0" y="0"/>
            <a:chExt cx="4887299" cy="2138440"/>
          </a:xfrm>
        </p:grpSpPr>
        <p:sp>
          <p:nvSpPr>
            <p:cNvPr id="2310" name="Rectangle"/>
            <p:cNvSpPr/>
            <p:nvPr/>
          </p:nvSpPr>
          <p:spPr>
            <a:xfrm>
              <a:off x="0" y="0"/>
              <a:ext cx="4887300" cy="213844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311" name="Foreach(4096 by 64 par P){ i =&gt;…"/>
            <p:cNvSpPr txBox="1"/>
            <p:nvPr/>
          </p:nvSpPr>
          <p:spPr>
            <a:xfrm>
              <a:off x="0" y="2942"/>
              <a:ext cx="4887300" cy="2132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C26E53"/>
                  </a:solidFill>
                </a:rPr>
                <a:t>P</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2</a:t>
              </a:r>
              <a:r>
                <a:rPr>
                  <a:solidFill>
                    <a:srgbClr val="C7AA73"/>
                  </a:solidFill>
                </a:rPr>
                <a:t>){j =&gt;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 </a:t>
              </a:r>
              <a:r>
                <a:rPr>
                  <a:solidFill>
                    <a:srgbClr val="C7AA73"/>
                  </a:solidFill>
                </a:rPr>
                <a:t>(</a:t>
              </a:r>
              <a:r>
                <a:rPr>
                  <a:solidFill>
                    <a:srgbClr val="C26E53"/>
                  </a:solidFill>
                </a:rPr>
                <a:t>x</a:t>
              </a:r>
              <a:r>
                <a:rPr>
                  <a:solidFill>
                    <a:srgbClr val="D783E3"/>
                  </a:solidFill>
                </a:rPr>
                <a:t>(</a:t>
              </a:r>
              <a:r>
                <a:rPr>
                  <a:solidFill>
                    <a:srgbClr val="C7AA73"/>
                  </a:solidFill>
                </a:rPr>
                <a:t>i</a:t>
              </a:r>
              <a:r>
                <a:rPr>
                  <a:solidFill>
                    <a:srgbClr val="7887A2"/>
                  </a:solidFill>
                </a:rPr>
                <a:t>/</a:t>
              </a:r>
              <a:r>
                <a:rPr>
                  <a:solidFill>
                    <a:srgbClr val="A8A7A6"/>
                  </a:solidFill>
                </a:rPr>
                <a:t>64</a:t>
              </a:r>
              <a:r>
                <a:rPr>
                  <a:solidFill>
                    <a:srgbClr val="D783E3"/>
                  </a:solidFill>
                </a:rPr>
                <a:t>)</a:t>
              </a:r>
              <a:r>
                <a:rPr>
                  <a:solidFill>
                    <a:srgbClr val="7887A2"/>
                  </a:solidFill>
                </a:rPr>
                <a:t> / </a:t>
              </a:r>
              <a:r>
                <a:rPr>
                  <a:solidFill>
                    <a:srgbClr val="A8A7A6"/>
                  </a:solidFill>
                </a:rPr>
                <a:t>7</a:t>
              </a:r>
              <a:r>
                <a:rPr>
                  <a:solidFill>
                    <a:srgbClr val="C7AA73"/>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p>
          </p:txBody>
        </p:sp>
      </p:grpSp>
      <p:sp>
        <p:nvSpPr>
          <p:cNvPr id="2313" name="CustomShape 4"/>
          <p:cNvSpPr/>
          <p:nvPr/>
        </p:nvSpPr>
        <p:spPr>
          <a:xfrm>
            <a:off x="209605" y="1637509"/>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314" name="CustomShape 5"/>
          <p:cNvSpPr/>
          <p:nvPr/>
        </p:nvSpPr>
        <p:spPr>
          <a:xfrm>
            <a:off x="779195" y="2260286"/>
            <a:ext cx="607536"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315" name="CustomShape 7"/>
          <p:cNvSpPr/>
          <p:nvPr/>
        </p:nvSpPr>
        <p:spPr>
          <a:xfrm>
            <a:off x="464412" y="2566562"/>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316" name="Bottleneck Analysis"/>
          <p:cNvSpPr txBox="1"/>
          <p:nvPr>
            <p:ph type="title"/>
          </p:nvPr>
        </p:nvSpPr>
        <p:spPr>
          <a:prstGeom prst="rect">
            <a:avLst/>
          </a:prstGeom>
        </p:spPr>
        <p:txBody>
          <a:bodyPr/>
          <a:lstStyle/>
          <a:p>
            <a:pPr/>
            <a:r>
              <a:t>Bottleneck Analysis</a:t>
            </a:r>
          </a:p>
        </p:txBody>
      </p:sp>
      <p:sp>
        <p:nvSpPr>
          <p:cNvPr id="2317" name="3) Maximize DMA efficiency"/>
          <p:cNvSpPr txBox="1"/>
          <p:nvPr>
            <p:ph type="body" sz="quarter" idx="1"/>
          </p:nvPr>
        </p:nvSpPr>
        <p:spPr>
          <a:xfrm>
            <a:off x="475487" y="1143000"/>
            <a:ext cx="11176001" cy="1089581"/>
          </a:xfrm>
          <a:prstGeom prst="rect">
            <a:avLst/>
          </a:prstGeom>
        </p:spPr>
        <p:txBody>
          <a:bodyPr/>
          <a:lstStyle/>
          <a:p>
            <a:pPr/>
            <a:r>
              <a:t>3) Maximize DMA efficiency</a:t>
            </a:r>
          </a:p>
        </p:txBody>
      </p:sp>
      <p:sp>
        <p:nvSpPr>
          <p:cNvPr id="2318"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19" name="Pipeline (i)…"/>
          <p:cNvSpPr/>
          <p:nvPr/>
        </p:nvSpPr>
        <p:spPr>
          <a:xfrm>
            <a:off x="7486997" y="2614353"/>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 iters=1</a:t>
            </a:r>
          </a:p>
        </p:txBody>
      </p:sp>
      <p:sp>
        <p:nvSpPr>
          <p:cNvPr id="2320" name="Load…"/>
          <p:cNvSpPr/>
          <p:nvPr/>
        </p:nvSpPr>
        <p:spPr>
          <a:xfrm>
            <a:off x="5523520" y="5111283"/>
            <a:ext cx="2065979" cy="995296"/>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T=84, iters=64</a:t>
            </a:r>
          </a:p>
          <a:p>
            <a:pPr algn="ctr">
              <a:defRPr b="1" sz="1400">
                <a:solidFill>
                  <a:srgbClr val="FF2600"/>
                </a:solidFill>
              </a:defRPr>
            </a:pPr>
            <a:r>
              <a:t>starved=18</a:t>
            </a:r>
          </a:p>
        </p:txBody>
      </p:sp>
      <p:sp>
        <p:nvSpPr>
          <p:cNvPr id="2321" name="Inner (j)…"/>
          <p:cNvSpPr/>
          <p:nvPr/>
        </p:nvSpPr>
        <p:spPr>
          <a:xfrm>
            <a:off x="9042768" y="5090418"/>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354" name="Connection Line"/>
          <p:cNvSpPr/>
          <p:nvPr/>
        </p:nvSpPr>
        <p:spPr>
          <a:xfrm>
            <a:off x="6672579" y="3357879"/>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355" name="Connection Line"/>
          <p:cNvSpPr/>
          <p:nvPr/>
        </p:nvSpPr>
        <p:spPr>
          <a:xfrm>
            <a:off x="8521700" y="3467100"/>
            <a:ext cx="1722120" cy="561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324"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2325" name="Double Arrow"/>
          <p:cNvSpPr/>
          <p:nvPr/>
        </p:nvSpPr>
        <p:spPr>
          <a:xfrm rot="20798719">
            <a:off x="3472876" y="5333528"/>
            <a:ext cx="2077681"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326"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2327"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2328" name="Load…"/>
          <p:cNvSpPr/>
          <p:nvPr/>
        </p:nvSpPr>
        <p:spPr>
          <a:xfrm>
            <a:off x="5667454" y="5187483"/>
            <a:ext cx="2065978" cy="995296"/>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T=84, iters=64</a:t>
            </a:r>
          </a:p>
          <a:p>
            <a:pPr algn="ctr">
              <a:defRPr b="1" sz="1400">
                <a:solidFill>
                  <a:srgbClr val="FF2600"/>
                </a:solidFill>
              </a:defRPr>
            </a:pPr>
            <a:r>
              <a:t>starved=18</a:t>
            </a:r>
          </a:p>
        </p:txBody>
      </p:sp>
      <p:sp>
        <p:nvSpPr>
          <p:cNvPr id="2329" name="Load…"/>
          <p:cNvSpPr/>
          <p:nvPr/>
        </p:nvSpPr>
        <p:spPr>
          <a:xfrm>
            <a:off x="5845254" y="5280617"/>
            <a:ext cx="2065978" cy="995295"/>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[:3]</a:t>
            </a:r>
          </a:p>
          <a:p>
            <a:pPr algn="ctr">
              <a:defRPr b="1" sz="1400">
                <a:solidFill>
                  <a:srgbClr val="FF2600"/>
                </a:solidFill>
              </a:defRPr>
            </a:pPr>
            <a:r>
              <a:t>T=#, iters=64/P</a:t>
            </a:r>
          </a:p>
          <a:p>
            <a:pPr algn="ctr">
              <a:defRPr b="1" sz="1400">
                <a:solidFill>
                  <a:srgbClr val="FF2600"/>
                </a:solidFill>
              </a:defRPr>
            </a:pPr>
            <a:r>
              <a:t>starved=[more]</a:t>
            </a:r>
          </a:p>
        </p:txBody>
      </p:sp>
      <p:sp>
        <p:nvSpPr>
          <p:cNvPr id="2330" name="Inner (j)…"/>
          <p:cNvSpPr/>
          <p:nvPr/>
        </p:nvSpPr>
        <p:spPr>
          <a:xfrm>
            <a:off x="9186701" y="5184205"/>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331" name="Inner (j)…"/>
          <p:cNvSpPr/>
          <p:nvPr/>
        </p:nvSpPr>
        <p:spPr>
          <a:xfrm>
            <a:off x="9339101" y="5273105"/>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iters=64/P</a:t>
            </a:r>
          </a:p>
        </p:txBody>
      </p:sp>
      <p:sp>
        <p:nvSpPr>
          <p:cNvPr id="2332" name="ForkJoin…"/>
          <p:cNvSpPr/>
          <p:nvPr/>
        </p:nvSpPr>
        <p:spPr>
          <a:xfrm>
            <a:off x="5822588" y="4064129"/>
            <a:ext cx="1789577"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rPr sz="1300"/>
              <a:t>T=#, iters=64/</a:t>
            </a:r>
            <a:r>
              <a:t>P</a:t>
            </a:r>
          </a:p>
        </p:txBody>
      </p:sp>
      <p:sp>
        <p:nvSpPr>
          <p:cNvPr id="2333" name="ForkJoin…"/>
          <p:cNvSpPr/>
          <p:nvPr/>
        </p:nvSpPr>
        <p:spPr>
          <a:xfrm>
            <a:off x="9212385" y="4064129"/>
            <a:ext cx="1789577"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rPr sz="1300"/>
              <a:t>T=87, iters=64/</a:t>
            </a:r>
            <a:r>
              <a:t>P</a:t>
            </a:r>
          </a:p>
        </p:txBody>
      </p:sp>
      <p:sp>
        <p:nvSpPr>
          <p:cNvPr id="2356" name="Connection Line"/>
          <p:cNvSpPr/>
          <p:nvPr/>
        </p:nvSpPr>
        <p:spPr>
          <a:xfrm>
            <a:off x="6023610" y="4818380"/>
            <a:ext cx="623570" cy="27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016"/>
                </a:lnTo>
                <a:lnTo>
                  <a:pt x="0" y="6016"/>
                </a:lnTo>
                <a:lnTo>
                  <a:pt x="0" y="21600"/>
                </a:lnTo>
              </a:path>
            </a:pathLst>
          </a:custGeom>
          <a:ln w="25400">
            <a:solidFill>
              <a:srgbClr val="000000"/>
            </a:solidFill>
            <a:tailEnd type="triangle"/>
          </a:ln>
        </p:spPr>
        <p:txBody>
          <a:bodyPr/>
          <a:lstStyle/>
          <a:p>
            <a:pPr/>
          </a:p>
        </p:txBody>
      </p:sp>
      <p:sp>
        <p:nvSpPr>
          <p:cNvPr id="2357" name="Connection Line"/>
          <p:cNvSpPr/>
          <p:nvPr/>
        </p:nvSpPr>
        <p:spPr>
          <a:xfrm>
            <a:off x="6254750" y="4818380"/>
            <a:ext cx="392430" cy="354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645"/>
                </a:lnTo>
                <a:lnTo>
                  <a:pt x="0" y="4645"/>
                </a:lnTo>
                <a:lnTo>
                  <a:pt x="0" y="21600"/>
                </a:lnTo>
              </a:path>
            </a:pathLst>
          </a:custGeom>
          <a:ln w="25400">
            <a:solidFill>
              <a:srgbClr val="000000"/>
            </a:solidFill>
            <a:tailEnd type="triangle"/>
          </a:ln>
        </p:spPr>
        <p:txBody>
          <a:bodyPr/>
          <a:lstStyle/>
          <a:p>
            <a:pPr/>
          </a:p>
        </p:txBody>
      </p:sp>
      <p:sp>
        <p:nvSpPr>
          <p:cNvPr id="2358" name="Connection Line"/>
          <p:cNvSpPr/>
          <p:nvPr/>
        </p:nvSpPr>
        <p:spPr>
          <a:xfrm>
            <a:off x="6479540" y="4818380"/>
            <a:ext cx="167640" cy="435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3778"/>
                </a:lnTo>
                <a:lnTo>
                  <a:pt x="0" y="3778"/>
                </a:lnTo>
                <a:lnTo>
                  <a:pt x="0" y="21600"/>
                </a:lnTo>
              </a:path>
            </a:pathLst>
          </a:custGeom>
          <a:ln w="25400">
            <a:solidFill>
              <a:srgbClr val="000000"/>
            </a:solidFill>
            <a:tailEnd type="triangle"/>
          </a:ln>
        </p:spPr>
        <p:txBody>
          <a:bodyPr/>
          <a:lstStyle/>
          <a:p>
            <a:pPr/>
          </a:p>
        </p:txBody>
      </p:sp>
      <p:sp>
        <p:nvSpPr>
          <p:cNvPr id="2359" name="Connection Line"/>
          <p:cNvSpPr/>
          <p:nvPr/>
        </p:nvSpPr>
        <p:spPr>
          <a:xfrm>
            <a:off x="9686290" y="4818380"/>
            <a:ext cx="623570" cy="27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016"/>
                </a:lnTo>
                <a:lnTo>
                  <a:pt x="0" y="6016"/>
                </a:lnTo>
                <a:lnTo>
                  <a:pt x="0" y="21600"/>
                </a:lnTo>
              </a:path>
            </a:pathLst>
          </a:custGeom>
          <a:ln w="25400">
            <a:solidFill>
              <a:srgbClr val="000000"/>
            </a:solidFill>
            <a:tailEnd type="triangle"/>
          </a:ln>
        </p:spPr>
        <p:txBody>
          <a:bodyPr/>
          <a:lstStyle/>
          <a:p>
            <a:pPr/>
          </a:p>
        </p:txBody>
      </p:sp>
      <p:sp>
        <p:nvSpPr>
          <p:cNvPr id="2360" name="Connection Line"/>
          <p:cNvSpPr/>
          <p:nvPr/>
        </p:nvSpPr>
        <p:spPr>
          <a:xfrm>
            <a:off x="9917430" y="4818380"/>
            <a:ext cx="392431" cy="354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645"/>
                </a:lnTo>
                <a:lnTo>
                  <a:pt x="0" y="4645"/>
                </a:lnTo>
                <a:lnTo>
                  <a:pt x="0" y="21600"/>
                </a:lnTo>
              </a:path>
            </a:pathLst>
          </a:custGeom>
          <a:ln w="25400">
            <a:solidFill>
              <a:srgbClr val="000000"/>
            </a:solidFill>
            <a:tailEnd type="triangle"/>
          </a:ln>
        </p:spPr>
        <p:txBody>
          <a:bodyPr/>
          <a:lstStyle/>
          <a:p>
            <a:pPr/>
          </a:p>
        </p:txBody>
      </p:sp>
      <p:sp>
        <p:nvSpPr>
          <p:cNvPr id="2361" name="Connection Line"/>
          <p:cNvSpPr/>
          <p:nvPr/>
        </p:nvSpPr>
        <p:spPr>
          <a:xfrm>
            <a:off x="10142220" y="4818380"/>
            <a:ext cx="167640" cy="435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3778"/>
                </a:lnTo>
                <a:lnTo>
                  <a:pt x="0" y="3778"/>
                </a:lnTo>
                <a:lnTo>
                  <a:pt x="0" y="21600"/>
                </a:lnTo>
              </a:path>
            </a:pathLst>
          </a:custGeom>
          <a:ln w="25400">
            <a:solidFill>
              <a:srgbClr val="000000"/>
            </a:solidFill>
            <a:tailEnd type="triangle"/>
          </a:ln>
        </p:spPr>
        <p:txBody>
          <a:bodyPr/>
          <a:lstStyle/>
          <a:p>
            <a:pPr/>
          </a:p>
        </p:txBody>
      </p:sp>
      <p:sp>
        <p:nvSpPr>
          <p:cNvPr id="2340" name="Double Arrow"/>
          <p:cNvSpPr/>
          <p:nvPr/>
        </p:nvSpPr>
        <p:spPr>
          <a:xfrm rot="20798719">
            <a:off x="3470683" y="5517677"/>
            <a:ext cx="2239800"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341" name="Double Arrow"/>
          <p:cNvSpPr/>
          <p:nvPr/>
        </p:nvSpPr>
        <p:spPr>
          <a:xfrm rot="20798719">
            <a:off x="3468075" y="5717699"/>
            <a:ext cx="2432688"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342" name="x1 [:2]"/>
          <p:cNvSpPr txBox="1"/>
          <p:nvPr/>
        </p:nvSpPr>
        <p:spPr>
          <a:xfrm>
            <a:off x="5024244" y="3605830"/>
            <a:ext cx="94650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1</a:t>
            </a:r>
            <a:r>
              <a:t> [:2]</a:t>
            </a:r>
          </a:p>
        </p:txBody>
      </p:sp>
      <p:sp>
        <p:nvSpPr>
          <p:cNvPr id="2343" name="Line"/>
          <p:cNvSpPr/>
          <p:nvPr/>
        </p:nvSpPr>
        <p:spPr>
          <a:xfrm>
            <a:off x="6472726" y="3835373"/>
            <a:ext cx="489300" cy="1"/>
          </a:xfrm>
          <a:prstGeom prst="line">
            <a:avLst/>
          </a:prstGeom>
          <a:ln w="127000">
            <a:solidFill>
              <a:srgbClr val="FF7E79"/>
            </a:solidFill>
          </a:ln>
        </p:spPr>
        <p:txBody>
          <a:bodyPr lIns="45719" rIns="45719"/>
          <a:lstStyle/>
          <a:p>
            <a:pPr/>
          </a:p>
        </p:txBody>
      </p:sp>
      <p:sp>
        <p:nvSpPr>
          <p:cNvPr id="2344" name="Line"/>
          <p:cNvSpPr/>
          <p:nvPr/>
        </p:nvSpPr>
        <p:spPr>
          <a:xfrm>
            <a:off x="9862524" y="3835373"/>
            <a:ext cx="489300" cy="1"/>
          </a:xfrm>
          <a:prstGeom prst="line">
            <a:avLst/>
          </a:prstGeom>
          <a:ln w="127000">
            <a:solidFill>
              <a:srgbClr val="FF7E79"/>
            </a:solidFill>
          </a:ln>
        </p:spPr>
        <p:txBody>
          <a:bodyPr lIns="45719" rIns="45719"/>
          <a:lstStyle/>
          <a:p>
            <a:pPr/>
          </a:p>
        </p:txBody>
      </p:sp>
      <p:sp>
        <p:nvSpPr>
          <p:cNvPr id="2345" name="x2 [:2]"/>
          <p:cNvSpPr txBox="1"/>
          <p:nvPr/>
        </p:nvSpPr>
        <p:spPr>
          <a:xfrm>
            <a:off x="5024244" y="3834222"/>
            <a:ext cx="94650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2</a:t>
            </a:r>
            <a:r>
              <a:t> [:2]</a:t>
            </a:r>
          </a:p>
        </p:txBody>
      </p:sp>
      <p:sp>
        <p:nvSpPr>
          <p:cNvPr id="2346" name="x0 [:2]"/>
          <p:cNvSpPr txBox="1"/>
          <p:nvPr/>
        </p:nvSpPr>
        <p:spPr>
          <a:xfrm>
            <a:off x="5024244" y="3380109"/>
            <a:ext cx="94650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0</a:t>
            </a:r>
            <a:r>
              <a:t> [:2]</a:t>
            </a:r>
          </a:p>
        </p:txBody>
      </p:sp>
      <p:sp>
        <p:nvSpPr>
          <p:cNvPr id="2347" name="Line"/>
          <p:cNvSpPr/>
          <p:nvPr/>
        </p:nvSpPr>
        <p:spPr>
          <a:xfrm>
            <a:off x="6472726" y="3645037"/>
            <a:ext cx="489300" cy="1"/>
          </a:xfrm>
          <a:prstGeom prst="line">
            <a:avLst/>
          </a:prstGeom>
          <a:ln w="127000">
            <a:solidFill>
              <a:srgbClr val="FF7E79"/>
            </a:solidFill>
          </a:ln>
        </p:spPr>
        <p:txBody>
          <a:bodyPr lIns="45719" rIns="45719"/>
          <a:lstStyle/>
          <a:p>
            <a:pPr/>
          </a:p>
        </p:txBody>
      </p:sp>
      <p:sp>
        <p:nvSpPr>
          <p:cNvPr id="2348" name="Line"/>
          <p:cNvSpPr/>
          <p:nvPr/>
        </p:nvSpPr>
        <p:spPr>
          <a:xfrm>
            <a:off x="9862524" y="3645037"/>
            <a:ext cx="489300" cy="1"/>
          </a:xfrm>
          <a:prstGeom prst="line">
            <a:avLst/>
          </a:prstGeom>
          <a:ln w="127000">
            <a:solidFill>
              <a:srgbClr val="FF7E79"/>
            </a:solidFill>
          </a:ln>
        </p:spPr>
        <p:txBody>
          <a:bodyPr lIns="45719" rIns="45719"/>
          <a:lstStyle/>
          <a:p>
            <a:pPr/>
          </a:p>
        </p:txBody>
      </p:sp>
      <p:sp>
        <p:nvSpPr>
          <p:cNvPr id="2349" name="Line"/>
          <p:cNvSpPr/>
          <p:nvPr/>
        </p:nvSpPr>
        <p:spPr>
          <a:xfrm>
            <a:off x="6472726" y="4019642"/>
            <a:ext cx="489300" cy="1"/>
          </a:xfrm>
          <a:prstGeom prst="line">
            <a:avLst/>
          </a:prstGeom>
          <a:ln w="127000">
            <a:solidFill>
              <a:srgbClr val="FF7E79"/>
            </a:solidFill>
          </a:ln>
        </p:spPr>
        <p:txBody>
          <a:bodyPr lIns="45719" rIns="45719"/>
          <a:lstStyle/>
          <a:p>
            <a:pPr/>
          </a:p>
        </p:txBody>
      </p:sp>
      <p:sp>
        <p:nvSpPr>
          <p:cNvPr id="2350" name="Line"/>
          <p:cNvSpPr/>
          <p:nvPr/>
        </p:nvSpPr>
        <p:spPr>
          <a:xfrm>
            <a:off x="9862524" y="4019642"/>
            <a:ext cx="489300" cy="1"/>
          </a:xfrm>
          <a:prstGeom prst="line">
            <a:avLst/>
          </a:prstGeom>
          <a:ln w="127000">
            <a:solidFill>
              <a:srgbClr val="FF7E79"/>
            </a:solidFill>
          </a:ln>
        </p:spPr>
        <p:txBody>
          <a:bodyPr lIns="45719" rIns="45719"/>
          <a:lstStyle/>
          <a:p>
            <a:pPr/>
          </a:p>
        </p:txBody>
      </p:sp>
      <p:sp>
        <p:nvSpPr>
          <p:cNvPr id="2351" name="Your controller tree is DRAM-bound when the speedup due to iters reduction is cancelled by the increase in starved-cycles due to congestion"/>
          <p:cNvSpPr/>
          <p:nvPr/>
        </p:nvSpPr>
        <p:spPr>
          <a:xfrm>
            <a:off x="181851" y="3479800"/>
            <a:ext cx="5091363" cy="1423771"/>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100">
                <a:solidFill>
                  <a:srgbClr val="8F0000"/>
                </a:solidFill>
                <a:latin typeface="+mn-lt"/>
                <a:ea typeface="+mn-ea"/>
                <a:cs typeface="+mn-cs"/>
                <a:sym typeface="Calibri"/>
              </a:defRPr>
            </a:pPr>
            <a:r>
              <a:t>Your controller tree is </a:t>
            </a:r>
            <a:r>
              <a:rPr b="1"/>
              <a:t>DRAM-bound </a:t>
            </a:r>
            <a:r>
              <a:t>when the speedup due to </a:t>
            </a:r>
            <a:r>
              <a:rPr b="1"/>
              <a:t>iters reduction</a:t>
            </a:r>
            <a:r>
              <a:t> is cancelled by the increase in </a:t>
            </a:r>
            <a:r>
              <a:rPr b="1"/>
              <a:t>starved-cycles </a:t>
            </a:r>
            <a:r>
              <a:t>due to congestion</a:t>
            </a:r>
          </a:p>
        </p:txBody>
      </p:sp>
      <p:sp>
        <p:nvSpPr>
          <p:cNvPr id="2362" name="Connection Line"/>
          <p:cNvSpPr/>
          <p:nvPr/>
        </p:nvSpPr>
        <p:spPr>
          <a:xfrm>
            <a:off x="4050340" y="3988877"/>
            <a:ext cx="3485335" cy="1790050"/>
          </a:xfrm>
          <a:custGeom>
            <a:avLst/>
            <a:gdLst/>
            <a:ahLst/>
            <a:cxnLst>
              <a:cxn ang="0">
                <a:pos x="wd2" y="hd2"/>
              </a:cxn>
              <a:cxn ang="5400000">
                <a:pos x="wd2" y="hd2"/>
              </a:cxn>
              <a:cxn ang="10800000">
                <a:pos x="wd2" y="hd2"/>
              </a:cxn>
              <a:cxn ang="16200000">
                <a:pos x="wd2" y="hd2"/>
              </a:cxn>
            </a:cxnLst>
            <a:rect l="0" t="0" r="r" b="b"/>
            <a:pathLst>
              <a:path w="21600" h="21115" fill="norm" stroke="1" extrusionOk="0">
                <a:moveTo>
                  <a:pt x="0" y="25"/>
                </a:moveTo>
                <a:cubicBezTo>
                  <a:pt x="9232" y="-485"/>
                  <a:pt x="16432" y="6545"/>
                  <a:pt x="21600" y="21115"/>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363" name="Connection Line"/>
          <p:cNvSpPr/>
          <p:nvPr/>
        </p:nvSpPr>
        <p:spPr>
          <a:xfrm>
            <a:off x="4220688" y="4462363"/>
            <a:ext cx="2720167" cy="1600594"/>
          </a:xfrm>
          <a:custGeom>
            <a:avLst/>
            <a:gdLst/>
            <a:ahLst/>
            <a:cxnLst>
              <a:cxn ang="0">
                <a:pos x="wd2" y="hd2"/>
              </a:cxn>
              <a:cxn ang="5400000">
                <a:pos x="wd2" y="hd2"/>
              </a:cxn>
              <a:cxn ang="10800000">
                <a:pos x="wd2" y="hd2"/>
              </a:cxn>
              <a:cxn ang="16200000">
                <a:pos x="wd2" y="hd2"/>
              </a:cxn>
            </a:cxnLst>
            <a:rect l="0" t="0" r="r" b="b"/>
            <a:pathLst>
              <a:path w="20543" h="21600" fill="norm" stroke="1" extrusionOk="0">
                <a:moveTo>
                  <a:pt x="133" y="0"/>
                </a:moveTo>
                <a:cubicBezTo>
                  <a:pt x="-1057" y="9876"/>
                  <a:pt x="5746" y="17076"/>
                  <a:pt x="20543"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63" grpId="3"/>
      <p:bldP build="whole" bldLvl="1" animBg="1" rev="0" advAuto="0" spid="2351" grpId="1"/>
      <p:bldP build="whole" bldLvl="1" animBg="1" rev="0" advAuto="0" spid="2362" grpId="2"/>
    </p:bldLst>
  </p:timing>
</p:sld>
</file>

<file path=ppt/slides/slide8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367" name="Group"/>
          <p:cNvGrpSpPr/>
          <p:nvPr/>
        </p:nvGrpSpPr>
        <p:grpSpPr>
          <a:xfrm>
            <a:off x="148792" y="1590263"/>
            <a:ext cx="4887300" cy="2138442"/>
            <a:chOff x="0" y="0"/>
            <a:chExt cx="4887299" cy="2138440"/>
          </a:xfrm>
        </p:grpSpPr>
        <p:sp>
          <p:nvSpPr>
            <p:cNvPr id="2365" name="Rectangle"/>
            <p:cNvSpPr/>
            <p:nvPr/>
          </p:nvSpPr>
          <p:spPr>
            <a:xfrm>
              <a:off x="0" y="0"/>
              <a:ext cx="4887300" cy="213844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366" name="Foreach(4096 by 64 par P){ i =&gt;…"/>
            <p:cNvSpPr txBox="1"/>
            <p:nvPr/>
          </p:nvSpPr>
          <p:spPr>
            <a:xfrm>
              <a:off x="0" y="2942"/>
              <a:ext cx="4887300" cy="213255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C26E53"/>
                  </a:solidFill>
                </a:rPr>
                <a:t>P</a:t>
              </a:r>
              <a:r>
                <a:rPr>
                  <a:solidFill>
                    <a:srgbClr val="CDA869"/>
                  </a:solidFill>
                </a:rPr>
                <a:t>){ i </a:t>
              </a:r>
              <a:r>
                <a:rPr>
                  <a:solidFill>
                    <a:srgbClr val="C7AA73"/>
                  </a:solidFill>
                </a:rPr>
                <a:t>=&gt;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SRAM</a:t>
              </a:r>
              <a:r>
                <a:rPr>
                  <a:solidFill>
                    <a:srgbClr val="C7AA73"/>
                  </a:solidFill>
                </a:rPr>
                <a:t>[T](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 </a:t>
              </a:r>
              <a:r>
                <a:rPr>
                  <a:solidFill>
                    <a:srgbClr val="A7A7A7"/>
                  </a:solidFill>
                </a:rPr>
                <a:t>2</a:t>
              </a:r>
              <a:r>
                <a:rPr>
                  <a:solidFill>
                    <a:srgbClr val="C7AA73"/>
                  </a:solidFill>
                </a:rPr>
                <a:t>){j =&gt;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y</a:t>
              </a:r>
              <a:r>
                <a:rPr>
                  <a:solidFill>
                    <a:srgbClr val="C7AA73"/>
                  </a:solidFill>
                </a:rPr>
                <a:t>(j)</a:t>
              </a:r>
              <a:r>
                <a:rPr>
                  <a:solidFill>
                    <a:srgbClr val="A7A7A7"/>
                  </a:solidFill>
                </a:rPr>
                <a:t> = </a:t>
              </a:r>
              <a:r>
                <a:rPr>
                  <a:solidFill>
                    <a:srgbClr val="C26E53"/>
                  </a:solidFill>
                </a:rPr>
                <a:t>x</a:t>
              </a:r>
              <a:r>
                <a:rPr>
                  <a:solidFill>
                    <a:srgbClr val="C7AA73"/>
                  </a:solidFill>
                </a:rPr>
                <a:t>(j</a:t>
              </a:r>
              <a:r>
                <a:rPr>
                  <a:solidFill>
                    <a:srgbClr val="7887A2"/>
                  </a:solidFill>
                </a:rPr>
                <a:t>/</a:t>
              </a:r>
              <a:r>
                <a:rPr>
                  <a:solidFill>
                    <a:srgbClr val="A7A7A7"/>
                  </a:solidFill>
                </a:rPr>
                <a:t>2</a:t>
              </a:r>
              <a:r>
                <a:rPr>
                  <a:solidFill>
                    <a:srgbClr val="C7AA73"/>
                  </a:solidFill>
                </a:rPr>
                <a:t>)</a:t>
              </a:r>
              <a:r>
                <a:rPr>
                  <a:solidFill>
                    <a:srgbClr val="A7A7A7"/>
                  </a:solidFill>
                </a:rPr>
                <a:t> </a:t>
              </a:r>
              <a:r>
                <a:rPr>
                  <a:solidFill>
                    <a:srgbClr val="7887A2"/>
                  </a:solidFill>
                </a:rPr>
                <a:t>/ </a:t>
              </a:r>
              <a:r>
                <a:rPr>
                  <a:solidFill>
                    <a:srgbClr val="C7AA73"/>
                  </a:solidFill>
                </a:rPr>
                <a:t>(</a:t>
              </a:r>
              <a:r>
                <a:rPr>
                  <a:solidFill>
                    <a:srgbClr val="C26E53"/>
                  </a:solidFill>
                </a:rPr>
                <a:t>x</a:t>
              </a:r>
              <a:r>
                <a:rPr>
                  <a:solidFill>
                    <a:srgbClr val="D783E3"/>
                  </a:solidFill>
                </a:rPr>
                <a:t>(</a:t>
              </a:r>
              <a:r>
                <a:rPr>
                  <a:solidFill>
                    <a:srgbClr val="C7AA73"/>
                  </a:solidFill>
                </a:rPr>
                <a:t>i</a:t>
              </a:r>
              <a:r>
                <a:rPr>
                  <a:solidFill>
                    <a:srgbClr val="7887A2"/>
                  </a:solidFill>
                </a:rPr>
                <a:t>/</a:t>
              </a:r>
              <a:r>
                <a:rPr>
                  <a:solidFill>
                    <a:srgbClr val="A8A7A6"/>
                  </a:solidFill>
                </a:rPr>
                <a:t>64</a:t>
              </a:r>
              <a:r>
                <a:rPr>
                  <a:solidFill>
                    <a:srgbClr val="D783E3"/>
                  </a:solidFill>
                </a:rPr>
                <a:t>)</a:t>
              </a:r>
              <a:r>
                <a:rPr>
                  <a:solidFill>
                    <a:srgbClr val="7887A2"/>
                  </a:solidFill>
                </a:rPr>
                <a:t> / </a:t>
              </a:r>
              <a:r>
                <a:rPr>
                  <a:solidFill>
                    <a:srgbClr val="A8A7A6"/>
                  </a:solidFill>
                </a:rPr>
                <a:t>7</a:t>
              </a:r>
              <a:r>
                <a:rPr>
                  <a:solidFill>
                    <a:srgbClr val="C7AA73"/>
                  </a:solidFill>
                </a:rPr>
                <a:t>)</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p>
          </p:txBody>
        </p:sp>
      </p:grpSp>
      <p:sp>
        <p:nvSpPr>
          <p:cNvPr id="2368" name="CustomShape 4"/>
          <p:cNvSpPr/>
          <p:nvPr/>
        </p:nvSpPr>
        <p:spPr>
          <a:xfrm>
            <a:off x="209605" y="1637509"/>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369" name="CustomShape 5"/>
          <p:cNvSpPr/>
          <p:nvPr/>
        </p:nvSpPr>
        <p:spPr>
          <a:xfrm>
            <a:off x="779195" y="2260286"/>
            <a:ext cx="607536"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370" name="CustomShape 7"/>
          <p:cNvSpPr/>
          <p:nvPr/>
        </p:nvSpPr>
        <p:spPr>
          <a:xfrm>
            <a:off x="464412" y="2566562"/>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371" name="Bottleneck Analysis"/>
          <p:cNvSpPr txBox="1"/>
          <p:nvPr>
            <p:ph type="title"/>
          </p:nvPr>
        </p:nvSpPr>
        <p:spPr>
          <a:prstGeom prst="rect">
            <a:avLst/>
          </a:prstGeom>
        </p:spPr>
        <p:txBody>
          <a:bodyPr/>
          <a:lstStyle/>
          <a:p>
            <a:pPr/>
            <a:r>
              <a:t>Bottleneck Analysis</a:t>
            </a:r>
          </a:p>
        </p:txBody>
      </p:sp>
      <p:sp>
        <p:nvSpPr>
          <p:cNvPr id="2372" name="4) Tweak scheduling"/>
          <p:cNvSpPr txBox="1"/>
          <p:nvPr>
            <p:ph type="body" sz="quarter" idx="1"/>
          </p:nvPr>
        </p:nvSpPr>
        <p:spPr>
          <a:xfrm>
            <a:off x="475487" y="1143000"/>
            <a:ext cx="11176001" cy="1089581"/>
          </a:xfrm>
          <a:prstGeom prst="rect">
            <a:avLst/>
          </a:prstGeom>
        </p:spPr>
        <p:txBody>
          <a:bodyPr/>
          <a:lstStyle/>
          <a:p>
            <a:pPr/>
            <a:r>
              <a:t>4) Tweak scheduling</a:t>
            </a:r>
          </a:p>
        </p:txBody>
      </p:sp>
      <p:sp>
        <p:nvSpPr>
          <p:cNvPr id="2373"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74" name="Pipeline (i)…"/>
          <p:cNvSpPr/>
          <p:nvPr/>
        </p:nvSpPr>
        <p:spPr>
          <a:xfrm>
            <a:off x="7486997" y="2614353"/>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 iters=1</a:t>
            </a:r>
          </a:p>
        </p:txBody>
      </p:sp>
      <p:sp>
        <p:nvSpPr>
          <p:cNvPr id="2375" name="Load…"/>
          <p:cNvSpPr/>
          <p:nvPr/>
        </p:nvSpPr>
        <p:spPr>
          <a:xfrm>
            <a:off x="5523520" y="5111283"/>
            <a:ext cx="2065979" cy="995296"/>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T=84, iters=64</a:t>
            </a:r>
          </a:p>
          <a:p>
            <a:pPr algn="ctr">
              <a:defRPr b="1" sz="1400">
                <a:solidFill>
                  <a:srgbClr val="FF2600"/>
                </a:solidFill>
              </a:defRPr>
            </a:pPr>
            <a:r>
              <a:t>starved=18</a:t>
            </a:r>
          </a:p>
        </p:txBody>
      </p:sp>
      <p:sp>
        <p:nvSpPr>
          <p:cNvPr id="2376" name="Inner (j)…"/>
          <p:cNvSpPr/>
          <p:nvPr/>
        </p:nvSpPr>
        <p:spPr>
          <a:xfrm>
            <a:off x="9042768" y="5090418"/>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408" name="Connection Line"/>
          <p:cNvSpPr/>
          <p:nvPr/>
        </p:nvSpPr>
        <p:spPr>
          <a:xfrm>
            <a:off x="6672579" y="3357879"/>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409" name="Connection Line"/>
          <p:cNvSpPr/>
          <p:nvPr/>
        </p:nvSpPr>
        <p:spPr>
          <a:xfrm>
            <a:off x="8521700" y="3467100"/>
            <a:ext cx="1722120" cy="561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379"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2380" name="Double Arrow"/>
          <p:cNvSpPr/>
          <p:nvPr/>
        </p:nvSpPr>
        <p:spPr>
          <a:xfrm rot="20798719">
            <a:off x="3472876" y="5333528"/>
            <a:ext cx="2077681"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381"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2382"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2383" name="Load…"/>
          <p:cNvSpPr/>
          <p:nvPr/>
        </p:nvSpPr>
        <p:spPr>
          <a:xfrm>
            <a:off x="5667454" y="5187483"/>
            <a:ext cx="2065978" cy="995296"/>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T=84, iters=64</a:t>
            </a:r>
          </a:p>
          <a:p>
            <a:pPr algn="ctr">
              <a:defRPr b="1" sz="1400">
                <a:solidFill>
                  <a:srgbClr val="FF2600"/>
                </a:solidFill>
              </a:defRPr>
            </a:pPr>
            <a:r>
              <a:t>starved=18</a:t>
            </a:r>
          </a:p>
        </p:txBody>
      </p:sp>
      <p:sp>
        <p:nvSpPr>
          <p:cNvPr id="2384" name="Load…"/>
          <p:cNvSpPr/>
          <p:nvPr/>
        </p:nvSpPr>
        <p:spPr>
          <a:xfrm>
            <a:off x="5845254" y="5280617"/>
            <a:ext cx="2065978" cy="995295"/>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[:3]</a:t>
            </a:r>
          </a:p>
          <a:p>
            <a:pPr algn="ctr">
              <a:defRPr b="1" sz="1400">
                <a:solidFill>
                  <a:srgbClr val="FF2600"/>
                </a:solidFill>
              </a:defRPr>
            </a:pPr>
            <a:r>
              <a:t>T=#, iters=64/P</a:t>
            </a:r>
          </a:p>
          <a:p>
            <a:pPr algn="ctr">
              <a:defRPr b="1" sz="1400">
                <a:solidFill>
                  <a:srgbClr val="FF2600"/>
                </a:solidFill>
              </a:defRPr>
            </a:pPr>
            <a:r>
              <a:t>starved=[more]</a:t>
            </a:r>
          </a:p>
        </p:txBody>
      </p:sp>
      <p:sp>
        <p:nvSpPr>
          <p:cNvPr id="2385" name="Inner (j)…"/>
          <p:cNvSpPr/>
          <p:nvPr/>
        </p:nvSpPr>
        <p:spPr>
          <a:xfrm>
            <a:off x="9186701" y="5184205"/>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386" name="Inner (j)…"/>
          <p:cNvSpPr/>
          <p:nvPr/>
        </p:nvSpPr>
        <p:spPr>
          <a:xfrm>
            <a:off x="9339101" y="5273105"/>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iters=64/P</a:t>
            </a:r>
          </a:p>
        </p:txBody>
      </p:sp>
      <p:sp>
        <p:nvSpPr>
          <p:cNvPr id="2387" name="ForkJoin…"/>
          <p:cNvSpPr/>
          <p:nvPr/>
        </p:nvSpPr>
        <p:spPr>
          <a:xfrm>
            <a:off x="5822588" y="4064129"/>
            <a:ext cx="1789577"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rPr sz="1300"/>
              <a:t>T=#, iters=64/</a:t>
            </a:r>
            <a:r>
              <a:t>P</a:t>
            </a:r>
          </a:p>
        </p:txBody>
      </p:sp>
      <p:sp>
        <p:nvSpPr>
          <p:cNvPr id="2388" name="ForkJoin…"/>
          <p:cNvSpPr/>
          <p:nvPr/>
        </p:nvSpPr>
        <p:spPr>
          <a:xfrm>
            <a:off x="9212385" y="4064129"/>
            <a:ext cx="1789577"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rPr sz="1300"/>
              <a:t>T=87, iters=64/</a:t>
            </a:r>
            <a:r>
              <a:t>P</a:t>
            </a:r>
          </a:p>
        </p:txBody>
      </p:sp>
      <p:sp>
        <p:nvSpPr>
          <p:cNvPr id="2410" name="Connection Line"/>
          <p:cNvSpPr/>
          <p:nvPr/>
        </p:nvSpPr>
        <p:spPr>
          <a:xfrm>
            <a:off x="6023610" y="4818380"/>
            <a:ext cx="623570" cy="27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016"/>
                </a:lnTo>
                <a:lnTo>
                  <a:pt x="0" y="6016"/>
                </a:lnTo>
                <a:lnTo>
                  <a:pt x="0" y="21600"/>
                </a:lnTo>
              </a:path>
            </a:pathLst>
          </a:custGeom>
          <a:ln w="25400">
            <a:solidFill>
              <a:srgbClr val="000000"/>
            </a:solidFill>
            <a:tailEnd type="triangle"/>
          </a:ln>
        </p:spPr>
        <p:txBody>
          <a:bodyPr/>
          <a:lstStyle/>
          <a:p>
            <a:pPr/>
          </a:p>
        </p:txBody>
      </p:sp>
      <p:sp>
        <p:nvSpPr>
          <p:cNvPr id="2411" name="Connection Line"/>
          <p:cNvSpPr/>
          <p:nvPr/>
        </p:nvSpPr>
        <p:spPr>
          <a:xfrm>
            <a:off x="6254750" y="4818380"/>
            <a:ext cx="392430" cy="354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645"/>
                </a:lnTo>
                <a:lnTo>
                  <a:pt x="0" y="4645"/>
                </a:lnTo>
                <a:lnTo>
                  <a:pt x="0" y="21600"/>
                </a:lnTo>
              </a:path>
            </a:pathLst>
          </a:custGeom>
          <a:ln w="25400">
            <a:solidFill>
              <a:srgbClr val="000000"/>
            </a:solidFill>
            <a:tailEnd type="triangle"/>
          </a:ln>
        </p:spPr>
        <p:txBody>
          <a:bodyPr/>
          <a:lstStyle/>
          <a:p>
            <a:pPr/>
          </a:p>
        </p:txBody>
      </p:sp>
      <p:sp>
        <p:nvSpPr>
          <p:cNvPr id="2412" name="Connection Line"/>
          <p:cNvSpPr/>
          <p:nvPr/>
        </p:nvSpPr>
        <p:spPr>
          <a:xfrm>
            <a:off x="6479540" y="4818380"/>
            <a:ext cx="167640" cy="435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3778"/>
                </a:lnTo>
                <a:lnTo>
                  <a:pt x="0" y="3778"/>
                </a:lnTo>
                <a:lnTo>
                  <a:pt x="0" y="21600"/>
                </a:lnTo>
              </a:path>
            </a:pathLst>
          </a:custGeom>
          <a:ln w="25400">
            <a:solidFill>
              <a:srgbClr val="000000"/>
            </a:solidFill>
            <a:tailEnd type="triangle"/>
          </a:ln>
        </p:spPr>
        <p:txBody>
          <a:bodyPr/>
          <a:lstStyle/>
          <a:p>
            <a:pPr/>
          </a:p>
        </p:txBody>
      </p:sp>
      <p:sp>
        <p:nvSpPr>
          <p:cNvPr id="2413" name="Connection Line"/>
          <p:cNvSpPr/>
          <p:nvPr/>
        </p:nvSpPr>
        <p:spPr>
          <a:xfrm>
            <a:off x="9686290" y="4818380"/>
            <a:ext cx="623570" cy="27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016"/>
                </a:lnTo>
                <a:lnTo>
                  <a:pt x="0" y="6016"/>
                </a:lnTo>
                <a:lnTo>
                  <a:pt x="0" y="21600"/>
                </a:lnTo>
              </a:path>
            </a:pathLst>
          </a:custGeom>
          <a:ln w="25400">
            <a:solidFill>
              <a:srgbClr val="000000"/>
            </a:solidFill>
            <a:tailEnd type="triangle"/>
          </a:ln>
        </p:spPr>
        <p:txBody>
          <a:bodyPr/>
          <a:lstStyle/>
          <a:p>
            <a:pPr/>
          </a:p>
        </p:txBody>
      </p:sp>
      <p:sp>
        <p:nvSpPr>
          <p:cNvPr id="2414" name="Connection Line"/>
          <p:cNvSpPr/>
          <p:nvPr/>
        </p:nvSpPr>
        <p:spPr>
          <a:xfrm>
            <a:off x="9917430" y="4818380"/>
            <a:ext cx="392431" cy="354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645"/>
                </a:lnTo>
                <a:lnTo>
                  <a:pt x="0" y="4645"/>
                </a:lnTo>
                <a:lnTo>
                  <a:pt x="0" y="21600"/>
                </a:lnTo>
              </a:path>
            </a:pathLst>
          </a:custGeom>
          <a:ln w="25400">
            <a:solidFill>
              <a:srgbClr val="000000"/>
            </a:solidFill>
            <a:tailEnd type="triangle"/>
          </a:ln>
        </p:spPr>
        <p:txBody>
          <a:bodyPr/>
          <a:lstStyle/>
          <a:p>
            <a:pPr/>
          </a:p>
        </p:txBody>
      </p:sp>
      <p:sp>
        <p:nvSpPr>
          <p:cNvPr id="2415" name="Connection Line"/>
          <p:cNvSpPr/>
          <p:nvPr/>
        </p:nvSpPr>
        <p:spPr>
          <a:xfrm>
            <a:off x="10142220" y="4818380"/>
            <a:ext cx="167640" cy="435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3778"/>
                </a:lnTo>
                <a:lnTo>
                  <a:pt x="0" y="3778"/>
                </a:lnTo>
                <a:lnTo>
                  <a:pt x="0" y="21600"/>
                </a:lnTo>
              </a:path>
            </a:pathLst>
          </a:custGeom>
          <a:ln w="25400">
            <a:solidFill>
              <a:srgbClr val="000000"/>
            </a:solidFill>
            <a:tailEnd type="triangle"/>
          </a:ln>
        </p:spPr>
        <p:txBody>
          <a:bodyPr/>
          <a:lstStyle/>
          <a:p>
            <a:pPr/>
          </a:p>
        </p:txBody>
      </p:sp>
      <p:sp>
        <p:nvSpPr>
          <p:cNvPr id="2395" name="Double Arrow"/>
          <p:cNvSpPr/>
          <p:nvPr/>
        </p:nvSpPr>
        <p:spPr>
          <a:xfrm rot="20798719">
            <a:off x="3470683" y="5517677"/>
            <a:ext cx="2239800"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396" name="Double Arrow"/>
          <p:cNvSpPr/>
          <p:nvPr/>
        </p:nvSpPr>
        <p:spPr>
          <a:xfrm rot="20798719">
            <a:off x="3468075" y="5717699"/>
            <a:ext cx="2432688"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397" name="Rewriting the parent as a Stream controller could help cut resource utilization and runtime"/>
          <p:cNvSpPr/>
          <p:nvPr/>
        </p:nvSpPr>
        <p:spPr>
          <a:xfrm>
            <a:off x="6455651" y="936953"/>
            <a:ext cx="5254280" cy="995295"/>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100">
                <a:solidFill>
                  <a:srgbClr val="8F0000"/>
                </a:solidFill>
                <a:latin typeface="+mn-lt"/>
                <a:ea typeface="+mn-ea"/>
                <a:cs typeface="+mn-cs"/>
                <a:sym typeface="Calibri"/>
              </a:defRPr>
            </a:pPr>
            <a:r>
              <a:t>Rewriting the parent as a </a:t>
            </a:r>
            <a:r>
              <a:rPr>
                <a:latin typeface="Courier"/>
                <a:ea typeface="Courier"/>
                <a:cs typeface="Courier"/>
                <a:sym typeface="Courier"/>
              </a:rPr>
              <a:t>Stream</a:t>
            </a:r>
            <a:r>
              <a:t> controller could help cut resource utilization and runtime</a:t>
            </a:r>
          </a:p>
        </p:txBody>
      </p:sp>
      <p:sp>
        <p:nvSpPr>
          <p:cNvPr id="2416" name="Connection Line"/>
          <p:cNvSpPr/>
          <p:nvPr/>
        </p:nvSpPr>
        <p:spPr>
          <a:xfrm>
            <a:off x="8334474" y="1925207"/>
            <a:ext cx="116262" cy="722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399" name="x1 [:2]"/>
          <p:cNvSpPr txBox="1"/>
          <p:nvPr/>
        </p:nvSpPr>
        <p:spPr>
          <a:xfrm>
            <a:off x="5024244" y="3605830"/>
            <a:ext cx="94650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1</a:t>
            </a:r>
            <a:r>
              <a:t> [:2]</a:t>
            </a:r>
          </a:p>
        </p:txBody>
      </p:sp>
      <p:sp>
        <p:nvSpPr>
          <p:cNvPr id="2400" name="Line"/>
          <p:cNvSpPr/>
          <p:nvPr/>
        </p:nvSpPr>
        <p:spPr>
          <a:xfrm>
            <a:off x="6472726" y="3835373"/>
            <a:ext cx="489300" cy="1"/>
          </a:xfrm>
          <a:prstGeom prst="line">
            <a:avLst/>
          </a:prstGeom>
          <a:ln w="127000">
            <a:solidFill>
              <a:srgbClr val="FF7E79"/>
            </a:solidFill>
          </a:ln>
        </p:spPr>
        <p:txBody>
          <a:bodyPr lIns="45719" rIns="45719"/>
          <a:lstStyle/>
          <a:p>
            <a:pPr/>
          </a:p>
        </p:txBody>
      </p:sp>
      <p:sp>
        <p:nvSpPr>
          <p:cNvPr id="2401" name="Line"/>
          <p:cNvSpPr/>
          <p:nvPr/>
        </p:nvSpPr>
        <p:spPr>
          <a:xfrm>
            <a:off x="9862524" y="3835373"/>
            <a:ext cx="489300" cy="1"/>
          </a:xfrm>
          <a:prstGeom prst="line">
            <a:avLst/>
          </a:prstGeom>
          <a:ln w="127000">
            <a:solidFill>
              <a:srgbClr val="FF7E79"/>
            </a:solidFill>
          </a:ln>
        </p:spPr>
        <p:txBody>
          <a:bodyPr lIns="45719" rIns="45719"/>
          <a:lstStyle/>
          <a:p>
            <a:pPr/>
          </a:p>
        </p:txBody>
      </p:sp>
      <p:sp>
        <p:nvSpPr>
          <p:cNvPr id="2402" name="x2 [:2]"/>
          <p:cNvSpPr txBox="1"/>
          <p:nvPr/>
        </p:nvSpPr>
        <p:spPr>
          <a:xfrm>
            <a:off x="5024244" y="3834222"/>
            <a:ext cx="94650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2</a:t>
            </a:r>
            <a:r>
              <a:t> [:2]</a:t>
            </a:r>
          </a:p>
        </p:txBody>
      </p:sp>
      <p:sp>
        <p:nvSpPr>
          <p:cNvPr id="2403" name="x0 [:2]"/>
          <p:cNvSpPr txBox="1"/>
          <p:nvPr/>
        </p:nvSpPr>
        <p:spPr>
          <a:xfrm>
            <a:off x="5024244" y="3380109"/>
            <a:ext cx="94650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0</a:t>
            </a:r>
            <a:r>
              <a:t> [:2]</a:t>
            </a:r>
          </a:p>
        </p:txBody>
      </p:sp>
      <p:sp>
        <p:nvSpPr>
          <p:cNvPr id="2404" name="Line"/>
          <p:cNvSpPr/>
          <p:nvPr/>
        </p:nvSpPr>
        <p:spPr>
          <a:xfrm>
            <a:off x="6472726" y="3645037"/>
            <a:ext cx="489300" cy="1"/>
          </a:xfrm>
          <a:prstGeom prst="line">
            <a:avLst/>
          </a:prstGeom>
          <a:ln w="127000">
            <a:solidFill>
              <a:srgbClr val="FF7E79"/>
            </a:solidFill>
          </a:ln>
        </p:spPr>
        <p:txBody>
          <a:bodyPr lIns="45719" rIns="45719"/>
          <a:lstStyle/>
          <a:p>
            <a:pPr/>
          </a:p>
        </p:txBody>
      </p:sp>
      <p:sp>
        <p:nvSpPr>
          <p:cNvPr id="2405" name="Line"/>
          <p:cNvSpPr/>
          <p:nvPr/>
        </p:nvSpPr>
        <p:spPr>
          <a:xfrm>
            <a:off x="9862524" y="3645037"/>
            <a:ext cx="489300" cy="1"/>
          </a:xfrm>
          <a:prstGeom prst="line">
            <a:avLst/>
          </a:prstGeom>
          <a:ln w="127000">
            <a:solidFill>
              <a:srgbClr val="FF7E79"/>
            </a:solidFill>
          </a:ln>
        </p:spPr>
        <p:txBody>
          <a:bodyPr lIns="45719" rIns="45719"/>
          <a:lstStyle/>
          <a:p>
            <a:pPr/>
          </a:p>
        </p:txBody>
      </p:sp>
      <p:sp>
        <p:nvSpPr>
          <p:cNvPr id="2406" name="Line"/>
          <p:cNvSpPr/>
          <p:nvPr/>
        </p:nvSpPr>
        <p:spPr>
          <a:xfrm>
            <a:off x="6472726" y="4019642"/>
            <a:ext cx="489300" cy="1"/>
          </a:xfrm>
          <a:prstGeom prst="line">
            <a:avLst/>
          </a:prstGeom>
          <a:ln w="127000">
            <a:solidFill>
              <a:srgbClr val="FF7E79"/>
            </a:solidFill>
          </a:ln>
        </p:spPr>
        <p:txBody>
          <a:bodyPr lIns="45719" rIns="45719"/>
          <a:lstStyle/>
          <a:p>
            <a:pPr/>
          </a:p>
        </p:txBody>
      </p:sp>
      <p:sp>
        <p:nvSpPr>
          <p:cNvPr id="2407" name="Line"/>
          <p:cNvSpPr/>
          <p:nvPr/>
        </p:nvSpPr>
        <p:spPr>
          <a:xfrm>
            <a:off x="9862524" y="4019642"/>
            <a:ext cx="489300" cy="1"/>
          </a:xfrm>
          <a:prstGeom prst="line">
            <a:avLst/>
          </a:prstGeom>
          <a:ln w="127000">
            <a:solidFill>
              <a:srgbClr val="FF7E79"/>
            </a:solidFill>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4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16" grpId="2"/>
      <p:bldP build="whole" bldLvl="1" animBg="1" rev="0" advAuto="0" spid="2397" grpId="1"/>
    </p:bldLst>
  </p:timing>
</p:sld>
</file>

<file path=ppt/slides/slide8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3" name="Connection Line"/>
          <p:cNvSpPr/>
          <p:nvPr/>
        </p:nvSpPr>
        <p:spPr>
          <a:xfrm>
            <a:off x="7350769" y="5199837"/>
            <a:ext cx="1697833" cy="431861"/>
          </a:xfrm>
          <a:custGeom>
            <a:avLst/>
            <a:gdLst/>
            <a:ahLst/>
            <a:cxnLst>
              <a:cxn ang="0">
                <a:pos x="wd2" y="hd2"/>
              </a:cxn>
              <a:cxn ang="5400000">
                <a:pos x="wd2" y="hd2"/>
              </a:cxn>
              <a:cxn ang="10800000">
                <a:pos x="wd2" y="hd2"/>
              </a:cxn>
              <a:cxn ang="16200000">
                <a:pos x="wd2" y="hd2"/>
              </a:cxn>
            </a:cxnLst>
            <a:rect l="0" t="0" r="r" b="b"/>
            <a:pathLst>
              <a:path w="21600" h="16353" fill="norm" stroke="1" extrusionOk="0">
                <a:moveTo>
                  <a:pt x="0" y="0"/>
                </a:moveTo>
                <a:cubicBezTo>
                  <a:pt x="6528" y="19696"/>
                  <a:pt x="13728" y="21600"/>
                  <a:pt x="21600" y="5712"/>
                </a:cubicBezTo>
              </a:path>
            </a:pathLst>
          </a:custGeom>
          <a:ln w="76200">
            <a:solidFill>
              <a:srgbClr val="FF7E79"/>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419" name="Inner (j)…"/>
          <p:cNvSpPr/>
          <p:nvPr/>
        </p:nvSpPr>
        <p:spPr>
          <a:xfrm>
            <a:off x="9042768" y="5090418"/>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464" name="Connection Line"/>
          <p:cNvSpPr/>
          <p:nvPr/>
        </p:nvSpPr>
        <p:spPr>
          <a:xfrm>
            <a:off x="7680969" y="5568888"/>
            <a:ext cx="1540339" cy="520727"/>
          </a:xfrm>
          <a:custGeom>
            <a:avLst/>
            <a:gdLst/>
            <a:ahLst/>
            <a:cxnLst>
              <a:cxn ang="0">
                <a:pos x="wd2" y="hd2"/>
              </a:cxn>
              <a:cxn ang="5400000">
                <a:pos x="wd2" y="hd2"/>
              </a:cxn>
              <a:cxn ang="10800000">
                <a:pos x="wd2" y="hd2"/>
              </a:cxn>
              <a:cxn ang="16200000">
                <a:pos x="wd2" y="hd2"/>
              </a:cxn>
            </a:cxnLst>
            <a:rect l="0" t="0" r="r" b="b"/>
            <a:pathLst>
              <a:path w="21600" h="16269" fill="norm" stroke="1" extrusionOk="0">
                <a:moveTo>
                  <a:pt x="0" y="0"/>
                </a:moveTo>
                <a:cubicBezTo>
                  <a:pt x="7475" y="20278"/>
                  <a:pt x="14675" y="21600"/>
                  <a:pt x="21600" y="3965"/>
                </a:cubicBezTo>
              </a:path>
            </a:pathLst>
          </a:custGeom>
          <a:ln w="76200">
            <a:solidFill>
              <a:srgbClr val="FF7E79"/>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421" name="Bottleneck Analysis"/>
          <p:cNvSpPr txBox="1"/>
          <p:nvPr>
            <p:ph type="title"/>
          </p:nvPr>
        </p:nvSpPr>
        <p:spPr>
          <a:prstGeom prst="rect">
            <a:avLst/>
          </a:prstGeom>
        </p:spPr>
        <p:txBody>
          <a:bodyPr/>
          <a:lstStyle/>
          <a:p>
            <a:pPr/>
            <a:r>
              <a:t>Bottleneck Analysis</a:t>
            </a:r>
          </a:p>
        </p:txBody>
      </p:sp>
      <p:sp>
        <p:nvSpPr>
          <p:cNvPr id="2422" name="4) Tweak scheduling"/>
          <p:cNvSpPr txBox="1"/>
          <p:nvPr>
            <p:ph type="body" sz="quarter" idx="1"/>
          </p:nvPr>
        </p:nvSpPr>
        <p:spPr>
          <a:xfrm>
            <a:off x="475487" y="1143000"/>
            <a:ext cx="11176001" cy="1089581"/>
          </a:xfrm>
          <a:prstGeom prst="rect">
            <a:avLst/>
          </a:prstGeom>
        </p:spPr>
        <p:txBody>
          <a:bodyPr/>
          <a:lstStyle/>
          <a:p>
            <a:pPr/>
            <a:r>
              <a:t>4) Tweak scheduling</a:t>
            </a:r>
          </a:p>
        </p:txBody>
      </p:sp>
      <p:sp>
        <p:nvSpPr>
          <p:cNvPr id="2423"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426" name="Group"/>
          <p:cNvGrpSpPr/>
          <p:nvPr/>
        </p:nvGrpSpPr>
        <p:grpSpPr>
          <a:xfrm>
            <a:off x="153025" y="1646913"/>
            <a:ext cx="6981451" cy="2396320"/>
            <a:chOff x="0" y="0"/>
            <a:chExt cx="6981449" cy="2396318"/>
          </a:xfrm>
        </p:grpSpPr>
        <p:sp>
          <p:nvSpPr>
            <p:cNvPr id="2424" name="Rectangle"/>
            <p:cNvSpPr/>
            <p:nvPr/>
          </p:nvSpPr>
          <p:spPr>
            <a:xfrm>
              <a:off x="0" y="0"/>
              <a:ext cx="6981450" cy="2396319"/>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425" name="Stream.Foreach(4096 by 64 par P){ i =&gt;…"/>
            <p:cNvSpPr txBox="1"/>
            <p:nvPr/>
          </p:nvSpPr>
          <p:spPr>
            <a:xfrm>
              <a:off x="0" y="3297"/>
              <a:ext cx="6981450" cy="23897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Stream.Foreach</a:t>
              </a:r>
              <a:r>
                <a:rPr>
                  <a:solidFill>
                    <a:srgbClr val="CDA869"/>
                  </a:solidFill>
                </a:rPr>
                <a:t>(</a:t>
              </a:r>
              <a:r>
                <a:rPr>
                  <a:solidFill>
                    <a:srgbClr val="A8A7A6"/>
                  </a:solidFill>
                </a:rPr>
                <a:t>4096</a:t>
              </a:r>
              <a:r>
                <a:rPr>
                  <a:solidFill>
                    <a:srgbClr val="CDA869"/>
                  </a:solidFill>
                </a:rPr>
                <a:t> </a:t>
              </a:r>
              <a:r>
                <a:rPr>
                  <a:solidFill>
                    <a:srgbClr val="7887A2"/>
                  </a:solidFill>
                </a:rPr>
                <a:t>by</a:t>
              </a:r>
              <a:r>
                <a:rPr>
                  <a:solidFill>
                    <a:srgbClr val="CDA869"/>
                  </a:solidFill>
                </a:rPr>
                <a:t> </a:t>
              </a:r>
              <a:r>
                <a:rPr>
                  <a:solidFill>
                    <a:srgbClr val="A8A7A6"/>
                  </a:solidFill>
                </a:rPr>
                <a:t>64</a:t>
              </a:r>
              <a:r>
                <a:rPr>
                  <a:solidFill>
                    <a:srgbClr val="CDA869"/>
                  </a:solidFill>
                </a:rPr>
                <a:t> </a:t>
              </a:r>
              <a:r>
                <a:rPr>
                  <a:solidFill>
                    <a:srgbClr val="7887A2"/>
                  </a:solidFill>
                </a:rPr>
                <a:t>par</a:t>
              </a:r>
              <a:r>
                <a:rPr>
                  <a:solidFill>
                    <a:srgbClr val="CDA869"/>
                  </a:solidFill>
                </a:rPr>
                <a:t> </a:t>
              </a:r>
              <a:r>
                <a:rPr>
                  <a:solidFill>
                    <a:srgbClr val="C26E53"/>
                  </a:solidFill>
                </a:rPr>
                <a:t>P</a:t>
              </a:r>
              <a:r>
                <a:rPr>
                  <a:solidFill>
                    <a:srgbClr val="CDA869"/>
                  </a:solidFill>
                </a:rPr>
                <a:t>){ i </a:t>
              </a:r>
              <a:r>
                <a:rPr>
                  <a:solidFill>
                    <a:srgbClr val="C7AA73"/>
                  </a:solidFill>
                </a:rPr>
                <a:t>=&gt;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x</a:t>
              </a:r>
              <a:r>
                <a:rPr>
                  <a:solidFill>
                    <a:srgbClr val="A7A7A7"/>
                  </a:solidFill>
                </a:rPr>
                <a:t> = </a:t>
              </a:r>
              <a:r>
                <a:rPr>
                  <a:solidFill>
                    <a:srgbClr val="7887A2"/>
                  </a:solidFill>
                </a:rPr>
                <a:t>FIFO</a:t>
              </a:r>
              <a:r>
                <a:rPr>
                  <a:solidFill>
                    <a:srgbClr val="C7AA73"/>
                  </a:solidFill>
                </a:rPr>
                <a:t>[T](</a:t>
              </a:r>
              <a:r>
                <a:rPr>
                  <a:solidFill>
                    <a:srgbClr val="A7A7A7"/>
                  </a:solidFill>
                </a:rPr>
                <a:t>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x</a:t>
              </a:r>
              <a:r>
                <a:rPr>
                  <a:solidFill>
                    <a:srgbClr val="A7A7A7"/>
                  </a:solidFill>
                </a:rPr>
                <a:t> </a:t>
              </a:r>
              <a:r>
                <a:rPr>
                  <a:solidFill>
                    <a:srgbClr val="7887A2"/>
                  </a:solidFill>
                </a:rPr>
                <a:t>load</a:t>
              </a:r>
              <a:r>
                <a:rPr>
                  <a:solidFill>
                    <a:srgbClr val="A7A7A7"/>
                  </a:solidFill>
                </a:rPr>
                <a:t> </a:t>
              </a:r>
              <a:r>
                <a:rPr>
                  <a:solidFill>
                    <a:srgbClr val="C26E53"/>
                  </a:solidFill>
                </a:rPr>
                <a:t>dram</a:t>
              </a:r>
              <a:r>
                <a:rPr>
                  <a:solidFill>
                    <a:srgbClr val="C7AA73"/>
                  </a:solidFill>
                </a:rPr>
                <a:t>(i</a:t>
              </a:r>
              <a:r>
                <a:rPr>
                  <a:solidFill>
                    <a:srgbClr val="7887A2"/>
                  </a:solidFill>
                </a:rPr>
                <a:t>::</a:t>
              </a:r>
              <a:r>
                <a:rPr>
                  <a:solidFill>
                    <a:srgbClr val="C7AA73"/>
                  </a:solidFill>
                </a:rPr>
                <a:t>i</a:t>
              </a:r>
              <a:r>
                <a:rPr>
                  <a:solidFill>
                    <a:srgbClr val="7887A2"/>
                  </a:solidFill>
                </a:rPr>
                <a:t>+</a:t>
              </a:r>
              <a:r>
                <a:rPr>
                  <a:solidFill>
                    <a:srgbClr val="A7A7A7"/>
                  </a:solidFill>
                </a:rPr>
                <a:t>64</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Foreach</a:t>
              </a:r>
              <a:r>
                <a:rPr>
                  <a:solidFill>
                    <a:srgbClr val="C7AA73"/>
                  </a:solidFill>
                </a:rPr>
                <a:t>(</a:t>
              </a:r>
              <a:r>
                <a:rPr>
                  <a:solidFill>
                    <a:srgbClr val="A7A7A7"/>
                  </a:solidFill>
                </a:rPr>
                <a:t>128 </a:t>
              </a:r>
              <a:r>
                <a:rPr>
                  <a:solidFill>
                    <a:srgbClr val="7887A2"/>
                  </a:solidFill>
                </a:rPr>
                <a:t>by</a:t>
              </a:r>
              <a:r>
                <a:rPr>
                  <a:solidFill>
                    <a:srgbClr val="A7A7A7"/>
                  </a:solidFill>
                </a:rPr>
                <a:t> 1 </a:t>
              </a:r>
              <a:r>
                <a:rPr>
                  <a:solidFill>
                    <a:srgbClr val="7887A2"/>
                  </a:solidFill>
                </a:rPr>
                <a:t>par</a:t>
              </a:r>
              <a:r>
                <a:rPr>
                  <a:solidFill>
                    <a:srgbClr val="A7A7A7"/>
                  </a:solidFill>
                </a:rPr>
                <a:t> 2</a:t>
              </a:r>
              <a:r>
                <a:rPr>
                  <a:solidFill>
                    <a:srgbClr val="C7AA73"/>
                  </a:solidFill>
                </a:rPr>
                <a:t>){j =&gt;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val</a:t>
              </a:r>
              <a:r>
                <a:rPr>
                  <a:solidFill>
                    <a:srgbClr val="A7A7A7"/>
                  </a:solidFill>
                </a:rPr>
                <a:t> </a:t>
              </a:r>
              <a:r>
                <a:rPr>
                  <a:solidFill>
                    <a:srgbClr val="C26E53"/>
                  </a:solidFill>
                </a:rPr>
                <a:t>num</a:t>
              </a:r>
              <a:r>
                <a:rPr>
                  <a:solidFill>
                    <a:srgbClr val="A7A7A7"/>
                  </a:solidFill>
                </a:rPr>
                <a:t> = </a:t>
              </a:r>
              <a:r>
                <a:rPr>
                  <a:solidFill>
                    <a:srgbClr val="7887A2"/>
                  </a:solidFill>
                </a:rPr>
                <a:t>mux</a:t>
              </a:r>
              <a:r>
                <a:rPr>
                  <a:solidFill>
                    <a:srgbClr val="C7AA73"/>
                  </a:solidFill>
                </a:rPr>
                <a:t>(j</a:t>
              </a:r>
              <a:r>
                <a:rPr>
                  <a:solidFill>
                    <a:srgbClr val="7887A2"/>
                  </a:solidFill>
                </a:rPr>
                <a:t>%</a:t>
              </a:r>
              <a:r>
                <a:rPr>
                  <a:solidFill>
                    <a:srgbClr val="A7A7A7"/>
                  </a:solidFill>
                </a:rPr>
                <a:t>2 == 0</a:t>
              </a:r>
              <a:r>
                <a:rPr>
                  <a:solidFill>
                    <a:srgbClr val="C7AA73"/>
                  </a:solidFill>
                </a:rPr>
                <a:t>,</a:t>
              </a:r>
              <a:r>
                <a:rPr>
                  <a:solidFill>
                    <a:srgbClr val="A7A7A7"/>
                  </a:solidFill>
                </a:rPr>
                <a:t> </a:t>
              </a:r>
              <a:r>
                <a:rPr>
                  <a:solidFill>
                    <a:srgbClr val="C26E53"/>
                  </a:solidFill>
                </a:rPr>
                <a:t>x</a:t>
              </a:r>
              <a:r>
                <a:rPr>
                  <a:solidFill>
                    <a:srgbClr val="7887A2"/>
                  </a:solidFill>
                </a:rPr>
                <a:t>.deq()</a:t>
              </a:r>
              <a:r>
                <a:rPr>
                  <a:solidFill>
                    <a:srgbClr val="C7AA73"/>
                  </a:solidFill>
                </a:rPr>
                <a:t>,</a:t>
              </a:r>
              <a:r>
                <a:rPr>
                  <a:solidFill>
                    <a:srgbClr val="A7A7A7"/>
                  </a:solidFill>
                </a:rPr>
                <a:t> </a:t>
              </a:r>
              <a:r>
                <a:rPr>
                  <a:solidFill>
                    <a:srgbClr val="C26E53"/>
                  </a:solidFill>
                </a:rPr>
                <a:t>x</a:t>
              </a:r>
              <a:r>
                <a:rPr>
                  <a:solidFill>
                    <a:srgbClr val="7887A2"/>
                  </a:solidFill>
                </a:rPr>
                <a:t>.peek()</a:t>
              </a:r>
              <a:r>
                <a:rPr>
                  <a:solidFill>
                    <a:srgbClr val="C7AA73"/>
                  </a:solidFill>
                </a:rPr>
                <a:t>)</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7887A2"/>
                  </a:solidFill>
                </a:rPr>
                <a:t>if</a:t>
              </a:r>
              <a:r>
                <a:rPr>
                  <a:solidFill>
                    <a:srgbClr val="A7A7A7"/>
                  </a:solidFill>
                </a:rPr>
                <a:t> </a:t>
              </a:r>
              <a:r>
                <a:rPr>
                  <a:solidFill>
                    <a:srgbClr val="C7AA73"/>
                  </a:solidFill>
                </a:rPr>
                <a:t>(i</a:t>
              </a:r>
              <a:r>
                <a:rPr>
                  <a:solidFill>
                    <a:srgbClr val="A7A7A7"/>
                  </a:solidFill>
                </a:rPr>
                <a:t> </a:t>
              </a:r>
              <a:r>
                <a:rPr>
                  <a:solidFill>
                    <a:srgbClr val="7887A2"/>
                  </a:solidFill>
                </a:rPr>
                <a:t>%</a:t>
              </a:r>
              <a:r>
                <a:rPr>
                  <a:solidFill>
                    <a:srgbClr val="A7A7A7"/>
                  </a:solidFill>
                </a:rPr>
                <a:t> 64 == 0</a:t>
              </a:r>
              <a:r>
                <a:rPr>
                  <a:solidFill>
                    <a:srgbClr val="C7AA73"/>
                  </a:solidFill>
                </a:rPr>
                <a:t>)</a:t>
              </a:r>
              <a:r>
                <a:rPr>
                  <a:solidFill>
                    <a:srgbClr val="A7A7A7"/>
                  </a:solidFill>
                </a:rPr>
                <a:t> </a:t>
              </a:r>
              <a:r>
                <a:rPr>
                  <a:solidFill>
                    <a:srgbClr val="C26E53"/>
                  </a:solidFill>
                </a:rPr>
                <a:t>reg</a:t>
              </a:r>
              <a:r>
                <a:rPr>
                  <a:solidFill>
                    <a:srgbClr val="A7A7A7"/>
                  </a:solidFill>
                </a:rPr>
                <a:t> := </a:t>
              </a:r>
              <a:r>
                <a:rPr>
                  <a:solidFill>
                    <a:srgbClr val="C26E53"/>
                  </a:solidFill>
                </a:rPr>
                <a:t>x</a:t>
              </a:r>
              <a:r>
                <a:rPr>
                  <a:solidFill>
                    <a:srgbClr val="7887A2"/>
                  </a:solidFill>
                </a:rPr>
                <a:t>.peek()</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r>
                <a:rPr>
                  <a:solidFill>
                    <a:srgbClr val="C26E53"/>
                  </a:solidFill>
                </a:rPr>
                <a:t>y</a:t>
              </a:r>
              <a:r>
                <a:rPr>
                  <a:solidFill>
                    <a:srgbClr val="7887A2"/>
                  </a:solidFill>
                </a:rPr>
                <a:t>.enq(</a:t>
              </a:r>
              <a:r>
                <a:rPr>
                  <a:solidFill>
                    <a:srgbClr val="C26E53"/>
                  </a:solidFill>
                </a:rPr>
                <a:t>num</a:t>
              </a:r>
              <a:r>
                <a:rPr>
                  <a:solidFill>
                    <a:srgbClr val="A7A7A7"/>
                  </a:solidFill>
                </a:rPr>
                <a:t> </a:t>
              </a:r>
              <a:r>
                <a:rPr>
                  <a:solidFill>
                    <a:srgbClr val="7887A2"/>
                  </a:solidFill>
                </a:rPr>
                <a:t>/</a:t>
              </a:r>
              <a:r>
                <a:rPr>
                  <a:solidFill>
                    <a:srgbClr val="A7A7A7"/>
                  </a:solidFill>
                </a:rPr>
                <a:t> </a:t>
              </a:r>
              <a:r>
                <a:rPr>
                  <a:solidFill>
                    <a:srgbClr val="D783E3"/>
                  </a:solidFill>
                </a:rPr>
                <a:t>(</a:t>
              </a:r>
              <a:r>
                <a:rPr>
                  <a:solidFill>
                    <a:srgbClr val="C26E53"/>
                  </a:solidFill>
                </a:rPr>
                <a:t>reg</a:t>
              </a:r>
              <a:r>
                <a:rPr>
                  <a:solidFill>
                    <a:srgbClr val="A7A7A7"/>
                  </a:solidFill>
                </a:rPr>
                <a:t> </a:t>
              </a:r>
              <a:r>
                <a:rPr>
                  <a:solidFill>
                    <a:srgbClr val="7887A2"/>
                  </a:solidFill>
                </a:rPr>
                <a:t>/</a:t>
              </a:r>
              <a:r>
                <a:rPr>
                  <a:solidFill>
                    <a:srgbClr val="A7A7A7"/>
                  </a:solidFill>
                </a:rPr>
                <a:t> 7</a:t>
              </a:r>
              <a:r>
                <a:rPr>
                  <a:solidFill>
                    <a:srgbClr val="D783E3"/>
                  </a:solidFill>
                </a:rPr>
                <a:t>)</a:t>
              </a:r>
              <a:r>
                <a:rPr>
                  <a:solidFill>
                    <a:srgbClr val="7887A2"/>
                  </a:solidFill>
                </a:rPr>
                <a:t>)</a:t>
              </a:r>
              <a:r>
                <a:rPr>
                  <a:solidFill>
                    <a:srgbClr val="A7A7A7"/>
                  </a:solidFill>
                </a:rPr>
                <a: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427" name="Pipeline (i)…"/>
          <p:cNvSpPr/>
          <p:nvPr/>
        </p:nvSpPr>
        <p:spPr>
          <a:xfrm>
            <a:off x="7486997" y="2614353"/>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 iters=1</a:t>
            </a:r>
          </a:p>
        </p:txBody>
      </p:sp>
      <p:sp>
        <p:nvSpPr>
          <p:cNvPr id="2428" name="Load…"/>
          <p:cNvSpPr/>
          <p:nvPr/>
        </p:nvSpPr>
        <p:spPr>
          <a:xfrm>
            <a:off x="5523520" y="5111283"/>
            <a:ext cx="2065979" cy="995296"/>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T=84, iters=64</a:t>
            </a:r>
          </a:p>
          <a:p>
            <a:pPr algn="ctr">
              <a:defRPr b="1" sz="1400">
                <a:solidFill>
                  <a:srgbClr val="FF2600"/>
                </a:solidFill>
              </a:defRPr>
            </a:pPr>
            <a:r>
              <a:t>starved=18</a:t>
            </a:r>
          </a:p>
        </p:txBody>
      </p:sp>
      <p:sp>
        <p:nvSpPr>
          <p:cNvPr id="2465" name="Connection Line"/>
          <p:cNvSpPr/>
          <p:nvPr/>
        </p:nvSpPr>
        <p:spPr>
          <a:xfrm>
            <a:off x="6672579" y="3357879"/>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466" name="Connection Line"/>
          <p:cNvSpPr/>
          <p:nvPr/>
        </p:nvSpPr>
        <p:spPr>
          <a:xfrm>
            <a:off x="8521700" y="3467100"/>
            <a:ext cx="1722120" cy="561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431" name="CustomShape 4"/>
          <p:cNvSpPr/>
          <p:nvPr/>
        </p:nvSpPr>
        <p:spPr>
          <a:xfrm>
            <a:off x="213838" y="1694159"/>
            <a:ext cx="2062939"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432" name="CustomShape 5"/>
          <p:cNvSpPr/>
          <p:nvPr/>
        </p:nvSpPr>
        <p:spPr>
          <a:xfrm>
            <a:off x="783429" y="2329636"/>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433" name="CustomShape 7"/>
          <p:cNvSpPr/>
          <p:nvPr/>
        </p:nvSpPr>
        <p:spPr>
          <a:xfrm>
            <a:off x="468645" y="2635912"/>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434" name="DRAM"/>
          <p:cNvSpPr/>
          <p:nvPr/>
        </p:nvSpPr>
        <p:spPr>
          <a:xfrm>
            <a:off x="545473" y="4983511"/>
            <a:ext cx="839652" cy="1726238"/>
          </a:xfrm>
          <a:prstGeom prst="rect">
            <a:avLst/>
          </a:prstGeom>
          <a:solidFill>
            <a:schemeClr val="accent1">
              <a:satOff val="-33333"/>
              <a:lumOff val="29999"/>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DRAM</a:t>
            </a:r>
          </a:p>
        </p:txBody>
      </p:sp>
      <p:sp>
        <p:nvSpPr>
          <p:cNvPr id="2435" name="Double Arrow"/>
          <p:cNvSpPr/>
          <p:nvPr/>
        </p:nvSpPr>
        <p:spPr>
          <a:xfrm rot="20798719">
            <a:off x="3472876" y="5333528"/>
            <a:ext cx="2077681"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436" name="Double Arrow"/>
          <p:cNvSpPr/>
          <p:nvPr/>
        </p:nvSpPr>
        <p:spPr>
          <a:xfrm>
            <a:off x="1377415" y="5665082"/>
            <a:ext cx="1295996" cy="431301"/>
          </a:xfrm>
          <a:prstGeom prst="leftRightArrow">
            <a:avLst>
              <a:gd name="adj1" fmla="val 31364"/>
              <a:gd name="adj2" fmla="val 86062"/>
            </a:avLst>
          </a:prstGeom>
          <a:solidFill>
            <a:srgbClr val="929000"/>
          </a:solidFill>
          <a:ln w="12700">
            <a:miter lim="400000"/>
          </a:ln>
        </p:spPr>
        <p:txBody>
          <a:bodyPr lIns="45719" rIns="45719"/>
          <a:lstStyle/>
          <a:p>
            <a:pPr/>
          </a:p>
        </p:txBody>
      </p:sp>
      <p:sp>
        <p:nvSpPr>
          <p:cNvPr id="2437" name="DMA"/>
          <p:cNvSpPr/>
          <p:nvPr/>
        </p:nvSpPr>
        <p:spPr>
          <a:xfrm>
            <a:off x="2687188" y="5591492"/>
            <a:ext cx="800002" cy="578480"/>
          </a:xfrm>
          <a:prstGeom prst="roundRect">
            <a:avLst>
              <a:gd name="adj" fmla="val 20744"/>
            </a:avLst>
          </a:prstGeom>
          <a:solidFill>
            <a:srgbClr val="FF8AD8"/>
          </a:solidFill>
          <a:ln w="12700">
            <a:miter lim="400000"/>
          </a:ln>
          <a:extLst>
            <a:ext uri="{C572A759-6A51-4108-AA02-DFA0A04FC94B}">
              <ma14:wrappingTextBoxFlag xmlns:ma14="http://schemas.microsoft.com/office/mac/drawingml/2011/main" val="1"/>
            </a:ext>
          </a:extLst>
        </p:spPr>
        <p:txBody>
          <a:bodyPr lIns="45719" rIns="45719"/>
          <a:lstStyle>
            <a:lvl1pPr algn="ctr">
              <a:defRPr>
                <a:solidFill>
                  <a:srgbClr val="FFFFFF"/>
                </a:solidFill>
              </a:defRPr>
            </a:lvl1pPr>
          </a:lstStyle>
          <a:p>
            <a:pPr/>
            <a:r>
              <a:t>DMA</a:t>
            </a:r>
          </a:p>
        </p:txBody>
      </p:sp>
      <p:sp>
        <p:nvSpPr>
          <p:cNvPr id="2438" name="Load…"/>
          <p:cNvSpPr/>
          <p:nvPr/>
        </p:nvSpPr>
        <p:spPr>
          <a:xfrm>
            <a:off x="5667454" y="5187483"/>
            <a:ext cx="2065978" cy="995296"/>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T=84, iters=64</a:t>
            </a:r>
          </a:p>
          <a:p>
            <a:pPr algn="ctr">
              <a:defRPr b="1" sz="1400">
                <a:solidFill>
                  <a:srgbClr val="FF2600"/>
                </a:solidFill>
              </a:defRPr>
            </a:pPr>
            <a:r>
              <a:t>starved=18</a:t>
            </a:r>
          </a:p>
        </p:txBody>
      </p:sp>
      <p:sp>
        <p:nvSpPr>
          <p:cNvPr id="2439" name="Load…"/>
          <p:cNvSpPr/>
          <p:nvPr/>
        </p:nvSpPr>
        <p:spPr>
          <a:xfrm>
            <a:off x="5845254" y="5280617"/>
            <a:ext cx="2317895" cy="1200231"/>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[:3]</a:t>
            </a:r>
          </a:p>
          <a:p>
            <a:pPr algn="ctr">
              <a:defRPr b="1" sz="1400">
                <a:solidFill>
                  <a:srgbClr val="FF2600"/>
                </a:solidFill>
              </a:defRPr>
            </a:pPr>
            <a:r>
              <a:t>T=#, iters=64/P</a:t>
            </a:r>
          </a:p>
          <a:p>
            <a:pPr algn="ctr">
              <a:defRPr b="1" sz="1400">
                <a:solidFill>
                  <a:srgbClr val="FF2600"/>
                </a:solidFill>
              </a:defRPr>
            </a:pPr>
            <a:r>
              <a:t>starved=[more]</a:t>
            </a:r>
          </a:p>
          <a:p>
            <a:pPr algn="ctr">
              <a:defRPr b="1" sz="1400">
                <a:solidFill>
                  <a:srgbClr val="FF2600"/>
                </a:solidFill>
              </a:defRPr>
            </a:pPr>
            <a:r>
              <a:t>Stalled=#</a:t>
            </a:r>
          </a:p>
        </p:txBody>
      </p:sp>
      <p:sp>
        <p:nvSpPr>
          <p:cNvPr id="2440" name="Inner (j)…"/>
          <p:cNvSpPr/>
          <p:nvPr/>
        </p:nvSpPr>
        <p:spPr>
          <a:xfrm>
            <a:off x="9186701" y="5184205"/>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T=85, iters=64</a:t>
            </a:r>
          </a:p>
        </p:txBody>
      </p:sp>
      <p:sp>
        <p:nvSpPr>
          <p:cNvPr id="2441" name="Inner (j)…"/>
          <p:cNvSpPr/>
          <p:nvPr/>
        </p:nvSpPr>
        <p:spPr>
          <a:xfrm>
            <a:off x="9339101" y="5273105"/>
            <a:ext cx="2065978" cy="1062542"/>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L=20,II=1</a:t>
            </a:r>
          </a:p>
          <a:p>
            <a:pPr algn="ctr">
              <a:defRPr b="1" sz="1400">
                <a:solidFill>
                  <a:srgbClr val="FF2600"/>
                </a:solidFill>
              </a:defRPr>
            </a:pPr>
            <a:r>
              <a:t>T=#, iters=64/P</a:t>
            </a:r>
          </a:p>
          <a:p>
            <a:pPr algn="ctr">
              <a:defRPr b="1" sz="1400">
                <a:solidFill>
                  <a:srgbClr val="FF2600"/>
                </a:solidFill>
              </a:defRPr>
            </a:pPr>
            <a:r>
              <a:t>starved=#</a:t>
            </a:r>
          </a:p>
        </p:txBody>
      </p:sp>
      <p:sp>
        <p:nvSpPr>
          <p:cNvPr id="2442" name="ForkJoin…"/>
          <p:cNvSpPr/>
          <p:nvPr/>
        </p:nvSpPr>
        <p:spPr>
          <a:xfrm>
            <a:off x="5822588" y="4064129"/>
            <a:ext cx="1789577"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rPr sz="1300"/>
              <a:t>T=#, iters=64/</a:t>
            </a:r>
            <a:r>
              <a:t>P</a:t>
            </a:r>
          </a:p>
        </p:txBody>
      </p:sp>
      <p:sp>
        <p:nvSpPr>
          <p:cNvPr id="2443" name="ForkJoin…"/>
          <p:cNvSpPr/>
          <p:nvPr/>
        </p:nvSpPr>
        <p:spPr>
          <a:xfrm>
            <a:off x="9212385" y="4064129"/>
            <a:ext cx="1789577" cy="752738"/>
          </a:xfrm>
          <a:prstGeom prst="rect">
            <a:avLst/>
          </a:prstGeom>
          <a:solidFill>
            <a:schemeClr val="accent3">
              <a:lumOff val="15980"/>
            </a:schemeClr>
          </a:solidFill>
          <a:ln w="25400">
            <a:solidFill>
              <a:srgbClr val="000000"/>
            </a:solidFill>
          </a:ln>
          <a:extLst>
            <a:ext uri="{C572A759-6A51-4108-AA02-DFA0A04FC94B}">
              <ma14:wrappingTextBoxFlag xmlns:ma14="http://schemas.microsoft.com/office/mac/drawingml/2011/main" val="1"/>
            </a:ext>
          </a:extLst>
        </p:spPr>
        <p:txBody>
          <a:bodyPr lIns="45719" rIns="45719"/>
          <a:lstStyle/>
          <a:p>
            <a:pPr algn="ctr">
              <a:defRPr sz="1400"/>
            </a:pPr>
            <a:r>
              <a:t>ForkJoin</a:t>
            </a:r>
          </a:p>
          <a:p>
            <a:pPr algn="ctr">
              <a:defRPr sz="1400"/>
            </a:pPr>
            <a:r>
              <a:t>[implicit]</a:t>
            </a:r>
          </a:p>
          <a:p>
            <a:pPr algn="ctr">
              <a:defRPr b="1" sz="1400">
                <a:solidFill>
                  <a:srgbClr val="FF2600"/>
                </a:solidFill>
              </a:defRPr>
            </a:pPr>
            <a:r>
              <a:rPr sz="1300"/>
              <a:t>T=#, iters=64/</a:t>
            </a:r>
            <a:r>
              <a:t>P</a:t>
            </a:r>
          </a:p>
        </p:txBody>
      </p:sp>
      <p:sp>
        <p:nvSpPr>
          <p:cNvPr id="2467" name="Connection Line"/>
          <p:cNvSpPr/>
          <p:nvPr/>
        </p:nvSpPr>
        <p:spPr>
          <a:xfrm>
            <a:off x="6023610" y="4818380"/>
            <a:ext cx="623570" cy="27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016"/>
                </a:lnTo>
                <a:lnTo>
                  <a:pt x="0" y="6016"/>
                </a:lnTo>
                <a:lnTo>
                  <a:pt x="0" y="21600"/>
                </a:lnTo>
              </a:path>
            </a:pathLst>
          </a:custGeom>
          <a:ln w="25400">
            <a:solidFill>
              <a:srgbClr val="000000"/>
            </a:solidFill>
            <a:tailEnd type="triangle"/>
          </a:ln>
        </p:spPr>
        <p:txBody>
          <a:bodyPr/>
          <a:lstStyle/>
          <a:p>
            <a:pPr/>
          </a:p>
        </p:txBody>
      </p:sp>
      <p:sp>
        <p:nvSpPr>
          <p:cNvPr id="2468" name="Connection Line"/>
          <p:cNvSpPr/>
          <p:nvPr/>
        </p:nvSpPr>
        <p:spPr>
          <a:xfrm>
            <a:off x="6254750" y="4818380"/>
            <a:ext cx="392430" cy="354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645"/>
                </a:lnTo>
                <a:lnTo>
                  <a:pt x="0" y="4645"/>
                </a:lnTo>
                <a:lnTo>
                  <a:pt x="0" y="21600"/>
                </a:lnTo>
              </a:path>
            </a:pathLst>
          </a:custGeom>
          <a:ln w="25400">
            <a:solidFill>
              <a:srgbClr val="000000"/>
            </a:solidFill>
            <a:tailEnd type="triangle"/>
          </a:ln>
        </p:spPr>
        <p:txBody>
          <a:bodyPr/>
          <a:lstStyle/>
          <a:p>
            <a:pPr/>
          </a:p>
        </p:txBody>
      </p:sp>
      <p:sp>
        <p:nvSpPr>
          <p:cNvPr id="2469" name="Connection Line"/>
          <p:cNvSpPr/>
          <p:nvPr/>
        </p:nvSpPr>
        <p:spPr>
          <a:xfrm>
            <a:off x="6479540" y="4818380"/>
            <a:ext cx="167640" cy="435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3778"/>
                </a:lnTo>
                <a:lnTo>
                  <a:pt x="0" y="3778"/>
                </a:lnTo>
                <a:lnTo>
                  <a:pt x="0" y="21600"/>
                </a:lnTo>
              </a:path>
            </a:pathLst>
          </a:custGeom>
          <a:ln w="25400">
            <a:solidFill>
              <a:srgbClr val="000000"/>
            </a:solidFill>
            <a:tailEnd type="triangle"/>
          </a:ln>
        </p:spPr>
        <p:txBody>
          <a:bodyPr/>
          <a:lstStyle/>
          <a:p>
            <a:pPr/>
          </a:p>
        </p:txBody>
      </p:sp>
      <p:sp>
        <p:nvSpPr>
          <p:cNvPr id="2470" name="Connection Line"/>
          <p:cNvSpPr/>
          <p:nvPr/>
        </p:nvSpPr>
        <p:spPr>
          <a:xfrm>
            <a:off x="9686290" y="4818380"/>
            <a:ext cx="623570" cy="27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6016"/>
                </a:lnTo>
                <a:lnTo>
                  <a:pt x="0" y="6016"/>
                </a:lnTo>
                <a:lnTo>
                  <a:pt x="0" y="21600"/>
                </a:lnTo>
              </a:path>
            </a:pathLst>
          </a:custGeom>
          <a:ln w="25400">
            <a:solidFill>
              <a:srgbClr val="000000"/>
            </a:solidFill>
            <a:tailEnd type="triangle"/>
          </a:ln>
        </p:spPr>
        <p:txBody>
          <a:bodyPr/>
          <a:lstStyle/>
          <a:p>
            <a:pPr/>
          </a:p>
        </p:txBody>
      </p:sp>
      <p:sp>
        <p:nvSpPr>
          <p:cNvPr id="2471" name="Connection Line"/>
          <p:cNvSpPr/>
          <p:nvPr/>
        </p:nvSpPr>
        <p:spPr>
          <a:xfrm>
            <a:off x="9917430" y="4818380"/>
            <a:ext cx="392431" cy="3543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4645"/>
                </a:lnTo>
                <a:lnTo>
                  <a:pt x="0" y="4645"/>
                </a:lnTo>
                <a:lnTo>
                  <a:pt x="0" y="21600"/>
                </a:lnTo>
              </a:path>
            </a:pathLst>
          </a:custGeom>
          <a:ln w="25400">
            <a:solidFill>
              <a:srgbClr val="000000"/>
            </a:solidFill>
            <a:tailEnd type="triangle"/>
          </a:ln>
        </p:spPr>
        <p:txBody>
          <a:bodyPr/>
          <a:lstStyle/>
          <a:p>
            <a:pPr/>
          </a:p>
        </p:txBody>
      </p:sp>
      <p:sp>
        <p:nvSpPr>
          <p:cNvPr id="2472" name="Connection Line"/>
          <p:cNvSpPr/>
          <p:nvPr/>
        </p:nvSpPr>
        <p:spPr>
          <a:xfrm>
            <a:off x="10142220" y="4818380"/>
            <a:ext cx="167640" cy="4356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3778"/>
                </a:lnTo>
                <a:lnTo>
                  <a:pt x="0" y="3778"/>
                </a:lnTo>
                <a:lnTo>
                  <a:pt x="0" y="21600"/>
                </a:lnTo>
              </a:path>
            </a:pathLst>
          </a:custGeom>
          <a:ln w="25400">
            <a:solidFill>
              <a:srgbClr val="000000"/>
            </a:solidFill>
            <a:tailEnd type="triangle"/>
          </a:ln>
        </p:spPr>
        <p:txBody>
          <a:bodyPr/>
          <a:lstStyle/>
          <a:p>
            <a:pPr/>
          </a:p>
        </p:txBody>
      </p:sp>
      <p:sp>
        <p:nvSpPr>
          <p:cNvPr id="2450" name="Double Arrow"/>
          <p:cNvSpPr/>
          <p:nvPr/>
        </p:nvSpPr>
        <p:spPr>
          <a:xfrm rot="20798719">
            <a:off x="3470683" y="5517677"/>
            <a:ext cx="2239800"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451" name="Double Arrow"/>
          <p:cNvSpPr/>
          <p:nvPr/>
        </p:nvSpPr>
        <p:spPr>
          <a:xfrm rot="20798719">
            <a:off x="3468075" y="5717699"/>
            <a:ext cx="2432688" cy="383114"/>
          </a:xfrm>
          <a:prstGeom prst="leftRightArrow">
            <a:avLst>
              <a:gd name="adj1" fmla="val 31364"/>
              <a:gd name="adj2" fmla="val 96886"/>
            </a:avLst>
          </a:prstGeom>
          <a:solidFill>
            <a:srgbClr val="929000"/>
          </a:solidFill>
          <a:ln w="12700">
            <a:miter lim="400000"/>
          </a:ln>
        </p:spPr>
        <p:txBody>
          <a:bodyPr lIns="45719" rIns="45719"/>
          <a:lstStyle/>
          <a:p>
            <a:pPr/>
          </a:p>
        </p:txBody>
      </p:sp>
      <p:sp>
        <p:nvSpPr>
          <p:cNvPr id="2452" name="Rewriting the parent as a Stream controller could help cut resource utilization and runtime"/>
          <p:cNvSpPr/>
          <p:nvPr/>
        </p:nvSpPr>
        <p:spPr>
          <a:xfrm>
            <a:off x="6455651" y="936953"/>
            <a:ext cx="5254280" cy="995295"/>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p>
            <a:pPr>
              <a:spcBef>
                <a:spcPts val="700"/>
              </a:spcBef>
              <a:defRPr sz="2100">
                <a:solidFill>
                  <a:srgbClr val="8F0000"/>
                </a:solidFill>
                <a:latin typeface="+mn-lt"/>
                <a:ea typeface="+mn-ea"/>
                <a:cs typeface="+mn-cs"/>
                <a:sym typeface="Calibri"/>
              </a:defRPr>
            </a:pPr>
            <a:r>
              <a:t>Rewriting the parent as a </a:t>
            </a:r>
            <a:r>
              <a:rPr>
                <a:latin typeface="Courier"/>
                <a:ea typeface="Courier"/>
                <a:cs typeface="Courier"/>
                <a:sym typeface="Courier"/>
              </a:rPr>
              <a:t>Stream</a:t>
            </a:r>
            <a:r>
              <a:t> controller could help cut resource utilization and runtime</a:t>
            </a:r>
          </a:p>
        </p:txBody>
      </p:sp>
      <p:sp>
        <p:nvSpPr>
          <p:cNvPr id="2473" name="Connection Line"/>
          <p:cNvSpPr/>
          <p:nvPr/>
        </p:nvSpPr>
        <p:spPr>
          <a:xfrm>
            <a:off x="8334474" y="1925207"/>
            <a:ext cx="116262" cy="7227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474" name="Connection Line"/>
          <p:cNvSpPr/>
          <p:nvPr/>
        </p:nvSpPr>
        <p:spPr>
          <a:xfrm>
            <a:off x="7853972" y="6156047"/>
            <a:ext cx="1754585" cy="505374"/>
          </a:xfrm>
          <a:custGeom>
            <a:avLst/>
            <a:gdLst/>
            <a:ahLst/>
            <a:cxnLst>
              <a:cxn ang="0">
                <a:pos x="wd2" y="hd2"/>
              </a:cxn>
              <a:cxn ang="5400000">
                <a:pos x="wd2" y="hd2"/>
              </a:cxn>
              <a:cxn ang="10800000">
                <a:pos x="wd2" y="hd2"/>
              </a:cxn>
              <a:cxn ang="16200000">
                <a:pos x="wd2" y="hd2"/>
              </a:cxn>
            </a:cxnLst>
            <a:rect l="0" t="0" r="r" b="b"/>
            <a:pathLst>
              <a:path w="21600" h="16256" fill="norm" stroke="1" extrusionOk="0">
                <a:moveTo>
                  <a:pt x="0" y="3602"/>
                </a:moveTo>
                <a:cubicBezTo>
                  <a:pt x="8643" y="21600"/>
                  <a:pt x="15843" y="20399"/>
                  <a:pt x="21600" y="0"/>
                </a:cubicBezTo>
              </a:path>
            </a:pathLst>
          </a:custGeom>
          <a:ln w="76200">
            <a:solidFill>
              <a:srgbClr val="FF7E79"/>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455" name="x0 [:2]"/>
          <p:cNvSpPr txBox="1"/>
          <p:nvPr/>
        </p:nvSpPr>
        <p:spPr>
          <a:xfrm>
            <a:off x="9207330" y="6458902"/>
            <a:ext cx="92046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0 </a:t>
            </a:r>
            <a:r>
              <a:t>[:2]</a:t>
            </a:r>
          </a:p>
        </p:txBody>
      </p:sp>
      <p:sp>
        <p:nvSpPr>
          <p:cNvPr id="2456" name="x1 [:2]"/>
          <p:cNvSpPr txBox="1"/>
          <p:nvPr/>
        </p:nvSpPr>
        <p:spPr>
          <a:xfrm>
            <a:off x="8328202" y="6032500"/>
            <a:ext cx="920464" cy="3708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FF7E79"/>
                </a:solidFill>
              </a:defRPr>
            </a:pPr>
            <a:r>
              <a:t>x</a:t>
            </a:r>
            <a:r>
              <a:rPr baseline="-5999"/>
              <a:t>1 </a:t>
            </a:r>
            <a:r>
              <a:t>[:2]</a:t>
            </a:r>
          </a:p>
        </p:txBody>
      </p:sp>
      <p:sp>
        <p:nvSpPr>
          <p:cNvPr id="2457" name="x2 [:2]"/>
          <p:cNvSpPr txBox="1"/>
          <p:nvPr/>
        </p:nvSpPr>
        <p:spPr>
          <a:xfrm>
            <a:off x="8214693" y="5618956"/>
            <a:ext cx="784410"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sz="1500">
                <a:solidFill>
                  <a:srgbClr val="FF7E79"/>
                </a:solidFill>
              </a:defRPr>
            </a:pPr>
            <a:r>
              <a:t>x</a:t>
            </a:r>
            <a:r>
              <a:rPr baseline="-5999"/>
              <a:t>2 </a:t>
            </a:r>
            <a:r>
              <a:t>[:2]</a:t>
            </a:r>
          </a:p>
        </p:txBody>
      </p:sp>
      <p:grpSp>
        <p:nvGrpSpPr>
          <p:cNvPr id="2460" name="Group"/>
          <p:cNvGrpSpPr/>
          <p:nvPr/>
        </p:nvGrpSpPr>
        <p:grpSpPr>
          <a:xfrm>
            <a:off x="1339749" y="3221401"/>
            <a:ext cx="5052701" cy="1602304"/>
            <a:chOff x="0" y="0"/>
            <a:chExt cx="5052699" cy="1602303"/>
          </a:xfrm>
        </p:grpSpPr>
        <p:sp>
          <p:nvSpPr>
            <p:cNvPr id="2458" name="This requires some effort by the programmer"/>
            <p:cNvSpPr/>
            <p:nvPr/>
          </p:nvSpPr>
          <p:spPr>
            <a:xfrm>
              <a:off x="0" y="1169160"/>
              <a:ext cx="5052700" cy="433144"/>
            </a:xfrm>
            <a:prstGeom prst="rect">
              <a:avLst/>
            </a:prstGeom>
            <a:solidFill>
              <a:srgbClr val="FFFFFF"/>
            </a:solidFill>
            <a:ln w="25400" cap="flat">
              <a:solidFill>
                <a:schemeClr val="accent1"/>
              </a:solidFill>
              <a:prstDash val="solid"/>
              <a:round/>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spcBef>
                  <a:spcPts val="700"/>
                </a:spcBef>
                <a:defRPr sz="2100">
                  <a:solidFill>
                    <a:srgbClr val="8F0000"/>
                  </a:solidFill>
                  <a:latin typeface="+mn-lt"/>
                  <a:ea typeface="+mn-ea"/>
                  <a:cs typeface="+mn-cs"/>
                  <a:sym typeface="Calibri"/>
                </a:defRPr>
              </a:lvl1pPr>
            </a:lstStyle>
            <a:p>
              <a:pPr/>
              <a:r>
                <a:t>This requires some effort by the programmer</a:t>
              </a:r>
            </a:p>
          </p:txBody>
        </p:sp>
        <p:sp>
          <p:nvSpPr>
            <p:cNvPr id="2475" name="Connection Line"/>
            <p:cNvSpPr/>
            <p:nvPr/>
          </p:nvSpPr>
          <p:spPr>
            <a:xfrm>
              <a:off x="1212763" y="0"/>
              <a:ext cx="754701" cy="1173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0" y="0"/>
                  </a:lnTo>
                </a:path>
              </a:pathLst>
            </a:custGeom>
            <a:noFill/>
            <a:ln w="25400" cap="flat">
              <a:solidFill>
                <a:schemeClr val="accent1"/>
              </a:solidFill>
              <a:prstDash val="solid"/>
              <a:round/>
              <a:tailEnd type="triangle" w="med" len="med"/>
            </a:ln>
            <a:effectLst>
              <a:outerShdw sx="100000" sy="100000" kx="0" ky="0" algn="b" rotWithShape="0" blurRad="38100" dist="20000" dir="5400000">
                <a:srgbClr val="000000">
                  <a:alpha val="38000"/>
                </a:srgbClr>
              </a:outerShdw>
            </a:effectLst>
          </p:spPr>
          <p:txBody>
            <a:bodyPr/>
            <a:lstStyle/>
            <a:p>
              <a:pPr/>
            </a:p>
          </p:txBody>
        </p:sp>
      </p:grpSp>
      <p:sp>
        <p:nvSpPr>
          <p:cNvPr id="2476" name="Connection Line"/>
          <p:cNvSpPr/>
          <p:nvPr/>
        </p:nvSpPr>
        <p:spPr>
          <a:xfrm>
            <a:off x="11413966" y="5526780"/>
            <a:ext cx="1205360" cy="321285"/>
          </a:xfrm>
          <a:custGeom>
            <a:avLst/>
            <a:gdLst/>
            <a:ahLst/>
            <a:cxnLst>
              <a:cxn ang="0">
                <a:pos x="wd2" y="hd2"/>
              </a:cxn>
              <a:cxn ang="5400000">
                <a:pos x="wd2" y="hd2"/>
              </a:cxn>
              <a:cxn ang="10800000">
                <a:pos x="wd2" y="hd2"/>
              </a:cxn>
              <a:cxn ang="16200000">
                <a:pos x="wd2" y="hd2"/>
              </a:cxn>
            </a:cxnLst>
            <a:rect l="0" t="0" r="r" b="b"/>
            <a:pathLst>
              <a:path w="21600" h="16669" fill="norm" stroke="1" extrusionOk="0">
                <a:moveTo>
                  <a:pt x="0" y="7357"/>
                </a:moveTo>
                <a:cubicBezTo>
                  <a:pt x="8586" y="-4931"/>
                  <a:pt x="15786" y="-1827"/>
                  <a:pt x="21600" y="16669"/>
                </a:cubicBezTo>
              </a:path>
            </a:pathLst>
          </a:custGeom>
          <a:ln w="76200">
            <a:solidFill>
              <a:srgbClr val="7ECC4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462" name="y [:?]"/>
          <p:cNvSpPr txBox="1"/>
          <p:nvPr/>
        </p:nvSpPr>
        <p:spPr>
          <a:xfrm>
            <a:off x="11455845" y="5077718"/>
            <a:ext cx="78644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b="1">
                <a:solidFill>
                  <a:srgbClr val="7FCB40"/>
                </a:solidFill>
              </a:defRPr>
            </a:pPr>
            <a:r>
              <a:t>y</a:t>
            </a:r>
            <a:r>
              <a:rPr baseline="-5999"/>
              <a:t> </a:t>
            </a:r>
            <a:r>
              <a: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0" grpId="1"/>
    </p:bldLst>
  </p:timing>
</p:sld>
</file>

<file path=ppt/slides/slide8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78" name="Systolic Array"/>
          <p:cNvSpPr txBox="1"/>
          <p:nvPr>
            <p:ph type="title"/>
          </p:nvPr>
        </p:nvSpPr>
        <p:spPr>
          <a:prstGeom prst="rect">
            <a:avLst/>
          </a:prstGeom>
        </p:spPr>
        <p:txBody>
          <a:bodyPr/>
          <a:lstStyle/>
          <a:p>
            <a:pPr/>
            <a:r>
              <a:t>Systolic Array</a:t>
            </a:r>
          </a:p>
        </p:txBody>
      </p:sp>
      <p:sp>
        <p:nvSpPr>
          <p:cNvPr id="2479"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0" name="Square"/>
          <p:cNvSpPr/>
          <p:nvPr/>
        </p:nvSpPr>
        <p:spPr>
          <a:xfrm>
            <a:off x="7429499" y="2772949"/>
            <a:ext cx="1270001" cy="1270001"/>
          </a:xfrm>
          <a:prstGeom prst="rect">
            <a:avLst/>
          </a:prstGeom>
          <a:solidFill>
            <a:srgbClr val="FFFFFF"/>
          </a:solidFill>
          <a:ln w="25400">
            <a:solidFill>
              <a:schemeClr val="accent1"/>
            </a:solidFill>
          </a:ln>
        </p:spPr>
        <p:txBody>
          <a:bodyPr lIns="45719" rIns="45719"/>
          <a:lstStyle/>
          <a:p>
            <a:pPr/>
          </a:p>
        </p:txBody>
      </p:sp>
      <p:sp>
        <p:nvSpPr>
          <p:cNvPr id="2481" name="Square"/>
          <p:cNvSpPr/>
          <p:nvPr/>
        </p:nvSpPr>
        <p:spPr>
          <a:xfrm>
            <a:off x="9004299" y="2772949"/>
            <a:ext cx="1270001" cy="1270001"/>
          </a:xfrm>
          <a:prstGeom prst="rect">
            <a:avLst/>
          </a:prstGeom>
          <a:solidFill>
            <a:srgbClr val="FFFFFF"/>
          </a:solidFill>
          <a:ln w="25400">
            <a:solidFill>
              <a:schemeClr val="accent1"/>
            </a:solidFill>
          </a:ln>
        </p:spPr>
        <p:txBody>
          <a:bodyPr lIns="45719" rIns="45719"/>
          <a:lstStyle/>
          <a:p>
            <a:pPr/>
          </a:p>
        </p:txBody>
      </p:sp>
      <p:sp>
        <p:nvSpPr>
          <p:cNvPr id="2482" name="Square"/>
          <p:cNvSpPr/>
          <p:nvPr/>
        </p:nvSpPr>
        <p:spPr>
          <a:xfrm>
            <a:off x="8293099" y="4754149"/>
            <a:ext cx="1270001" cy="1270001"/>
          </a:xfrm>
          <a:prstGeom prst="rect">
            <a:avLst/>
          </a:prstGeom>
          <a:solidFill>
            <a:srgbClr val="FFFFFF"/>
          </a:solidFill>
          <a:ln w="25400">
            <a:solidFill>
              <a:schemeClr val="accent1"/>
            </a:solidFill>
          </a:ln>
        </p:spPr>
        <p:txBody>
          <a:bodyPr lIns="45719" rIns="45719"/>
          <a:lstStyle/>
          <a:p>
            <a:pPr/>
          </a:p>
        </p:txBody>
      </p:sp>
      <p:sp>
        <p:nvSpPr>
          <p:cNvPr id="2483" name="Arrow"/>
          <p:cNvSpPr/>
          <p:nvPr/>
        </p:nvSpPr>
        <p:spPr>
          <a:xfrm>
            <a:off x="6121400" y="2772949"/>
            <a:ext cx="1270001" cy="1270001"/>
          </a:xfrm>
          <a:prstGeom prst="rightArrow">
            <a:avLst>
              <a:gd name="adj1" fmla="val 32000"/>
              <a:gd name="adj2" fmla="val 64000"/>
            </a:avLst>
          </a:prstGeom>
          <a:solidFill>
            <a:srgbClr val="FFFFFF"/>
          </a:solidFill>
          <a:ln w="25400">
            <a:solidFill>
              <a:schemeClr val="accent1"/>
            </a:solidFill>
          </a:ln>
        </p:spPr>
        <p:txBody>
          <a:bodyPr lIns="45719" rIns="45719"/>
          <a:lstStyle/>
          <a:p>
            <a:pPr/>
          </a:p>
        </p:txBody>
      </p:sp>
      <p:sp>
        <p:nvSpPr>
          <p:cNvPr id="2484" name="Arrow"/>
          <p:cNvSpPr/>
          <p:nvPr/>
        </p:nvSpPr>
        <p:spPr>
          <a:xfrm rot="5400000">
            <a:off x="9004299" y="1490249"/>
            <a:ext cx="1270001" cy="1270001"/>
          </a:xfrm>
          <a:prstGeom prst="rightArrow">
            <a:avLst>
              <a:gd name="adj1" fmla="val 32000"/>
              <a:gd name="adj2" fmla="val 64000"/>
            </a:avLst>
          </a:prstGeom>
          <a:solidFill>
            <a:srgbClr val="FFFFFF"/>
          </a:solidFill>
          <a:ln w="25400">
            <a:solidFill>
              <a:schemeClr val="accent1"/>
            </a:solidFill>
          </a:ln>
        </p:spPr>
        <p:txBody>
          <a:bodyPr lIns="45719" rIns="45719"/>
          <a:lstStyle/>
          <a:p>
            <a:pPr/>
          </a:p>
        </p:txBody>
      </p:sp>
      <p:sp>
        <p:nvSpPr>
          <p:cNvPr id="2485" name="Line"/>
          <p:cNvSpPr/>
          <p:nvPr/>
        </p:nvSpPr>
        <p:spPr>
          <a:xfrm>
            <a:off x="8167067" y="4035433"/>
            <a:ext cx="741189" cy="741189"/>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2486" name="Line"/>
          <p:cNvSpPr/>
          <p:nvPr/>
        </p:nvSpPr>
        <p:spPr>
          <a:xfrm flipH="1">
            <a:off x="8992889" y="3977218"/>
            <a:ext cx="666876" cy="788986"/>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pic>
        <p:nvPicPr>
          <p:cNvPr id="2487" name="Image" descr="Image"/>
          <p:cNvPicPr>
            <a:picLocks noChangeAspect="1"/>
          </p:cNvPicPr>
          <p:nvPr/>
        </p:nvPicPr>
        <p:blipFill>
          <a:blip r:embed="rId2">
            <a:extLst/>
          </a:blip>
          <a:stretch>
            <a:fillRect/>
          </a:stretch>
        </p:blipFill>
        <p:spPr>
          <a:xfrm>
            <a:off x="2163514" y="1928408"/>
            <a:ext cx="3597599" cy="3458384"/>
          </a:xfrm>
          <a:prstGeom prst="rect">
            <a:avLst/>
          </a:prstGeom>
          <a:ln w="12700">
            <a:miter lim="400000"/>
          </a:ln>
        </p:spPr>
      </p:pic>
    </p:spTree>
  </p:cSld>
  <p:clrMapOvr>
    <a:masterClrMapping/>
  </p:clrMapOvr>
  <p:transition xmlns:p14="http://schemas.microsoft.com/office/powerpoint/2010/main" spd="med" advClick="1"/>
</p:sld>
</file>

<file path=ppt/slides/slide8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89"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90" name="val C = SRAM[T](outerTile, outerTile)…"/>
          <p:cNvSpPr txBox="1"/>
          <p:nvPr/>
        </p:nvSpPr>
        <p:spPr>
          <a:xfrm>
            <a:off x="1156805" y="182880"/>
            <a:ext cx="9432539" cy="6492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defTabSz="457200">
              <a:defRPr sz="1200">
                <a:solidFill>
                  <a:srgbClr val="24292E"/>
                </a:solidFill>
                <a:latin typeface="Courier"/>
                <a:ea typeface="Courier"/>
                <a:cs typeface="Courier"/>
                <a:sym typeface="Courier"/>
              </a:defRPr>
            </a:pPr>
            <a:r>
              <a:t>      </a:t>
            </a:r>
            <a:r>
              <a:rPr>
                <a:solidFill>
                  <a:srgbClr val="D73A49"/>
                </a:solidFill>
              </a:rPr>
              <a:t>val</a:t>
            </a:r>
            <a:r>
              <a:t> </a:t>
            </a:r>
            <a:r>
              <a:rPr>
                <a:solidFill>
                  <a:srgbClr val="005CC5"/>
                </a:solidFill>
              </a:rPr>
              <a:t>C</a:t>
            </a:r>
            <a:r>
              <a:t> </a:t>
            </a:r>
            <a:r>
              <a:rPr>
                <a:solidFill>
                  <a:srgbClr val="D73A49"/>
                </a:solidFill>
              </a:rPr>
              <a:t>=</a:t>
            </a:r>
            <a:r>
              <a:t> </a:t>
            </a:r>
            <a:r>
              <a:rPr>
                <a:solidFill>
                  <a:srgbClr val="6F42C1"/>
                </a:solidFill>
              </a:rPr>
              <a:t>SRAM</a:t>
            </a:r>
            <a:r>
              <a:t>[</a:t>
            </a:r>
            <a:r>
              <a:rPr>
                <a:solidFill>
                  <a:srgbClr val="6F42C1"/>
                </a:solidFill>
              </a:rPr>
              <a:t>T</a:t>
            </a:r>
            <a:r>
              <a:t>](outerTile, outerTile)</a:t>
            </a:r>
          </a:p>
          <a:p>
            <a:pPr defTabSz="457200">
              <a:defRPr sz="1200">
                <a:solidFill>
                  <a:srgbClr val="24292E"/>
                </a:solidFill>
                <a:latin typeface="Courier"/>
                <a:ea typeface="Courier"/>
                <a:cs typeface="Courier"/>
                <a:sym typeface="Courier"/>
              </a:defRPr>
            </a:pPr>
            <a:r>
              <a:t>      </a:t>
            </a:r>
            <a:r>
              <a:rPr>
                <a:solidFill>
                  <a:srgbClr val="6F42C1"/>
                </a:solidFill>
              </a:rPr>
              <a:t>Stream</a:t>
            </a:r>
            <a:r>
              <a:t>.</a:t>
            </a:r>
            <a:r>
              <a:rPr>
                <a:solidFill>
                  <a:srgbClr val="6F42C1"/>
                </a:solidFill>
              </a:rPr>
              <a:t>Foreach</a:t>
            </a:r>
            <a:r>
              <a:t>(</a:t>
            </a:r>
            <a:r>
              <a:rPr>
                <a:solidFill>
                  <a:srgbClr val="6F42C1"/>
                </a:solidFill>
              </a:rPr>
              <a:t>M</a:t>
            </a:r>
            <a:r>
              <a:t> by outerTile, </a:t>
            </a:r>
            <a:r>
              <a:rPr>
                <a:solidFill>
                  <a:srgbClr val="6F42C1"/>
                </a:solidFill>
              </a:rPr>
              <a:t>N</a:t>
            </a:r>
            <a:r>
              <a:t> by outerTile, </a:t>
            </a:r>
            <a:r>
              <a:rPr>
                <a:solidFill>
                  <a:srgbClr val="6F42C1"/>
                </a:solidFill>
              </a:rPr>
              <a:t>P</a:t>
            </a:r>
            <a:r>
              <a:t> by innerTile) { (ii, jj, kk) </a:t>
            </a:r>
            <a:r>
              <a:rPr>
                <a:solidFill>
                  <a:srgbClr val="D73A49"/>
                </a:solidFill>
              </a:rPr>
              <a:t>=&gt;</a:t>
            </a:r>
          </a:p>
          <a:p>
            <a:pPr defTabSz="457200">
              <a:defRPr sz="1200">
                <a:solidFill>
                  <a:srgbClr val="24292E"/>
                </a:solidFill>
                <a:latin typeface="Courier"/>
                <a:ea typeface="Courier"/>
                <a:cs typeface="Courier"/>
                <a:sym typeface="Courier"/>
              </a:defRPr>
            </a:pPr>
            <a:r>
              <a:t>        </a:t>
            </a:r>
            <a:r>
              <a:rPr>
                <a:solidFill>
                  <a:srgbClr val="D73A49"/>
                </a:solidFill>
              </a:rPr>
              <a:t>val</a:t>
            </a:r>
            <a:r>
              <a:t> </a:t>
            </a:r>
            <a:r>
              <a:rPr>
                <a:solidFill>
                  <a:srgbClr val="005CC5"/>
                </a:solidFill>
              </a:rPr>
              <a:t>A_fifos</a:t>
            </a:r>
            <a:r>
              <a:t> </a:t>
            </a:r>
            <a:r>
              <a:rPr>
                <a:solidFill>
                  <a:srgbClr val="D73A49"/>
                </a:solidFill>
              </a:rPr>
              <a:t>=</a:t>
            </a:r>
            <a:r>
              <a:t> </a:t>
            </a:r>
            <a:r>
              <a:rPr>
                <a:solidFill>
                  <a:srgbClr val="6F42C1"/>
                </a:solidFill>
              </a:rPr>
              <a:t>List</a:t>
            </a:r>
            <a:r>
              <a:t>.tabulate(outerTile){i </a:t>
            </a:r>
            <a:r>
              <a:rPr>
                <a:solidFill>
                  <a:srgbClr val="D73A49"/>
                </a:solidFill>
              </a:rPr>
              <a:t>=&gt;</a:t>
            </a:r>
            <a:r>
              <a:t> </a:t>
            </a:r>
            <a:r>
              <a:rPr>
                <a:solidFill>
                  <a:srgbClr val="6F42C1"/>
                </a:solidFill>
              </a:rPr>
              <a:t>FIFO</a:t>
            </a:r>
            <a:r>
              <a:t>[</a:t>
            </a:r>
            <a:r>
              <a:rPr>
                <a:solidFill>
                  <a:srgbClr val="6F42C1"/>
                </a:solidFill>
              </a:rPr>
              <a:t>T</a:t>
            </a:r>
            <a:r>
              <a:t>](innerTile)}</a:t>
            </a:r>
          </a:p>
          <a:p>
            <a:pPr defTabSz="457200">
              <a:defRPr sz="1200">
                <a:solidFill>
                  <a:srgbClr val="24292E"/>
                </a:solidFill>
                <a:latin typeface="Courier"/>
                <a:ea typeface="Courier"/>
                <a:cs typeface="Courier"/>
                <a:sym typeface="Courier"/>
              </a:defRPr>
            </a:pPr>
            <a:r>
              <a:t>        </a:t>
            </a:r>
            <a:r>
              <a:rPr>
                <a:solidFill>
                  <a:srgbClr val="D73A49"/>
                </a:solidFill>
              </a:rPr>
              <a:t>val</a:t>
            </a:r>
            <a:r>
              <a:t> </a:t>
            </a:r>
            <a:r>
              <a:rPr>
                <a:solidFill>
                  <a:srgbClr val="005CC5"/>
                </a:solidFill>
              </a:rPr>
              <a:t>B_fifos</a:t>
            </a:r>
            <a:r>
              <a:t> </a:t>
            </a:r>
            <a:r>
              <a:rPr>
                <a:solidFill>
                  <a:srgbClr val="D73A49"/>
                </a:solidFill>
              </a:rPr>
              <a:t>=</a:t>
            </a:r>
            <a:r>
              <a:t> </a:t>
            </a:r>
            <a:r>
              <a:rPr>
                <a:solidFill>
                  <a:srgbClr val="6F42C1"/>
                </a:solidFill>
              </a:rPr>
              <a:t>List</a:t>
            </a:r>
            <a:r>
              <a:t>.tabulate(outerTile){i </a:t>
            </a:r>
            <a:r>
              <a:rPr>
                <a:solidFill>
                  <a:srgbClr val="D73A49"/>
                </a:solidFill>
              </a:rPr>
              <a:t>=&gt;</a:t>
            </a:r>
            <a:r>
              <a:t> </a:t>
            </a:r>
            <a:r>
              <a:rPr>
                <a:solidFill>
                  <a:srgbClr val="6F42C1"/>
                </a:solidFill>
              </a:rPr>
              <a:t>FIFO</a:t>
            </a:r>
            <a:r>
              <a:t>[</a:t>
            </a:r>
            <a:r>
              <a:rPr>
                <a:solidFill>
                  <a:srgbClr val="6F42C1"/>
                </a:solidFill>
              </a:rPr>
              <a:t>T</a:t>
            </a:r>
            <a:r>
              <a:t>](innerTile)}</a:t>
            </a:r>
          </a:p>
          <a:p>
            <a:pPr defTabSz="457200">
              <a:defRPr sz="1200">
                <a:solidFill>
                  <a:srgbClr val="6A737D"/>
                </a:solidFill>
                <a:latin typeface="Courier"/>
                <a:ea typeface="Courier"/>
                <a:cs typeface="Courier"/>
                <a:sym typeface="Courier"/>
              </a:defRPr>
            </a:pPr>
            <a:r>
              <a:rPr>
                <a:solidFill>
                  <a:srgbClr val="24292E"/>
                </a:solidFill>
              </a:rPr>
              <a:t>        </a:t>
            </a:r>
            <a:r>
              <a:t>// Load FIFOs</a:t>
            </a:r>
          </a:p>
          <a:p>
            <a:pPr defTabSz="457200">
              <a:defRPr sz="1200">
                <a:solidFill>
                  <a:srgbClr val="24292E"/>
                </a:solidFill>
                <a:latin typeface="Courier"/>
                <a:ea typeface="Courier"/>
                <a:cs typeface="Courier"/>
                <a:sym typeface="Courier"/>
              </a:defRPr>
            </a:pPr>
            <a:r>
              <a:t>        </a:t>
            </a:r>
            <a:r>
              <a:rPr>
                <a:solidFill>
                  <a:srgbClr val="6F42C1"/>
                </a:solidFill>
              </a:rPr>
              <a:t>A_fifos</a:t>
            </a:r>
            <a:r>
              <a:t>.zipWithIndex.foreach{</a:t>
            </a:r>
            <a:r>
              <a:rPr>
                <a:solidFill>
                  <a:srgbClr val="D73A49"/>
                </a:solidFill>
              </a:rPr>
              <a:t>case</a:t>
            </a:r>
            <a:r>
              <a:t> (f,i) </a:t>
            </a:r>
            <a:r>
              <a:rPr>
                <a:solidFill>
                  <a:srgbClr val="D73A49"/>
                </a:solidFill>
              </a:rPr>
              <a:t>=&gt;</a:t>
            </a:r>
            <a:r>
              <a:t> </a:t>
            </a:r>
            <a:r>
              <a:rPr>
                <a:solidFill>
                  <a:srgbClr val="D73A49"/>
                </a:solidFill>
              </a:rPr>
              <a:t>if</a:t>
            </a:r>
            <a:r>
              <a:t> (ii </a:t>
            </a:r>
            <a:r>
              <a:rPr>
                <a:solidFill>
                  <a:srgbClr val="D73A49"/>
                </a:solidFill>
              </a:rPr>
              <a:t>+</a:t>
            </a:r>
            <a:r>
              <a:t> i </a:t>
            </a:r>
            <a:r>
              <a:rPr>
                <a:solidFill>
                  <a:srgbClr val="D73A49"/>
                </a:solidFill>
              </a:rPr>
              <a:t>&lt;</a:t>
            </a:r>
            <a:r>
              <a:t> </a:t>
            </a:r>
            <a:r>
              <a:rPr>
                <a:solidFill>
                  <a:srgbClr val="6F42C1"/>
                </a:solidFill>
              </a:rPr>
              <a:t>M</a:t>
            </a:r>
            <a:r>
              <a:t>) f load a(ii </a:t>
            </a:r>
            <a:r>
              <a:rPr>
                <a:solidFill>
                  <a:srgbClr val="D73A49"/>
                </a:solidFill>
              </a:rPr>
              <a:t>+</a:t>
            </a:r>
            <a:r>
              <a:t> i,kk</a:t>
            </a:r>
            <a:r>
              <a:rPr>
                <a:solidFill>
                  <a:srgbClr val="D73A49"/>
                </a:solidFill>
              </a:rPr>
              <a:t>::</a:t>
            </a:r>
            <a:r>
              <a:t>kk</a:t>
            </a:r>
            <a:r>
              <a:rPr>
                <a:solidFill>
                  <a:srgbClr val="D73A49"/>
                </a:solidFill>
              </a:rPr>
              <a:t>+</a:t>
            </a:r>
            <a:r>
              <a:t>innerTile )}</a:t>
            </a:r>
          </a:p>
          <a:p>
            <a:pPr defTabSz="457200">
              <a:defRPr sz="1200">
                <a:solidFill>
                  <a:srgbClr val="24292E"/>
                </a:solidFill>
                <a:latin typeface="Courier"/>
                <a:ea typeface="Courier"/>
                <a:cs typeface="Courier"/>
                <a:sym typeface="Courier"/>
              </a:defRPr>
            </a:pPr>
            <a:r>
              <a:t>        </a:t>
            </a:r>
            <a:r>
              <a:rPr>
                <a:solidFill>
                  <a:srgbClr val="6F42C1"/>
                </a:solidFill>
              </a:rPr>
              <a:t>B_fifos</a:t>
            </a:r>
            <a:r>
              <a:t>.zipWithIndex.foreach{</a:t>
            </a:r>
            <a:r>
              <a:rPr>
                <a:solidFill>
                  <a:srgbClr val="D73A49"/>
                </a:solidFill>
              </a:rPr>
              <a:t>case</a:t>
            </a:r>
            <a:r>
              <a:t> (f,j) </a:t>
            </a:r>
            <a:r>
              <a:rPr>
                <a:solidFill>
                  <a:srgbClr val="D73A49"/>
                </a:solidFill>
              </a:rPr>
              <a:t>=&gt;</a:t>
            </a:r>
            <a:r>
              <a:t> </a:t>
            </a:r>
            <a:r>
              <a:rPr>
                <a:solidFill>
                  <a:srgbClr val="D73A49"/>
                </a:solidFill>
              </a:rPr>
              <a:t>if</a:t>
            </a:r>
            <a:r>
              <a:t> (jj </a:t>
            </a:r>
            <a:r>
              <a:rPr>
                <a:solidFill>
                  <a:srgbClr val="D73A49"/>
                </a:solidFill>
              </a:rPr>
              <a:t>+</a:t>
            </a:r>
            <a:r>
              <a:t> j </a:t>
            </a:r>
            <a:r>
              <a:rPr>
                <a:solidFill>
                  <a:srgbClr val="D73A49"/>
                </a:solidFill>
              </a:rPr>
              <a:t>&lt;</a:t>
            </a:r>
            <a:r>
              <a:t> </a:t>
            </a:r>
            <a:r>
              <a:rPr>
                <a:solidFill>
                  <a:srgbClr val="6F42C1"/>
                </a:solidFill>
              </a:rPr>
              <a:t>N</a:t>
            </a:r>
            <a:r>
              <a:t>) f load b(jj </a:t>
            </a:r>
            <a:r>
              <a:rPr>
                <a:solidFill>
                  <a:srgbClr val="D73A49"/>
                </a:solidFill>
              </a:rPr>
              <a:t>+</a:t>
            </a:r>
            <a:r>
              <a:t> j,kk</a:t>
            </a:r>
            <a:r>
              <a:rPr>
                <a:solidFill>
                  <a:srgbClr val="D73A49"/>
                </a:solidFill>
              </a:rPr>
              <a:t>::</a:t>
            </a:r>
            <a:r>
              <a:t>kk</a:t>
            </a:r>
            <a:r>
              <a:rPr>
                <a:solidFill>
                  <a:srgbClr val="D73A49"/>
                </a:solidFill>
              </a:rPr>
              <a:t>+</a:t>
            </a:r>
            <a:r>
              <a:t>innerTile )}</a:t>
            </a:r>
          </a:p>
          <a:p>
            <a:pPr defTabSz="457200">
              <a:defRPr sz="1200">
                <a:solidFill>
                  <a:srgbClr val="6A737D"/>
                </a:solidFill>
                <a:latin typeface="Courier"/>
                <a:ea typeface="Courier"/>
                <a:cs typeface="Courier"/>
                <a:sym typeface="Courier"/>
              </a:defRPr>
            </a:pPr>
            <a:r>
              <a:rPr>
                <a:solidFill>
                  <a:srgbClr val="24292E"/>
                </a:solidFill>
              </a:rPr>
              <a:t>        </a:t>
            </a:r>
            <a:r>
              <a:t>// Drain FIFOs and compute</a:t>
            </a:r>
          </a:p>
          <a:p>
            <a:pPr defTabSz="457200">
              <a:defRPr sz="1200">
                <a:solidFill>
                  <a:srgbClr val="24292E"/>
                </a:solidFill>
                <a:latin typeface="Courier"/>
                <a:ea typeface="Courier"/>
                <a:cs typeface="Courier"/>
                <a:sym typeface="Courier"/>
              </a:defRPr>
            </a:pPr>
            <a:r>
              <a:t>        </a:t>
            </a:r>
            <a:r>
              <a:rPr>
                <a:solidFill>
                  <a:srgbClr val="D73A49"/>
                </a:solidFill>
              </a:rPr>
              <a:t>val</a:t>
            </a:r>
            <a:r>
              <a:t> </a:t>
            </a:r>
            <a:r>
              <a:rPr>
                <a:solidFill>
                  <a:srgbClr val="005CC5"/>
                </a:solidFill>
              </a:rPr>
              <a:t>A_sr</a:t>
            </a:r>
            <a:r>
              <a:t> </a:t>
            </a:r>
            <a:r>
              <a:rPr>
                <a:solidFill>
                  <a:srgbClr val="D73A49"/>
                </a:solidFill>
              </a:rPr>
              <a:t>=</a:t>
            </a:r>
            <a:r>
              <a:t> </a:t>
            </a:r>
            <a:r>
              <a:rPr>
                <a:solidFill>
                  <a:srgbClr val="6F42C1"/>
                </a:solidFill>
              </a:rPr>
              <a:t>RegFile</a:t>
            </a:r>
            <a:r>
              <a:t>[</a:t>
            </a:r>
            <a:r>
              <a:rPr>
                <a:solidFill>
                  <a:srgbClr val="6F42C1"/>
                </a:solidFill>
              </a:rPr>
              <a:t>T</a:t>
            </a:r>
            <a:r>
              <a:t>](outerTile, outerTile)</a:t>
            </a:r>
          </a:p>
          <a:p>
            <a:pPr defTabSz="457200">
              <a:defRPr sz="1200">
                <a:solidFill>
                  <a:srgbClr val="24292E"/>
                </a:solidFill>
                <a:latin typeface="Courier"/>
                <a:ea typeface="Courier"/>
                <a:cs typeface="Courier"/>
                <a:sym typeface="Courier"/>
              </a:defRPr>
            </a:pPr>
            <a:r>
              <a:t>        </a:t>
            </a:r>
            <a:r>
              <a:rPr>
                <a:solidFill>
                  <a:srgbClr val="D73A49"/>
                </a:solidFill>
              </a:rPr>
              <a:t>val</a:t>
            </a:r>
            <a:r>
              <a:t> </a:t>
            </a:r>
            <a:r>
              <a:rPr>
                <a:solidFill>
                  <a:srgbClr val="005CC5"/>
                </a:solidFill>
              </a:rPr>
              <a:t>B_sr</a:t>
            </a:r>
            <a:r>
              <a:t> </a:t>
            </a:r>
            <a:r>
              <a:rPr>
                <a:solidFill>
                  <a:srgbClr val="D73A49"/>
                </a:solidFill>
              </a:rPr>
              <a:t>=</a:t>
            </a:r>
            <a:r>
              <a:t> </a:t>
            </a:r>
            <a:r>
              <a:rPr>
                <a:solidFill>
                  <a:srgbClr val="6F42C1"/>
                </a:solidFill>
              </a:rPr>
              <a:t>RegFile</a:t>
            </a:r>
            <a:r>
              <a:t>[</a:t>
            </a:r>
            <a:r>
              <a:rPr>
                <a:solidFill>
                  <a:srgbClr val="6F42C1"/>
                </a:solidFill>
              </a:rPr>
              <a:t>T</a:t>
            </a:r>
            <a:r>
              <a:t>](outerTile, outerTile)</a:t>
            </a:r>
          </a:p>
          <a:p>
            <a:pPr defTabSz="457200">
              <a:defRPr sz="1200">
                <a:solidFill>
                  <a:srgbClr val="24292E"/>
                </a:solidFill>
                <a:latin typeface="Courier"/>
                <a:ea typeface="Courier"/>
                <a:cs typeface="Courier"/>
                <a:sym typeface="Courier"/>
              </a:defRPr>
            </a:pPr>
            <a:r>
              <a:t>        </a:t>
            </a:r>
            <a:r>
              <a:rPr>
                <a:solidFill>
                  <a:srgbClr val="D73A49"/>
                </a:solidFill>
              </a:rPr>
              <a:t>val</a:t>
            </a:r>
            <a:r>
              <a:t> computeDone </a:t>
            </a:r>
            <a:r>
              <a:rPr>
                <a:solidFill>
                  <a:srgbClr val="D73A49"/>
                </a:solidFill>
              </a:rPr>
              <a:t>=</a:t>
            </a:r>
            <a:r>
              <a:t> </a:t>
            </a:r>
            <a:r>
              <a:rPr>
                <a:solidFill>
                  <a:srgbClr val="6F42C1"/>
                </a:solidFill>
              </a:rPr>
              <a:t>FIFO</a:t>
            </a:r>
            <a:r>
              <a:t>[</a:t>
            </a:r>
            <a:r>
              <a:rPr>
                <a:solidFill>
                  <a:srgbClr val="6F42C1"/>
                </a:solidFill>
              </a:rPr>
              <a:t>Int</a:t>
            </a:r>
            <a:r>
              <a:t>](</a:t>
            </a:r>
            <a:r>
              <a:rPr>
                <a:solidFill>
                  <a:srgbClr val="005CC5"/>
                </a:solidFill>
              </a:rPr>
              <a:t>8</a:t>
            </a:r>
            <a:r>
              <a:t>)</a:t>
            </a:r>
          </a:p>
          <a:p>
            <a:pPr defTabSz="457200">
              <a:defRPr sz="1200">
                <a:solidFill>
                  <a:srgbClr val="24292E"/>
                </a:solidFill>
                <a:latin typeface="Courier"/>
                <a:ea typeface="Courier"/>
                <a:cs typeface="Courier"/>
                <a:sym typeface="Courier"/>
              </a:defRPr>
            </a:pPr>
            <a:r>
              <a:t>        </a:t>
            </a:r>
            <a:r>
              <a:rPr>
                <a:solidFill>
                  <a:srgbClr val="6F42C1"/>
                </a:solidFill>
              </a:rPr>
              <a:t>Pipe</a:t>
            </a:r>
            <a:r>
              <a:t> {</a:t>
            </a:r>
          </a:p>
          <a:p>
            <a:pPr defTabSz="457200">
              <a:defRPr sz="1200">
                <a:solidFill>
                  <a:srgbClr val="24292E"/>
                </a:solidFill>
                <a:latin typeface="Courier"/>
                <a:ea typeface="Courier"/>
                <a:cs typeface="Courier"/>
                <a:sym typeface="Courier"/>
              </a:defRPr>
            </a:pPr>
            <a:r>
              <a:t>          </a:t>
            </a:r>
            <a:r>
              <a:rPr>
                <a:solidFill>
                  <a:srgbClr val="D73A49"/>
                </a:solidFill>
              </a:rPr>
              <a:t>val</a:t>
            </a:r>
            <a:r>
              <a:t> </a:t>
            </a:r>
            <a:r>
              <a:rPr>
                <a:solidFill>
                  <a:srgbClr val="005CC5"/>
                </a:solidFill>
              </a:rPr>
              <a:t>C_acc</a:t>
            </a:r>
            <a:r>
              <a:t> </a:t>
            </a:r>
            <a:r>
              <a:rPr>
                <a:solidFill>
                  <a:srgbClr val="D73A49"/>
                </a:solidFill>
              </a:rPr>
              <a:t>=</a:t>
            </a:r>
            <a:r>
              <a:t> </a:t>
            </a:r>
            <a:r>
              <a:rPr>
                <a:solidFill>
                  <a:srgbClr val="6F42C1"/>
                </a:solidFill>
              </a:rPr>
              <a:t>SRAM</a:t>
            </a:r>
            <a:r>
              <a:t>[</a:t>
            </a:r>
            <a:r>
              <a:rPr>
                <a:solidFill>
                  <a:srgbClr val="6F42C1"/>
                </a:solidFill>
              </a:rPr>
              <a:t>T</a:t>
            </a:r>
            <a:r>
              <a:t>](outerTile, outerTile)</a:t>
            </a:r>
          </a:p>
          <a:p>
            <a:pPr defTabSz="457200">
              <a:defRPr sz="1200">
                <a:solidFill>
                  <a:srgbClr val="24292E"/>
                </a:solidFill>
                <a:latin typeface="Courier"/>
                <a:ea typeface="Courier"/>
                <a:cs typeface="Courier"/>
                <a:sym typeface="Courier"/>
              </a:defRPr>
            </a:pPr>
            <a:r>
              <a:t>          </a:t>
            </a:r>
            <a:r>
              <a:rPr>
                <a:solidFill>
                  <a:srgbClr val="6F42C1"/>
                </a:solidFill>
              </a:rPr>
              <a:t>Foreach</a:t>
            </a:r>
            <a:r>
              <a:t>(innerTile </a:t>
            </a:r>
            <a:r>
              <a:rPr>
                <a:solidFill>
                  <a:srgbClr val="D73A49"/>
                </a:solidFill>
              </a:rPr>
              <a:t>+</a:t>
            </a:r>
            <a:r>
              <a:t> outerTile</a:t>
            </a:r>
            <a:r>
              <a:rPr>
                <a:solidFill>
                  <a:srgbClr val="D73A49"/>
                </a:solidFill>
              </a:rPr>
              <a:t>*</a:t>
            </a:r>
            <a:r>
              <a:rPr>
                <a:solidFill>
                  <a:srgbClr val="005CC5"/>
                </a:solidFill>
              </a:rPr>
              <a:t>2</a:t>
            </a:r>
            <a:r>
              <a:t> </a:t>
            </a:r>
            <a:r>
              <a:rPr>
                <a:solidFill>
                  <a:srgbClr val="D73A49"/>
                </a:solidFill>
              </a:rPr>
              <a:t>-</a:t>
            </a:r>
            <a:r>
              <a:t> </a:t>
            </a:r>
            <a:r>
              <a:rPr>
                <a:solidFill>
                  <a:srgbClr val="005CC5"/>
                </a:solidFill>
              </a:rPr>
              <a:t>1</a:t>
            </a:r>
            <a:r>
              <a:t> by </a:t>
            </a:r>
            <a:r>
              <a:rPr>
                <a:solidFill>
                  <a:srgbClr val="005CC5"/>
                </a:solidFill>
              </a:rPr>
              <a:t>1</a:t>
            </a:r>
            <a:r>
              <a:t>) { k </a:t>
            </a:r>
            <a:r>
              <a:rPr>
                <a:solidFill>
                  <a:srgbClr val="D73A49"/>
                </a:solidFill>
              </a:rPr>
              <a:t>=&gt;</a:t>
            </a:r>
          </a:p>
          <a:p>
            <a:pPr defTabSz="457200">
              <a:defRPr sz="1200">
                <a:solidFill>
                  <a:srgbClr val="24292E"/>
                </a:solidFill>
                <a:latin typeface="Courier"/>
                <a:ea typeface="Courier"/>
                <a:cs typeface="Courier"/>
                <a:sym typeface="Courier"/>
              </a:defRPr>
            </a:pPr>
            <a:r>
              <a:t>            </a:t>
            </a:r>
            <a:r>
              <a:rPr>
                <a:solidFill>
                  <a:srgbClr val="6F42C1"/>
                </a:solidFill>
              </a:rPr>
              <a:t>Parallel</a:t>
            </a:r>
            <a:r>
              <a:t> {</a:t>
            </a:r>
          </a:p>
          <a:p>
            <a:pPr defTabSz="457200">
              <a:defRPr sz="1200">
                <a:solidFill>
                  <a:srgbClr val="24292E"/>
                </a:solidFill>
                <a:latin typeface="Courier"/>
                <a:ea typeface="Courier"/>
                <a:cs typeface="Courier"/>
                <a:sym typeface="Courier"/>
              </a:defRPr>
            </a:pPr>
            <a:r>
              <a:t>              </a:t>
            </a:r>
            <a:r>
              <a:rPr>
                <a:solidFill>
                  <a:srgbClr val="D73A49"/>
                </a:solidFill>
              </a:rPr>
              <a:t>def</a:t>
            </a:r>
            <a:r>
              <a:t> </a:t>
            </a:r>
            <a:r>
              <a:rPr>
                <a:solidFill>
                  <a:srgbClr val="6F42C1"/>
                </a:solidFill>
              </a:rPr>
              <a:t>deqOr0</a:t>
            </a:r>
            <a:r>
              <a:t>(</a:t>
            </a:r>
            <a:r>
              <a:rPr>
                <a:solidFill>
                  <a:srgbClr val="E36209"/>
                </a:solidFill>
              </a:rPr>
              <a:t>f</a:t>
            </a:r>
            <a:r>
              <a:t>: </a:t>
            </a:r>
            <a:r>
              <a:rPr>
                <a:solidFill>
                  <a:srgbClr val="6F42C1"/>
                </a:solidFill>
              </a:rPr>
              <a:t>FIFO</a:t>
            </a:r>
            <a:r>
              <a:t>[</a:t>
            </a:r>
            <a:r>
              <a:rPr>
                <a:solidFill>
                  <a:srgbClr val="6F42C1"/>
                </a:solidFill>
              </a:rPr>
              <a:t>T</a:t>
            </a:r>
            <a:r>
              <a:t>], </a:t>
            </a:r>
            <a:r>
              <a:rPr>
                <a:solidFill>
                  <a:srgbClr val="E36209"/>
                </a:solidFill>
              </a:rPr>
              <a:t>lineId</a:t>
            </a:r>
            <a:r>
              <a:t>: scala.</a:t>
            </a:r>
            <a:r>
              <a:rPr>
                <a:solidFill>
                  <a:srgbClr val="6F42C1"/>
                </a:solidFill>
              </a:rPr>
              <a:t>Int</a:t>
            </a:r>
            <a:r>
              <a:t>, </a:t>
            </a:r>
            <a:r>
              <a:rPr>
                <a:solidFill>
                  <a:srgbClr val="E36209"/>
                </a:solidFill>
              </a:rPr>
              <a:t>shiftId</a:t>
            </a:r>
            <a:r>
              <a:t>: </a:t>
            </a:r>
            <a:r>
              <a:rPr>
                <a:solidFill>
                  <a:srgbClr val="6F42C1"/>
                </a:solidFill>
              </a:rPr>
              <a:t>Int</a:t>
            </a:r>
            <a:r>
              <a:t>)</a:t>
            </a:r>
            <a:r>
              <a:rPr>
                <a:solidFill>
                  <a:srgbClr val="D73A49"/>
                </a:solidFill>
              </a:rPr>
              <a:t>:</a:t>
            </a:r>
            <a:r>
              <a:t> </a:t>
            </a:r>
            <a:r>
              <a:rPr>
                <a:solidFill>
                  <a:srgbClr val="6F42C1"/>
                </a:solidFill>
              </a:rPr>
              <a:t>T</a:t>
            </a:r>
            <a:r>
              <a:t> </a:t>
            </a:r>
            <a:r>
              <a:rPr>
                <a:solidFill>
                  <a:srgbClr val="D73A49"/>
                </a:solidFill>
              </a:rPr>
              <a:t>=</a:t>
            </a:r>
            <a:r>
              <a:t> {</a:t>
            </a:r>
          </a:p>
          <a:p>
            <a:pPr defTabSz="457200">
              <a:defRPr sz="1200">
                <a:solidFill>
                  <a:srgbClr val="24292E"/>
                </a:solidFill>
                <a:latin typeface="Courier"/>
                <a:ea typeface="Courier"/>
                <a:cs typeface="Courier"/>
                <a:sym typeface="Courier"/>
              </a:defRPr>
            </a:pPr>
            <a:r>
              <a:t>                </a:t>
            </a:r>
            <a:r>
              <a:rPr>
                <a:solidFill>
                  <a:srgbClr val="D73A49"/>
                </a:solidFill>
              </a:rPr>
              <a:t>if</a:t>
            </a:r>
            <a:r>
              <a:t> (shiftId </a:t>
            </a:r>
            <a:r>
              <a:rPr>
                <a:solidFill>
                  <a:srgbClr val="D73A49"/>
                </a:solidFill>
              </a:rPr>
              <a:t>&gt;=</a:t>
            </a:r>
            <a:r>
              <a:t> lineId </a:t>
            </a:r>
            <a:r>
              <a:rPr>
                <a:solidFill>
                  <a:srgbClr val="D73A49"/>
                </a:solidFill>
              </a:rPr>
              <a:t>&amp;&amp;</a:t>
            </a:r>
            <a:r>
              <a:t> shiftId </a:t>
            </a:r>
            <a:r>
              <a:rPr>
                <a:solidFill>
                  <a:srgbClr val="D73A49"/>
                </a:solidFill>
              </a:rPr>
              <a:t>&lt;</a:t>
            </a:r>
            <a:r>
              <a:t> lineId </a:t>
            </a:r>
            <a:r>
              <a:rPr>
                <a:solidFill>
                  <a:srgbClr val="D73A49"/>
                </a:solidFill>
              </a:rPr>
              <a:t>+</a:t>
            </a:r>
            <a:r>
              <a:t> innerTile) f.deq() </a:t>
            </a:r>
            <a:r>
              <a:rPr>
                <a:solidFill>
                  <a:srgbClr val="D73A49"/>
                </a:solidFill>
              </a:rPr>
              <a:t>else</a:t>
            </a:r>
            <a:r>
              <a:t> </a:t>
            </a:r>
            <a:r>
              <a:rPr>
                <a:solidFill>
                  <a:srgbClr val="005CC5"/>
                </a:solidFill>
              </a:rPr>
              <a:t>0</a:t>
            </a:r>
            <a:r>
              <a:t>.to[</a:t>
            </a:r>
            <a:r>
              <a:rPr>
                <a:solidFill>
                  <a:srgbClr val="6F42C1"/>
                </a:solidFill>
              </a:rPr>
              <a:t>T</a:t>
            </a:r>
            <a:r>
              <a:t>]</a:t>
            </a:r>
          </a:p>
          <a:p>
            <a:pPr defTabSz="457200">
              <a:defRPr sz="1200">
                <a:solidFill>
                  <a:srgbClr val="24292E"/>
                </a:solidFill>
                <a:latin typeface="Courier"/>
                <a:ea typeface="Courier"/>
                <a:cs typeface="Courier"/>
                <a:sym typeface="Courier"/>
              </a:defRPr>
            </a:pPr>
            <a:r>
              <a:t>              }</a:t>
            </a:r>
          </a:p>
          <a:p>
            <a:pPr defTabSz="457200">
              <a:defRPr sz="1200">
                <a:solidFill>
                  <a:srgbClr val="24292E"/>
                </a:solidFill>
                <a:latin typeface="Courier"/>
                <a:ea typeface="Courier"/>
                <a:cs typeface="Courier"/>
                <a:sym typeface="Courier"/>
              </a:defRPr>
            </a:pPr>
            <a:r>
              <a:t>              </a:t>
            </a:r>
            <a:r>
              <a:rPr>
                <a:solidFill>
                  <a:srgbClr val="6F42C1"/>
                </a:solidFill>
              </a:rPr>
              <a:t>A_fifos</a:t>
            </a:r>
            <a:r>
              <a:t>.zipWithIndex.foreach { </a:t>
            </a:r>
            <a:r>
              <a:rPr>
                <a:solidFill>
                  <a:srgbClr val="D73A49"/>
                </a:solidFill>
              </a:rPr>
              <a:t>case</a:t>
            </a:r>
            <a:r>
              <a:t> (f, i) </a:t>
            </a:r>
            <a:r>
              <a:rPr>
                <a:solidFill>
                  <a:srgbClr val="D73A49"/>
                </a:solidFill>
              </a:rPr>
              <a:t>=&gt;</a:t>
            </a:r>
            <a:r>
              <a:t> </a:t>
            </a:r>
            <a:r>
              <a:rPr>
                <a:solidFill>
                  <a:srgbClr val="6F42C1"/>
                </a:solidFill>
              </a:rPr>
              <a:t>Pipe</a:t>
            </a:r>
            <a:r>
              <a:t>{</a:t>
            </a:r>
            <a:r>
              <a:rPr>
                <a:solidFill>
                  <a:srgbClr val="6F42C1"/>
                </a:solidFill>
              </a:rPr>
              <a:t>A_sr</a:t>
            </a:r>
            <a:r>
              <a:t>(i, </a:t>
            </a:r>
            <a:r>
              <a:rPr>
                <a:solidFill>
                  <a:srgbClr val="D73A49"/>
                </a:solidFill>
              </a:rPr>
              <a:t>*</a:t>
            </a:r>
            <a:r>
              <a:t>) </a:t>
            </a:r>
            <a:r>
              <a:rPr>
                <a:solidFill>
                  <a:srgbClr val="D73A49"/>
                </a:solidFill>
              </a:rPr>
              <a:t>&lt;&lt;=</a:t>
            </a:r>
            <a:r>
              <a:t> deqOr0(f, i, k) }}</a:t>
            </a:r>
          </a:p>
          <a:p>
            <a:pPr defTabSz="457200">
              <a:defRPr sz="1200">
                <a:solidFill>
                  <a:srgbClr val="24292E"/>
                </a:solidFill>
                <a:latin typeface="Courier"/>
                <a:ea typeface="Courier"/>
                <a:cs typeface="Courier"/>
                <a:sym typeface="Courier"/>
              </a:defRPr>
            </a:pPr>
            <a:r>
              <a:t>              </a:t>
            </a:r>
            <a:r>
              <a:rPr>
                <a:solidFill>
                  <a:srgbClr val="6F42C1"/>
                </a:solidFill>
              </a:rPr>
              <a:t>B_fifos</a:t>
            </a:r>
            <a:r>
              <a:t>.zipWithIndex.foreach { </a:t>
            </a:r>
            <a:r>
              <a:rPr>
                <a:solidFill>
                  <a:srgbClr val="D73A49"/>
                </a:solidFill>
              </a:rPr>
              <a:t>case</a:t>
            </a:r>
            <a:r>
              <a:t> (f, j) </a:t>
            </a:r>
            <a:r>
              <a:rPr>
                <a:solidFill>
                  <a:srgbClr val="D73A49"/>
                </a:solidFill>
              </a:rPr>
              <a:t>=&gt;</a:t>
            </a:r>
            <a:r>
              <a:t> </a:t>
            </a:r>
            <a:r>
              <a:rPr>
                <a:solidFill>
                  <a:srgbClr val="6F42C1"/>
                </a:solidFill>
              </a:rPr>
              <a:t>Pipe</a:t>
            </a:r>
            <a:r>
              <a:t>{</a:t>
            </a:r>
            <a:r>
              <a:rPr>
                <a:solidFill>
                  <a:srgbClr val="6F42C1"/>
                </a:solidFill>
              </a:rPr>
              <a:t>B_sr</a:t>
            </a:r>
            <a:r>
              <a:t>(</a:t>
            </a:r>
            <a:r>
              <a:rPr>
                <a:solidFill>
                  <a:srgbClr val="D73A49"/>
                </a:solidFill>
              </a:rPr>
              <a:t>*</a:t>
            </a:r>
            <a:r>
              <a:t>, j) </a:t>
            </a:r>
            <a:r>
              <a:rPr>
                <a:solidFill>
                  <a:srgbClr val="D73A49"/>
                </a:solidFill>
              </a:rPr>
              <a:t>&lt;&lt;=</a:t>
            </a:r>
            <a:r>
              <a:t> deqOr0(f, j, k) }}</a:t>
            </a:r>
          </a:p>
          <a:p>
            <a:pPr defTabSz="457200">
              <a:defRPr sz="1200">
                <a:solidFill>
                  <a:srgbClr val="24292E"/>
                </a:solidFill>
                <a:latin typeface="Courier"/>
                <a:ea typeface="Courier"/>
                <a:cs typeface="Courier"/>
                <a:sym typeface="Courier"/>
              </a:defRPr>
            </a:pPr>
            <a:r>
              <a:t>            }</a:t>
            </a:r>
          </a:p>
          <a:p>
            <a:pPr defTabSz="457200">
              <a:defRPr sz="1200">
                <a:solidFill>
                  <a:srgbClr val="6A737D"/>
                </a:solidFill>
                <a:latin typeface="Courier"/>
                <a:ea typeface="Courier"/>
                <a:cs typeface="Courier"/>
                <a:sym typeface="Courier"/>
              </a:defRPr>
            </a:pPr>
            <a:r>
              <a:rPr>
                <a:solidFill>
                  <a:srgbClr val="24292E"/>
                </a:solidFill>
              </a:rPr>
              <a:t>            </a:t>
            </a:r>
            <a:r>
              <a:rPr>
                <a:solidFill>
                  <a:srgbClr val="6F42C1"/>
                </a:solidFill>
              </a:rPr>
              <a:t>Pipe</a:t>
            </a:r>
            <a:r>
              <a:rPr>
                <a:solidFill>
                  <a:srgbClr val="24292E"/>
                </a:solidFill>
              </a:rPr>
              <a:t>.</a:t>
            </a:r>
            <a:r>
              <a:rPr>
                <a:solidFill>
                  <a:srgbClr val="6F42C1"/>
                </a:solidFill>
              </a:rPr>
              <a:t>II</a:t>
            </a:r>
            <a:r>
              <a:rPr>
                <a:solidFill>
                  <a:srgbClr val="24292E"/>
                </a:solidFill>
              </a:rPr>
              <a:t>(</a:t>
            </a:r>
            <a:r>
              <a:rPr>
                <a:solidFill>
                  <a:srgbClr val="005CC5"/>
                </a:solidFill>
              </a:rPr>
              <a:t>1</a:t>
            </a:r>
            <a:r>
              <a:rPr>
                <a:solidFill>
                  <a:srgbClr val="24292E"/>
                </a:solidFill>
              </a:rPr>
              <a:t>).</a:t>
            </a:r>
            <a:r>
              <a:rPr>
                <a:solidFill>
                  <a:srgbClr val="6F42C1"/>
                </a:solidFill>
              </a:rPr>
              <a:t>Foreach</a:t>
            </a:r>
            <a:r>
              <a:rPr>
                <a:solidFill>
                  <a:srgbClr val="24292E"/>
                </a:solidFill>
              </a:rPr>
              <a:t>(outerTile by </a:t>
            </a:r>
            <a:r>
              <a:rPr>
                <a:solidFill>
                  <a:srgbClr val="005CC5"/>
                </a:solidFill>
              </a:rPr>
              <a:t>1</a:t>
            </a:r>
            <a:r>
              <a:rPr>
                <a:solidFill>
                  <a:srgbClr val="24292E"/>
                </a:solidFill>
              </a:rPr>
              <a:t> par redPar, outerTile by </a:t>
            </a:r>
            <a:r>
              <a:rPr>
                <a:solidFill>
                  <a:srgbClr val="005CC5"/>
                </a:solidFill>
              </a:rPr>
              <a:t>1</a:t>
            </a:r>
            <a:r>
              <a:rPr>
                <a:solidFill>
                  <a:srgbClr val="24292E"/>
                </a:solidFill>
              </a:rPr>
              <a:t>) { (i, j) </a:t>
            </a:r>
            <a:r>
              <a:rPr>
                <a:solidFill>
                  <a:srgbClr val="D73A49"/>
                </a:solidFill>
              </a:rPr>
              <a:t>=&gt;</a:t>
            </a:r>
            <a:endParaRPr>
              <a:solidFill>
                <a:srgbClr val="24292E"/>
              </a:solidFill>
            </a:endParaRPr>
          </a:p>
          <a:p>
            <a:pPr defTabSz="457200">
              <a:defRPr sz="1200">
                <a:solidFill>
                  <a:srgbClr val="6A737D"/>
                </a:solidFill>
                <a:latin typeface="Courier"/>
                <a:ea typeface="Courier"/>
                <a:cs typeface="Courier"/>
                <a:sym typeface="Courier"/>
              </a:defRPr>
            </a:pPr>
            <a:r>
              <a:rPr>
                <a:solidFill>
                  <a:srgbClr val="24292E"/>
                </a:solidFill>
              </a:rPr>
              <a:t> </a:t>
            </a:r>
            <a:r>
              <a:t>             </a:t>
            </a:r>
            <a:r>
              <a:rPr>
                <a:solidFill>
                  <a:srgbClr val="D73A49"/>
                </a:solidFill>
              </a:rPr>
              <a:t>val</a:t>
            </a:r>
            <a:r>
              <a:t> </a:t>
            </a:r>
            <a:r>
              <a:rPr>
                <a:solidFill>
                  <a:srgbClr val="005CC5"/>
                </a:solidFill>
              </a:rPr>
              <a:t>A</a:t>
            </a:r>
            <a:r>
              <a:t> </a:t>
            </a:r>
            <a:r>
              <a:rPr>
                <a:solidFill>
                  <a:srgbClr val="D73A49"/>
                </a:solidFill>
              </a:rPr>
              <a:t>=</a:t>
            </a:r>
            <a:r>
              <a:t> mux(k </a:t>
            </a:r>
            <a:r>
              <a:rPr>
                <a:solidFill>
                  <a:srgbClr val="D73A49"/>
                </a:solidFill>
              </a:rPr>
              <a:t>&gt;=</a:t>
            </a:r>
            <a:r>
              <a:t> i </a:t>
            </a:r>
            <a:r>
              <a:rPr>
                <a:solidFill>
                  <a:srgbClr val="D73A49"/>
                </a:solidFill>
              </a:rPr>
              <a:t>+</a:t>
            </a:r>
            <a:r>
              <a:t> j, </a:t>
            </a:r>
            <a:r>
              <a:rPr>
                <a:solidFill>
                  <a:srgbClr val="6F42C1"/>
                </a:solidFill>
              </a:rPr>
              <a:t>A_sr</a:t>
            </a:r>
            <a:r>
              <a:t>(i, j), </a:t>
            </a:r>
            <a:r>
              <a:rPr>
                <a:solidFill>
                  <a:srgbClr val="005CC5"/>
                </a:solidFill>
              </a:rPr>
              <a:t>0</a:t>
            </a:r>
            <a:r>
              <a:t>.to[</a:t>
            </a:r>
            <a:r>
              <a:rPr>
                <a:solidFill>
                  <a:srgbClr val="6F42C1"/>
                </a:solidFill>
              </a:rPr>
              <a:t>T</a:t>
            </a:r>
            <a:r>
              <a:t>])</a:t>
            </a:r>
          </a:p>
          <a:p>
            <a:pPr defTabSz="457200">
              <a:defRPr sz="1200">
                <a:solidFill>
                  <a:srgbClr val="24292E"/>
                </a:solidFill>
                <a:latin typeface="Courier"/>
                <a:ea typeface="Courier"/>
                <a:cs typeface="Courier"/>
                <a:sym typeface="Courier"/>
              </a:defRPr>
            </a:pPr>
            <a:r>
              <a:t>              </a:t>
            </a:r>
            <a:r>
              <a:rPr>
                <a:solidFill>
                  <a:srgbClr val="D73A49"/>
                </a:solidFill>
              </a:rPr>
              <a:t>val</a:t>
            </a:r>
            <a:r>
              <a:t> </a:t>
            </a:r>
            <a:r>
              <a:rPr>
                <a:solidFill>
                  <a:srgbClr val="005CC5"/>
                </a:solidFill>
              </a:rPr>
              <a:t>B</a:t>
            </a:r>
            <a:r>
              <a:t> </a:t>
            </a:r>
            <a:r>
              <a:rPr>
                <a:solidFill>
                  <a:srgbClr val="D73A49"/>
                </a:solidFill>
              </a:rPr>
              <a:t>=</a:t>
            </a:r>
            <a:r>
              <a:t> mux(k </a:t>
            </a:r>
            <a:r>
              <a:rPr>
                <a:solidFill>
                  <a:srgbClr val="D73A49"/>
                </a:solidFill>
              </a:rPr>
              <a:t>&gt;=</a:t>
            </a:r>
            <a:r>
              <a:t> i </a:t>
            </a:r>
            <a:r>
              <a:rPr>
                <a:solidFill>
                  <a:srgbClr val="D73A49"/>
                </a:solidFill>
              </a:rPr>
              <a:t>+</a:t>
            </a:r>
            <a:r>
              <a:t> j, </a:t>
            </a:r>
            <a:r>
              <a:rPr>
                <a:solidFill>
                  <a:srgbClr val="6F42C1"/>
                </a:solidFill>
              </a:rPr>
              <a:t>B_sr</a:t>
            </a:r>
            <a:r>
              <a:t>(i, j), </a:t>
            </a:r>
            <a:r>
              <a:rPr>
                <a:solidFill>
                  <a:srgbClr val="005CC5"/>
                </a:solidFill>
              </a:rPr>
              <a:t>0</a:t>
            </a:r>
            <a:r>
              <a:t>.to[</a:t>
            </a:r>
            <a:r>
              <a:rPr>
                <a:solidFill>
                  <a:srgbClr val="6F42C1"/>
                </a:solidFill>
              </a:rPr>
              <a:t>T</a:t>
            </a:r>
            <a:r>
              <a:t>])</a:t>
            </a:r>
          </a:p>
          <a:p>
            <a:pPr defTabSz="457200">
              <a:defRPr sz="1200">
                <a:solidFill>
                  <a:srgbClr val="24292E"/>
                </a:solidFill>
                <a:latin typeface="Courier"/>
                <a:ea typeface="Courier"/>
                <a:cs typeface="Courier"/>
                <a:sym typeface="Courier"/>
              </a:defRPr>
            </a:pPr>
            <a:r>
              <a:t>              </a:t>
            </a:r>
            <a:r>
              <a:rPr>
                <a:solidFill>
                  <a:srgbClr val="D73A49"/>
                </a:solidFill>
              </a:rPr>
              <a:t>val</a:t>
            </a:r>
            <a:r>
              <a:t> update </a:t>
            </a:r>
            <a:r>
              <a:rPr>
                <a:solidFill>
                  <a:srgbClr val="D73A49"/>
                </a:solidFill>
              </a:rPr>
              <a:t>=</a:t>
            </a:r>
            <a:r>
              <a:t> </a:t>
            </a:r>
            <a:r>
              <a:rPr>
                <a:solidFill>
                  <a:srgbClr val="6F42C1"/>
                </a:solidFill>
              </a:rPr>
              <a:t>A</a:t>
            </a:r>
            <a:r>
              <a:t> </a:t>
            </a:r>
            <a:r>
              <a:rPr>
                <a:solidFill>
                  <a:srgbClr val="D73A49"/>
                </a:solidFill>
              </a:rPr>
              <a:t>*</a:t>
            </a:r>
            <a:r>
              <a:t> </a:t>
            </a:r>
            <a:r>
              <a:rPr>
                <a:solidFill>
                  <a:srgbClr val="6F42C1"/>
                </a:solidFill>
              </a:rPr>
              <a:t>B</a:t>
            </a:r>
            <a:r>
              <a:t> </a:t>
            </a:r>
            <a:r>
              <a:rPr>
                <a:solidFill>
                  <a:srgbClr val="D73A49"/>
                </a:solidFill>
              </a:rPr>
              <a:t>+</a:t>
            </a:r>
            <a:r>
              <a:t> mux(k </a:t>
            </a:r>
            <a:r>
              <a:rPr>
                <a:solidFill>
                  <a:srgbClr val="D73A49"/>
                </a:solidFill>
              </a:rPr>
              <a:t>&gt;</a:t>
            </a:r>
            <a:r>
              <a:t> i </a:t>
            </a:r>
            <a:r>
              <a:rPr>
                <a:solidFill>
                  <a:srgbClr val="D73A49"/>
                </a:solidFill>
              </a:rPr>
              <a:t>+</a:t>
            </a:r>
            <a:r>
              <a:t> j </a:t>
            </a:r>
            <a:r>
              <a:rPr>
                <a:solidFill>
                  <a:srgbClr val="D73A49"/>
                </a:solidFill>
              </a:rPr>
              <a:t>||</a:t>
            </a:r>
            <a:r>
              <a:t> kk </a:t>
            </a:r>
            <a:r>
              <a:rPr>
                <a:solidFill>
                  <a:srgbClr val="D73A49"/>
                </a:solidFill>
              </a:rPr>
              <a:t>!=</a:t>
            </a:r>
            <a:r>
              <a:t> </a:t>
            </a:r>
            <a:r>
              <a:rPr>
                <a:solidFill>
                  <a:srgbClr val="005CC5"/>
                </a:solidFill>
              </a:rPr>
              <a:t>0</a:t>
            </a:r>
            <a:r>
              <a:t>, </a:t>
            </a:r>
            <a:r>
              <a:rPr>
                <a:solidFill>
                  <a:srgbClr val="6F42C1"/>
                </a:solidFill>
              </a:rPr>
              <a:t>C_acc</a:t>
            </a:r>
            <a:r>
              <a:t>(i, j), </a:t>
            </a:r>
            <a:r>
              <a:rPr>
                <a:solidFill>
                  <a:srgbClr val="005CC5"/>
                </a:solidFill>
              </a:rPr>
              <a:t>0</a:t>
            </a:r>
            <a:r>
              <a:t>.to[</a:t>
            </a:r>
            <a:r>
              <a:rPr>
                <a:solidFill>
                  <a:srgbClr val="6F42C1"/>
                </a:solidFill>
              </a:rPr>
              <a:t>T</a:t>
            </a:r>
            <a:r>
              <a:t>])</a:t>
            </a:r>
          </a:p>
          <a:p>
            <a:pPr defTabSz="457200">
              <a:defRPr sz="1200">
                <a:solidFill>
                  <a:srgbClr val="24292E"/>
                </a:solidFill>
                <a:latin typeface="Courier"/>
                <a:ea typeface="Courier"/>
                <a:cs typeface="Courier"/>
                <a:sym typeface="Courier"/>
              </a:defRPr>
            </a:pPr>
            <a:r>
              <a:t>              </a:t>
            </a:r>
            <a:r>
              <a:rPr>
                <a:solidFill>
                  <a:srgbClr val="6F42C1"/>
                </a:solidFill>
              </a:rPr>
              <a:t>C_acc</a:t>
            </a:r>
            <a:r>
              <a:t>(i, j) </a:t>
            </a:r>
            <a:r>
              <a:rPr>
                <a:solidFill>
                  <a:srgbClr val="D73A49"/>
                </a:solidFill>
              </a:rPr>
              <a:t>=</a:t>
            </a:r>
            <a:r>
              <a:t> update</a:t>
            </a:r>
          </a:p>
          <a:p>
            <a:pPr defTabSz="457200">
              <a:defRPr sz="1200">
                <a:solidFill>
                  <a:srgbClr val="24292E"/>
                </a:solidFill>
                <a:latin typeface="Courier"/>
                <a:ea typeface="Courier"/>
                <a:cs typeface="Courier"/>
                <a:sym typeface="Courier"/>
              </a:defRPr>
            </a:pPr>
            <a:r>
              <a:t>              </a:t>
            </a:r>
            <a:r>
              <a:rPr>
                <a:solidFill>
                  <a:srgbClr val="D73A49"/>
                </a:solidFill>
              </a:rPr>
              <a:t>if</a:t>
            </a:r>
            <a:r>
              <a:t> (kk </a:t>
            </a:r>
            <a:r>
              <a:rPr>
                <a:solidFill>
                  <a:srgbClr val="D73A49"/>
                </a:solidFill>
              </a:rPr>
              <a:t>==</a:t>
            </a:r>
            <a:r>
              <a:t> </a:t>
            </a:r>
            <a:r>
              <a:rPr>
                <a:solidFill>
                  <a:srgbClr val="6F42C1"/>
                </a:solidFill>
              </a:rPr>
              <a:t>P</a:t>
            </a:r>
            <a:r>
              <a:t> </a:t>
            </a:r>
            <a:r>
              <a:rPr>
                <a:solidFill>
                  <a:srgbClr val="D73A49"/>
                </a:solidFill>
              </a:rPr>
              <a:t>-</a:t>
            </a:r>
            <a:r>
              <a:t> innerTile </a:t>
            </a:r>
            <a:r>
              <a:rPr>
                <a:solidFill>
                  <a:srgbClr val="D73A49"/>
                </a:solidFill>
              </a:rPr>
              <a:t>&amp;&amp;</a:t>
            </a:r>
            <a:r>
              <a:t> k </a:t>
            </a:r>
            <a:r>
              <a:rPr>
                <a:solidFill>
                  <a:srgbClr val="D73A49"/>
                </a:solidFill>
              </a:rPr>
              <a:t>==</a:t>
            </a:r>
            <a:r>
              <a:t> innerTile </a:t>
            </a:r>
            <a:r>
              <a:rPr>
                <a:solidFill>
                  <a:srgbClr val="D73A49"/>
                </a:solidFill>
              </a:rPr>
              <a:t>+</a:t>
            </a:r>
            <a:r>
              <a:t> outerTile</a:t>
            </a:r>
            <a:r>
              <a:rPr>
                <a:solidFill>
                  <a:srgbClr val="D73A49"/>
                </a:solidFill>
              </a:rPr>
              <a:t>*</a:t>
            </a:r>
            <a:r>
              <a:rPr>
                <a:solidFill>
                  <a:srgbClr val="005CC5"/>
                </a:solidFill>
              </a:rPr>
              <a:t>2</a:t>
            </a:r>
            <a:r>
              <a:t> </a:t>
            </a:r>
            <a:r>
              <a:rPr>
                <a:solidFill>
                  <a:srgbClr val="D73A49"/>
                </a:solidFill>
              </a:rPr>
              <a:t>-</a:t>
            </a:r>
            <a:r>
              <a:t> </a:t>
            </a:r>
            <a:r>
              <a:rPr>
                <a:solidFill>
                  <a:srgbClr val="005CC5"/>
                </a:solidFill>
              </a:rPr>
              <a:t>2</a:t>
            </a:r>
            <a:r>
              <a:t>) </a:t>
            </a:r>
            <a:r>
              <a:rPr>
                <a:solidFill>
                  <a:srgbClr val="6F42C1"/>
                </a:solidFill>
              </a:rPr>
              <a:t>C</a:t>
            </a:r>
            <a:r>
              <a:t>(i, j) </a:t>
            </a:r>
            <a:r>
              <a:rPr>
                <a:solidFill>
                  <a:srgbClr val="D73A49"/>
                </a:solidFill>
              </a:rPr>
              <a:t>=</a:t>
            </a:r>
            <a:r>
              <a:t> update</a:t>
            </a:r>
          </a:p>
          <a:p>
            <a:pPr defTabSz="457200">
              <a:defRPr sz="1200">
                <a:solidFill>
                  <a:srgbClr val="24292E"/>
                </a:solidFill>
                <a:latin typeface="Courier"/>
                <a:ea typeface="Courier"/>
                <a:cs typeface="Courier"/>
                <a:sym typeface="Courier"/>
              </a:defRPr>
            </a:pPr>
            <a:r>
              <a:t>            }</a:t>
            </a:r>
          </a:p>
          <a:p>
            <a:pPr defTabSz="457200">
              <a:defRPr sz="1200">
                <a:solidFill>
                  <a:srgbClr val="24292E"/>
                </a:solidFill>
                <a:latin typeface="Courier"/>
                <a:ea typeface="Courier"/>
                <a:cs typeface="Courier"/>
                <a:sym typeface="Courier"/>
              </a:defRPr>
            </a:pPr>
            <a:r>
              <a:t>          }</a:t>
            </a:r>
          </a:p>
          <a:p>
            <a:pPr defTabSz="457200">
              <a:defRPr sz="1200">
                <a:solidFill>
                  <a:srgbClr val="24292E"/>
                </a:solidFill>
                <a:latin typeface="Courier"/>
                <a:ea typeface="Courier"/>
                <a:cs typeface="Courier"/>
                <a:sym typeface="Courier"/>
              </a:defRPr>
            </a:pPr>
            <a:r>
              <a:t>          computeDone.enq(mux(kk </a:t>
            </a:r>
            <a:r>
              <a:rPr>
                <a:solidFill>
                  <a:srgbClr val="D73A49"/>
                </a:solidFill>
              </a:rPr>
              <a:t>==</a:t>
            </a:r>
            <a:r>
              <a:t> </a:t>
            </a:r>
            <a:r>
              <a:rPr>
                <a:solidFill>
                  <a:srgbClr val="6F42C1"/>
                </a:solidFill>
              </a:rPr>
              <a:t>P</a:t>
            </a:r>
            <a:r>
              <a:t> </a:t>
            </a:r>
            <a:r>
              <a:rPr>
                <a:solidFill>
                  <a:srgbClr val="D73A49"/>
                </a:solidFill>
              </a:rPr>
              <a:t>-</a:t>
            </a:r>
            <a:r>
              <a:t> innerTile, </a:t>
            </a:r>
            <a:r>
              <a:rPr>
                <a:solidFill>
                  <a:srgbClr val="005CC5"/>
                </a:solidFill>
              </a:rPr>
              <a:t>1</a:t>
            </a:r>
            <a:r>
              <a:t>, </a:t>
            </a:r>
            <a:r>
              <a:rPr>
                <a:solidFill>
                  <a:srgbClr val="005CC5"/>
                </a:solidFill>
              </a:rPr>
              <a:t>0</a:t>
            </a:r>
            <a:r>
              <a:t>))</a:t>
            </a:r>
          </a:p>
          <a:p>
            <a:pPr defTabSz="457200">
              <a:defRPr sz="1200">
                <a:solidFill>
                  <a:srgbClr val="24292E"/>
                </a:solidFill>
                <a:latin typeface="Courier"/>
                <a:ea typeface="Courier"/>
                <a:cs typeface="Courier"/>
                <a:sym typeface="Courier"/>
              </a:defRPr>
            </a:pPr>
            <a:r>
              <a:t>        }</a:t>
            </a:r>
          </a:p>
          <a:p>
            <a:pPr defTabSz="457200">
              <a:defRPr sz="1200">
                <a:solidFill>
                  <a:srgbClr val="24292E"/>
                </a:solidFill>
                <a:latin typeface="Courier"/>
                <a:ea typeface="Courier"/>
                <a:cs typeface="Courier"/>
                <a:sym typeface="Courier"/>
              </a:defRPr>
            </a:pPr>
            <a:r>
              <a:t>       </a:t>
            </a:r>
            <a:r>
              <a:rPr>
                <a:solidFill>
                  <a:srgbClr val="6A737D"/>
                </a:solidFill>
              </a:rPr>
              <a:t>// Store</a:t>
            </a:r>
          </a:p>
          <a:p>
            <a:pPr defTabSz="457200">
              <a:defRPr sz="1200">
                <a:solidFill>
                  <a:srgbClr val="24292E"/>
                </a:solidFill>
                <a:latin typeface="Courier"/>
                <a:ea typeface="Courier"/>
                <a:cs typeface="Courier"/>
                <a:sym typeface="Courier"/>
              </a:defRPr>
            </a:pPr>
            <a:r>
              <a:t>        </a:t>
            </a:r>
            <a:r>
              <a:rPr>
                <a:solidFill>
                  <a:srgbClr val="6F42C1"/>
                </a:solidFill>
              </a:rPr>
              <a:t>Pipe</a:t>
            </a:r>
            <a:r>
              <a:t>{</a:t>
            </a:r>
          </a:p>
          <a:p>
            <a:pPr defTabSz="457200">
              <a:defRPr sz="1200">
                <a:solidFill>
                  <a:srgbClr val="24292E"/>
                </a:solidFill>
                <a:latin typeface="Courier"/>
                <a:ea typeface="Courier"/>
                <a:cs typeface="Courier"/>
                <a:sym typeface="Courier"/>
              </a:defRPr>
            </a:pPr>
            <a:r>
              <a:t>          </a:t>
            </a:r>
            <a:r>
              <a:rPr>
                <a:solidFill>
                  <a:srgbClr val="D73A49"/>
                </a:solidFill>
              </a:rPr>
              <a:t>if</a:t>
            </a:r>
            <a:r>
              <a:t> (computeDone.deq() </a:t>
            </a:r>
            <a:r>
              <a:rPr>
                <a:solidFill>
                  <a:srgbClr val="D73A49"/>
                </a:solidFill>
              </a:rPr>
              <a:t>==</a:t>
            </a:r>
            <a:r>
              <a:t> </a:t>
            </a:r>
            <a:r>
              <a:rPr>
                <a:solidFill>
                  <a:srgbClr val="005CC5"/>
                </a:solidFill>
              </a:rPr>
              <a:t>1</a:t>
            </a:r>
            <a:r>
              <a:t>) c(ii</a:t>
            </a:r>
            <a:r>
              <a:rPr>
                <a:solidFill>
                  <a:srgbClr val="D73A49"/>
                </a:solidFill>
              </a:rPr>
              <a:t>::</a:t>
            </a:r>
            <a:r>
              <a:t>ii</a:t>
            </a:r>
            <a:r>
              <a:rPr>
                <a:solidFill>
                  <a:srgbClr val="D73A49"/>
                </a:solidFill>
              </a:rPr>
              <a:t>+</a:t>
            </a:r>
            <a:r>
              <a:t>outerTile, jj</a:t>
            </a:r>
            <a:r>
              <a:rPr>
                <a:solidFill>
                  <a:srgbClr val="D73A49"/>
                </a:solidFill>
              </a:rPr>
              <a:t>::</a:t>
            </a:r>
            <a:r>
              <a:t>jj</a:t>
            </a:r>
            <a:r>
              <a:rPr>
                <a:solidFill>
                  <a:srgbClr val="D73A49"/>
                </a:solidFill>
              </a:rPr>
              <a:t>+</a:t>
            </a:r>
            <a:r>
              <a:t>outerTile) store </a:t>
            </a:r>
            <a:r>
              <a:rPr>
                <a:solidFill>
                  <a:srgbClr val="6F42C1"/>
                </a:solidFill>
              </a:rPr>
              <a:t>C</a:t>
            </a:r>
          </a:p>
          <a:p>
            <a:pPr defTabSz="457200">
              <a:defRPr sz="1200">
                <a:solidFill>
                  <a:srgbClr val="24292E"/>
                </a:solidFill>
                <a:latin typeface="Courier"/>
                <a:ea typeface="Courier"/>
                <a:cs typeface="Courier"/>
                <a:sym typeface="Courier"/>
              </a:defRPr>
            </a:pPr>
            <a:r>
              <a:t>        }</a:t>
            </a:r>
          </a:p>
        </p:txBody>
      </p:sp>
    </p:spTree>
  </p:cSld>
  <p:clrMapOvr>
    <a:masterClrMapping/>
  </p:clrMapOvr>
  <p:transition xmlns:p14="http://schemas.microsoft.com/office/powerpoint/2010/main" spd="med" advClick="1"/>
</p:sld>
</file>

<file path=ppt/slides/slide8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92" name="Tiny Performance Example"/>
          <p:cNvSpPr txBox="1"/>
          <p:nvPr>
            <p:ph type="title"/>
          </p:nvPr>
        </p:nvSpPr>
        <p:spPr>
          <a:prstGeom prst="rect">
            <a:avLst/>
          </a:prstGeom>
        </p:spPr>
        <p:txBody>
          <a:bodyPr/>
          <a:lstStyle/>
          <a:p>
            <a:pPr/>
            <a:r>
              <a:t>Tiny Performance Example</a:t>
            </a:r>
          </a:p>
        </p:txBody>
      </p:sp>
      <p:sp>
        <p:nvSpPr>
          <p:cNvPr id="2493" name="Click to edit Master text styles"/>
          <p:cNvSpPr txBox="1"/>
          <p:nvPr>
            <p:ph type="body" sz="quarter" idx="1"/>
          </p:nvPr>
        </p:nvSpPr>
        <p:spPr>
          <a:prstGeom prst="rect">
            <a:avLst/>
          </a:prstGeom>
        </p:spPr>
        <p:txBody>
          <a:bodyPr/>
          <a:lstStyle/>
          <a:p>
            <a:pPr/>
          </a:p>
        </p:txBody>
      </p:sp>
      <p:sp>
        <p:nvSpPr>
          <p:cNvPr id="24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96" name="Bottleneck Analysis"/>
          <p:cNvSpPr txBox="1"/>
          <p:nvPr>
            <p:ph type="title"/>
          </p:nvPr>
        </p:nvSpPr>
        <p:spPr>
          <a:prstGeom prst="rect">
            <a:avLst/>
          </a:prstGeom>
        </p:spPr>
        <p:txBody>
          <a:bodyPr/>
          <a:lstStyle/>
          <a:p>
            <a:pPr/>
            <a:r>
              <a:t>Bottleneck Analysis</a:t>
            </a:r>
          </a:p>
        </p:txBody>
      </p:sp>
      <p:sp>
        <p:nvSpPr>
          <p:cNvPr id="2497" name="Now that we understand controller trees and inner controller parallelization, let’s look at a quick example"/>
          <p:cNvSpPr txBox="1"/>
          <p:nvPr>
            <p:ph type="body" sz="quarter" idx="1"/>
          </p:nvPr>
        </p:nvSpPr>
        <p:spPr>
          <a:xfrm>
            <a:off x="475487" y="1143000"/>
            <a:ext cx="11176001" cy="1089581"/>
          </a:xfrm>
          <a:prstGeom prst="rect">
            <a:avLst/>
          </a:prstGeom>
        </p:spPr>
        <p:txBody>
          <a:bodyPr/>
          <a:lstStyle/>
          <a:p>
            <a:pPr/>
            <a:r>
              <a:t>Now that we understand controller trees and inner controller parallelization, let’s look at a quick example</a:t>
            </a:r>
          </a:p>
        </p:txBody>
      </p:sp>
      <p:sp>
        <p:nvSpPr>
          <p:cNvPr id="2498" name="Sequential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Sequential (i)</a:t>
            </a:r>
          </a:p>
          <a:p>
            <a:pPr algn="ctr">
              <a:defRPr sz="1400"/>
            </a:pPr>
            <a:r>
              <a:t>[:1]</a:t>
            </a:r>
          </a:p>
        </p:txBody>
      </p:sp>
      <p:sp>
        <p:nvSpPr>
          <p:cNvPr id="2499" name="Load…"/>
          <p:cNvSpPr/>
          <p:nvPr/>
        </p:nvSpPr>
        <p:spPr>
          <a:xfrm>
            <a:off x="5762401" y="5163103"/>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p:txBody>
      </p:sp>
      <p:sp>
        <p:nvSpPr>
          <p:cNvPr id="2500" name="Inner (j)…"/>
          <p:cNvSpPr/>
          <p:nvPr/>
        </p:nvSpPr>
        <p:spPr>
          <a:xfrm>
            <a:off x="9160793" y="5163103"/>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L=17,II=1</a:t>
            </a:r>
          </a:p>
        </p:txBody>
      </p:sp>
      <p:sp>
        <p:nvSpPr>
          <p:cNvPr id="2513"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514"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503" name="Unit…"/>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p:txBody>
      </p:sp>
      <p:sp>
        <p:nvSpPr>
          <p:cNvPr id="2515"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grpSp>
        <p:nvGrpSpPr>
          <p:cNvPr id="2507" name="CustomShape 4"/>
          <p:cNvGrpSpPr/>
          <p:nvPr/>
        </p:nvGrpSpPr>
        <p:grpSpPr>
          <a:xfrm>
            <a:off x="151900" y="2772025"/>
            <a:ext cx="7196723" cy="1838934"/>
            <a:chOff x="0" y="0"/>
            <a:chExt cx="7196721" cy="1838932"/>
          </a:xfrm>
        </p:grpSpPr>
        <p:sp>
          <p:nvSpPr>
            <p:cNvPr id="2505" name="Rectangle"/>
            <p:cNvSpPr/>
            <p:nvPr/>
          </p:nvSpPr>
          <p:spPr>
            <a:xfrm>
              <a:off x="0" y="0"/>
              <a:ext cx="7196722" cy="1607782"/>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506" name="Foreach(512 by 64){ i =&gt;…"/>
            <p:cNvSpPr txBox="1"/>
            <p:nvPr/>
          </p:nvSpPr>
          <p:spPr>
            <a:xfrm>
              <a:off x="0" y="2533"/>
              <a:ext cx="7196722" cy="183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(512 by 64){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 load dram(i::i+64)</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x(i)/7</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Foreach(192 by 1 par 1) {j =&gt; y((j+i)%192)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508" name="CustomShape 4"/>
          <p:cNvSpPr/>
          <p:nvPr/>
        </p:nvSpPr>
        <p:spPr>
          <a:xfrm>
            <a:off x="213838" y="281927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09" name="CustomShape 5"/>
          <p:cNvSpPr/>
          <p:nvPr/>
        </p:nvSpPr>
        <p:spPr>
          <a:xfrm>
            <a:off x="783429" y="3175348"/>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10" name="CustomShape 7"/>
          <p:cNvSpPr/>
          <p:nvPr/>
        </p:nvSpPr>
        <p:spPr>
          <a:xfrm>
            <a:off x="510979" y="3752557"/>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11" name="CustomShape 6"/>
          <p:cNvSpPr/>
          <p:nvPr/>
        </p:nvSpPr>
        <p:spPr>
          <a:xfrm>
            <a:off x="1001788" y="3476652"/>
            <a:ext cx="1767341"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12"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9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0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51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514"/>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249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path" nodeType="clickEffect" presetSubtype="0" presetID="-1" grpId="6" accel="50000" decel="50000" fill="hold">
                                  <p:stCondLst>
                                    <p:cond delay="0"/>
                                  </p:stCondLst>
                                  <p:childTnLst>
                                    <p:animMotion path="M 0.000000 0.000000 L -0.061073 0.000000" origin="layout" pathEditMode="relative">
                                      <p:cBhvr>
                                        <p:cTn id="22" dur="1000" fill="hold"/>
                                        <p:tgtEl>
                                          <p:spTgt spid="2499"/>
                                        </p:tgtEl>
                                        <p:attrNameLst>
                                          <p:attrName>ppt_x</p:attrName>
                                          <p:attrName>ppt_y</p:attrName>
                                        </p:attrNameLst>
                                      </p:cBhvr>
                                    </p:animMotion>
                                  </p:childTnLst>
                                </p:cTn>
                              </p:par>
                            </p:childTnLst>
                          </p:cTn>
                        </p:par>
                        <p:par>
                          <p:cTn id="23" fill="hold">
                            <p:stCondLst>
                              <p:cond delay="0"/>
                            </p:stCondLst>
                            <p:childTnLst>
                              <p:par>
                                <p:cTn id="24" presetClass="path" nodeType="withEffect" presetSubtype="0" presetID="-1" grpId="7" accel="50000" decel="50000" fill="hold">
                                  <p:stCondLst>
                                    <p:cond delay="0"/>
                                  </p:stCondLst>
                                  <p:childTnLst>
                                    <p:animMotion path="M 0.000000 0.000000 L 0.065000 0.000000" origin="layout" pathEditMode="relative">
                                      <p:cBhvr>
                                        <p:cTn id="25" dur="1000" fill="hold"/>
                                        <p:tgtEl>
                                          <p:spTgt spid="2500"/>
                                        </p:tgtEl>
                                        <p:attrNameLst>
                                          <p:attrName>ppt_x</p:attrName>
                                          <p:attrName>ppt_y</p:attrName>
                                        </p:attrNameLst>
                                      </p:cBhvr>
                                    </p:animMotion>
                                  </p:childTnLst>
                                </p:cTn>
                              </p:par>
                            </p:childTnLst>
                          </p:cTn>
                        </p:par>
                        <p:par>
                          <p:cTn id="26" fill="hold">
                            <p:stCondLst>
                              <p:cond delay="1000"/>
                            </p:stCondLst>
                            <p:childTnLst>
                              <p:par>
                                <p:cTn id="27" presetClass="entr" nodeType="afterEffect" presetSubtype="0" presetID="1" grpId="8" fill="hold">
                                  <p:stCondLst>
                                    <p:cond delay="0"/>
                                  </p:stCondLst>
                                  <p:iterate type="el" backwards="0">
                                    <p:tmAbs val="0"/>
                                  </p:iterate>
                                  <p:childTnLst>
                                    <p:set>
                                      <p:cBhvr>
                                        <p:cTn id="28" fill="hold"/>
                                        <p:tgtEl>
                                          <p:spTgt spid="2503"/>
                                        </p:tgtEl>
                                        <p:attrNameLst>
                                          <p:attrName>style.visibility</p:attrName>
                                        </p:attrNameLst>
                                      </p:cBhvr>
                                      <p:to>
                                        <p:strVal val="visible"/>
                                      </p:to>
                                    </p:set>
                                  </p:childTnLst>
                                </p:cTn>
                              </p:par>
                            </p:childTnLst>
                          </p:cTn>
                        </p:par>
                        <p:par>
                          <p:cTn id="29" fill="hold">
                            <p:stCondLst>
                              <p:cond delay="1000"/>
                            </p:stCondLst>
                            <p:childTnLst>
                              <p:par>
                                <p:cTn id="30" presetClass="entr" nodeType="afterEffect" presetSubtype="0" presetID="1" grpId="9" fill="hold">
                                  <p:stCondLst>
                                    <p:cond delay="0"/>
                                  </p:stCondLst>
                                  <p:iterate type="el" backwards="0">
                                    <p:tmAbs val="0"/>
                                  </p:iterate>
                                  <p:childTnLst>
                                    <p:set>
                                      <p:cBhvr>
                                        <p:cTn id="31" fill="hold"/>
                                        <p:tgtEl>
                                          <p:spTgt spid="25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10" fill="hold">
                                  <p:stCondLst>
                                    <p:cond delay="0"/>
                                  </p:stCondLst>
                                  <p:iterate type="el" backwards="0">
                                    <p:tmAbs val="0"/>
                                  </p:iterate>
                                  <p:childTnLst>
                                    <p:set>
                                      <p:cBhvr>
                                        <p:cTn id="35" fill="hold"/>
                                        <p:tgtEl>
                                          <p:spTgt spid="2508"/>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1" fill="hold">
                                  <p:stCondLst>
                                    <p:cond delay="0"/>
                                  </p:stCondLst>
                                  <p:iterate type="el" backwards="0">
                                    <p:tmAbs val="0"/>
                                  </p:iterate>
                                  <p:childTnLst>
                                    <p:set>
                                      <p:cBhvr>
                                        <p:cTn id="38" fill="hold"/>
                                        <p:tgtEl>
                                          <p:spTgt spid="2509"/>
                                        </p:tgtEl>
                                        <p:attrNameLst>
                                          <p:attrName>style.visibility</p:attrName>
                                        </p:attrNameLst>
                                      </p:cBhvr>
                                      <p:to>
                                        <p:strVal val="visible"/>
                                      </p:to>
                                    </p:set>
                                  </p:childTnLst>
                                </p:cTn>
                              </p:par>
                            </p:childTnLst>
                          </p:cTn>
                        </p:par>
                        <p:par>
                          <p:cTn id="39" fill="hold">
                            <p:stCondLst>
                              <p:cond delay="0"/>
                            </p:stCondLst>
                            <p:childTnLst>
                              <p:par>
                                <p:cTn id="40" presetClass="entr" nodeType="afterEffect" presetSubtype="0" presetID="1" grpId="12" fill="hold">
                                  <p:stCondLst>
                                    <p:cond delay="0"/>
                                  </p:stCondLst>
                                  <p:iterate type="el" backwards="0">
                                    <p:tmAbs val="0"/>
                                  </p:iterate>
                                  <p:childTnLst>
                                    <p:set>
                                      <p:cBhvr>
                                        <p:cTn id="41" fill="hold"/>
                                        <p:tgtEl>
                                          <p:spTgt spid="2510"/>
                                        </p:tgtEl>
                                        <p:attrNameLst>
                                          <p:attrName>style.visibility</p:attrName>
                                        </p:attrNameLst>
                                      </p:cBhvr>
                                      <p:to>
                                        <p:strVal val="visible"/>
                                      </p:to>
                                    </p:set>
                                  </p:childTnLst>
                                </p:cTn>
                              </p:par>
                            </p:childTnLst>
                          </p:cTn>
                        </p:par>
                        <p:par>
                          <p:cTn id="42" fill="hold">
                            <p:stCondLst>
                              <p:cond delay="0"/>
                            </p:stCondLst>
                            <p:childTnLst>
                              <p:par>
                                <p:cTn id="43" presetClass="entr" nodeType="afterEffect" presetSubtype="0" presetID="1" grpId="13" fill="hold">
                                  <p:stCondLst>
                                    <p:cond delay="0"/>
                                  </p:stCondLst>
                                  <p:iterate type="el" backwards="0">
                                    <p:tmAbs val="0"/>
                                  </p:iterate>
                                  <p:childTnLst>
                                    <p:set>
                                      <p:cBhvr>
                                        <p:cTn id="44" fill="hold"/>
                                        <p:tgtEl>
                                          <p:spTgt spid="25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99" grpId="1"/>
      <p:bldP build="whole" bldLvl="1" animBg="1" rev="0" advAuto="0" spid="2498" grpId="5"/>
      <p:bldP build="whole" bldLvl="1" animBg="1" rev="0" advAuto="0" spid="2514" grpId="4"/>
      <p:bldP build="whole" bldLvl="1" animBg="1" rev="0" advAuto="0" spid="2510" grpId="12"/>
      <p:bldP build="whole" bldLvl="1" animBg="1" rev="0" advAuto="0" spid="2500" grpId="2"/>
      <p:bldP build="whole" bldLvl="1" animBg="1" rev="0" advAuto="0" spid="2515" grpId="9"/>
      <p:bldP build="whole" bldLvl="1" animBg="1" rev="0" advAuto="0" spid="2513" grpId="3"/>
      <p:bldP build="whole" bldLvl="1" animBg="1" rev="0" advAuto="0" spid="2503" grpId="8"/>
      <p:bldP build="whole" bldLvl="1" animBg="1" rev="0" advAuto="0" spid="2508" grpId="10"/>
      <p:bldP build="whole" bldLvl="1" animBg="1" rev="0" advAuto="0" spid="2509" grpId="11"/>
      <p:bldP build="whole" bldLvl="1" animBg="1" rev="0" advAuto="0" spid="2511" grpId="13"/>
    </p:bldLst>
  </p:timing>
</p:sld>
</file>

<file path=ppt/slides/slide8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517" name="Bottleneck Analysis"/>
          <p:cNvSpPr txBox="1"/>
          <p:nvPr>
            <p:ph type="title"/>
          </p:nvPr>
        </p:nvSpPr>
        <p:spPr>
          <a:prstGeom prst="rect">
            <a:avLst/>
          </a:prstGeom>
        </p:spPr>
        <p:txBody>
          <a:bodyPr/>
          <a:lstStyle/>
          <a:p>
            <a:pPr/>
            <a:r>
              <a:t>Bottleneck Analysis</a:t>
            </a:r>
          </a:p>
        </p:txBody>
      </p:sp>
      <p:sp>
        <p:nvSpPr>
          <p:cNvPr id="2518" name="Now that we understand controller trees and inner controller parallelization, let’s look at a quick example"/>
          <p:cNvSpPr txBox="1"/>
          <p:nvPr>
            <p:ph type="body" sz="quarter" idx="1"/>
          </p:nvPr>
        </p:nvSpPr>
        <p:spPr>
          <a:xfrm>
            <a:off x="475487" y="1143000"/>
            <a:ext cx="11176001" cy="1089581"/>
          </a:xfrm>
          <a:prstGeom prst="rect">
            <a:avLst/>
          </a:prstGeom>
        </p:spPr>
        <p:txBody>
          <a:bodyPr/>
          <a:lstStyle/>
          <a:p>
            <a:pPr/>
            <a:r>
              <a:t>Now that we understand controller trees and inner controller parallelization, let’s look at a quick example</a:t>
            </a:r>
          </a:p>
        </p:txBody>
      </p:sp>
      <p:sp>
        <p:nvSpPr>
          <p:cNvPr id="2519" name="Pipeline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T=1576, iters=1</a:t>
            </a:r>
          </a:p>
        </p:txBody>
      </p:sp>
      <p:sp>
        <p:nvSpPr>
          <p:cNvPr id="2520" name="Load…"/>
          <p:cNvSpPr/>
          <p:nvPr/>
        </p:nvSpPr>
        <p:spPr>
          <a:xfrm>
            <a:off x="5020721" y="5163103"/>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T=81, iters=8</a:t>
            </a:r>
          </a:p>
        </p:txBody>
      </p:sp>
      <p:sp>
        <p:nvSpPr>
          <p:cNvPr id="2521" name="Inner (j)…"/>
          <p:cNvSpPr/>
          <p:nvPr/>
        </p:nvSpPr>
        <p:spPr>
          <a:xfrm>
            <a:off x="9953273" y="5163103"/>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L=17,II=1</a:t>
            </a:r>
          </a:p>
          <a:p>
            <a:pPr algn="ctr">
              <a:defRPr b="1" sz="1400">
                <a:solidFill>
                  <a:srgbClr val="FF2600"/>
                </a:solidFill>
              </a:defRPr>
            </a:pPr>
            <a:r>
              <a:t>T=210, iters=8</a:t>
            </a:r>
          </a:p>
        </p:txBody>
      </p:sp>
      <p:sp>
        <p:nvSpPr>
          <p:cNvPr id="2539"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540"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524" name="Unit…"/>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a:p>
            <a:pPr algn="ctr">
              <a:defRPr b="1" sz="1400">
                <a:solidFill>
                  <a:srgbClr val="FF2600"/>
                </a:solidFill>
              </a:defRPr>
            </a:pPr>
            <a:r>
              <a:t>T=25, iters=8</a:t>
            </a:r>
          </a:p>
        </p:txBody>
      </p:sp>
      <p:sp>
        <p:nvSpPr>
          <p:cNvPr id="2541"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526" name="Minimize parent runtime"/>
          <p:cNvSpPr/>
          <p:nvPr/>
        </p:nvSpPr>
        <p:spPr>
          <a:xfrm>
            <a:off x="7094414" y="2382947"/>
            <a:ext cx="2851144"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Minimize parent runtime</a:t>
            </a:r>
          </a:p>
        </p:txBody>
      </p:sp>
      <p:sp>
        <p:nvSpPr>
          <p:cNvPr id="2527" name="Identify bottleneck*"/>
          <p:cNvSpPr/>
          <p:nvPr/>
        </p:nvSpPr>
        <p:spPr>
          <a:xfrm>
            <a:off x="8308022" y="2938635"/>
            <a:ext cx="2314615"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Identify bottleneck*</a:t>
            </a:r>
          </a:p>
        </p:txBody>
      </p:sp>
      <p:sp>
        <p:nvSpPr>
          <p:cNvPr id="2542" name="Connection Line"/>
          <p:cNvSpPr/>
          <p:nvPr/>
        </p:nvSpPr>
        <p:spPr>
          <a:xfrm>
            <a:off x="10259112" y="3352138"/>
            <a:ext cx="794304" cy="2302670"/>
          </a:xfrm>
          <a:custGeom>
            <a:avLst/>
            <a:gdLst/>
            <a:ahLst/>
            <a:cxnLst>
              <a:cxn ang="0">
                <a:pos x="wd2" y="hd2"/>
              </a:cxn>
              <a:cxn ang="5400000">
                <a:pos x="wd2" y="hd2"/>
              </a:cxn>
              <a:cxn ang="10800000">
                <a:pos x="wd2" y="hd2"/>
              </a:cxn>
              <a:cxn ang="16200000">
                <a:pos x="wd2" y="hd2"/>
              </a:cxn>
            </a:cxnLst>
            <a:rect l="0" t="0" r="r" b="b"/>
            <a:pathLst>
              <a:path w="17258" h="21600" fill="norm" stroke="1" extrusionOk="0">
                <a:moveTo>
                  <a:pt x="0" y="0"/>
                </a:moveTo>
                <a:cubicBezTo>
                  <a:pt x="17313" y="7430"/>
                  <a:pt x="21600" y="14630"/>
                  <a:pt x="12862"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grpSp>
        <p:nvGrpSpPr>
          <p:cNvPr id="2531" name="CustomShape 4"/>
          <p:cNvGrpSpPr/>
          <p:nvPr/>
        </p:nvGrpSpPr>
        <p:grpSpPr>
          <a:xfrm>
            <a:off x="151900" y="2772025"/>
            <a:ext cx="7196723" cy="1838934"/>
            <a:chOff x="0" y="0"/>
            <a:chExt cx="7196721" cy="1838932"/>
          </a:xfrm>
        </p:grpSpPr>
        <p:sp>
          <p:nvSpPr>
            <p:cNvPr id="2529" name="Rectangle"/>
            <p:cNvSpPr/>
            <p:nvPr/>
          </p:nvSpPr>
          <p:spPr>
            <a:xfrm>
              <a:off x="0" y="0"/>
              <a:ext cx="7196722" cy="1607782"/>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530" name="Foreach(512 by 64){ i =&gt;…"/>
            <p:cNvSpPr txBox="1"/>
            <p:nvPr/>
          </p:nvSpPr>
          <p:spPr>
            <a:xfrm>
              <a:off x="0" y="2533"/>
              <a:ext cx="7196722" cy="183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(512 by 64){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 load dram(i::i+64)</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x(i)/7</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Foreach(192 by 1 par 1) {j =&gt; y((j+i)%192)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532" name="CustomShape 4"/>
          <p:cNvSpPr/>
          <p:nvPr/>
        </p:nvSpPr>
        <p:spPr>
          <a:xfrm>
            <a:off x="213838" y="281927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33" name="CustomShape 5"/>
          <p:cNvSpPr/>
          <p:nvPr/>
        </p:nvSpPr>
        <p:spPr>
          <a:xfrm>
            <a:off x="783429" y="3175348"/>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34" name="CustomShape 7"/>
          <p:cNvSpPr/>
          <p:nvPr/>
        </p:nvSpPr>
        <p:spPr>
          <a:xfrm>
            <a:off x="510979" y="3752557"/>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35" name="CustomShape 6"/>
          <p:cNvSpPr/>
          <p:nvPr/>
        </p:nvSpPr>
        <p:spPr>
          <a:xfrm>
            <a:off x="1001788" y="3476652"/>
            <a:ext cx="1767341"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43" name="Connection Line"/>
          <p:cNvSpPr/>
          <p:nvPr/>
        </p:nvSpPr>
        <p:spPr>
          <a:xfrm>
            <a:off x="7280030" y="2786472"/>
            <a:ext cx="738962" cy="1476416"/>
          </a:xfrm>
          <a:custGeom>
            <a:avLst/>
            <a:gdLst/>
            <a:ahLst/>
            <a:cxnLst>
              <a:cxn ang="0">
                <a:pos x="wd2" y="hd2"/>
              </a:cxn>
              <a:cxn ang="5400000">
                <a:pos x="wd2" y="hd2"/>
              </a:cxn>
              <a:cxn ang="10800000">
                <a:pos x="wd2" y="hd2"/>
              </a:cxn>
              <a:cxn ang="16200000">
                <a:pos x="wd2" y="hd2"/>
              </a:cxn>
            </a:cxnLst>
            <a:rect l="0" t="0" r="r" b="b"/>
            <a:pathLst>
              <a:path w="17899" h="21600" fill="norm" stroke="1" extrusionOk="0">
                <a:moveTo>
                  <a:pt x="2636" y="0"/>
                </a:moveTo>
                <a:cubicBezTo>
                  <a:pt x="-3701" y="7112"/>
                  <a:pt x="1387" y="14312"/>
                  <a:pt x="17899"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537" name="* Relative importance of the bottleneck stage increases with the number of iterations the parent is in steady state"/>
          <p:cNvSpPr txBox="1"/>
          <p:nvPr/>
        </p:nvSpPr>
        <p:spPr>
          <a:xfrm>
            <a:off x="177516" y="6134974"/>
            <a:ext cx="1033684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 Relative importance of the bottleneck stage increases with the number of iterations the parent is in steady state</a:t>
            </a:r>
          </a:p>
        </p:txBody>
      </p:sp>
      <p:sp>
        <p:nvSpPr>
          <p:cNvPr id="253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54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2526"/>
                                        </p:tgtEl>
                                        <p:attrNameLst>
                                          <p:attrName>style.visibility</p:attrName>
                                        </p:attrNameLst>
                                      </p:cBhvr>
                                      <p:to>
                                        <p:strVal val="hidden"/>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2543"/>
                                        </p:tgtEl>
                                        <p:attrNameLst>
                                          <p:attrName>style.visibility</p:attrName>
                                        </p:attrNameLst>
                                      </p:cBhvr>
                                      <p:to>
                                        <p:strVal val="hidden"/>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2527"/>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542"/>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6" grpId="3"/>
      <p:bldP build="whole" bldLvl="1" animBg="1" rev="0" advAuto="0" spid="2543" grpId="2"/>
      <p:bldP build="whole" bldLvl="1" animBg="1" rev="0" advAuto="0" spid="2527" grpId="5"/>
      <p:bldP build="whole" bldLvl="1" animBg="1" rev="0" advAuto="0" spid="2542" grpId="6"/>
      <p:bldP build="whole" bldLvl="1" animBg="1" rev="0" advAuto="0" spid="2537" grpId="7"/>
      <p:bldP build="whole" bldLvl="1" animBg="1" rev="0" advAuto="0" spid="2526" grpId="1"/>
      <p:bldP build="whole" bldLvl="1" animBg="1" rev="0" advAuto="0" spid="2543" grpId="4"/>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39" name="Hardware Platforms"/>
          <p:cNvSpPr txBox="1"/>
          <p:nvPr>
            <p:ph type="title"/>
          </p:nvPr>
        </p:nvSpPr>
        <p:spPr>
          <a:prstGeom prst="rect">
            <a:avLst/>
          </a:prstGeom>
        </p:spPr>
        <p:txBody>
          <a:bodyPr/>
          <a:lstStyle/>
          <a:p>
            <a:pPr/>
            <a:r>
              <a:t>Hardware Platforms</a:t>
            </a:r>
          </a:p>
        </p:txBody>
      </p:sp>
      <p:sp>
        <p:nvSpPr>
          <p:cNvPr id="340" name="Field programmable gate array (FPGA)…"/>
          <p:cNvSpPr txBox="1"/>
          <p:nvPr>
            <p:ph type="body" idx="1"/>
          </p:nvPr>
        </p:nvSpPr>
        <p:spPr>
          <a:prstGeom prst="rect">
            <a:avLst/>
          </a:prstGeom>
        </p:spPr>
        <p:txBody>
          <a:bodyPr/>
          <a:lstStyle/>
          <a:p>
            <a:pPr/>
            <a:r>
              <a:t>Field programmable gate array (FPGA)</a:t>
            </a:r>
          </a:p>
          <a:p>
            <a:pPr lvl="1" marL="800100" indent="-342900">
              <a:buSzPct val="75000"/>
            </a:pPr>
            <a:r>
              <a:t>…</a:t>
            </a:r>
          </a:p>
          <a:p>
            <a:pPr/>
            <a:r>
              <a:t>Application-specific integrated circuit (ASIC)</a:t>
            </a:r>
          </a:p>
          <a:p>
            <a:pPr lvl="1" marL="800100" indent="-342900">
              <a:buSzPct val="75000"/>
            </a:pPr>
            <a:r>
              <a:t>Pros: Fast clock, low power</a:t>
            </a:r>
          </a:p>
          <a:p>
            <a:pPr lvl="1" marL="800100" indent="-342900">
              <a:buSzPct val="75000"/>
            </a:pPr>
            <a:r>
              <a:t>Cons: Expensive and slow to manufacture, not programmable</a:t>
            </a:r>
          </a:p>
          <a:p>
            <a:pPr/>
            <a:r>
              <a:t>Coarse-grain reconfigurable architecture (CGRA)</a:t>
            </a:r>
          </a:p>
          <a:p>
            <a:pPr lvl="1" marL="800100" indent="-342900">
              <a:buSzPct val="75000"/>
            </a:pPr>
            <a:r>
              <a:t>Pros: Fast clock, somewhat reconfigurable</a:t>
            </a:r>
          </a:p>
          <a:p>
            <a:pPr lvl="1" marL="800100" indent="-342900">
              <a:buSzPct val="75000"/>
            </a:pPr>
            <a:r>
              <a:t>Cons: …</a:t>
            </a:r>
          </a:p>
        </p:txBody>
      </p:sp>
      <p:sp>
        <p:nvSpPr>
          <p:cNvPr id="34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2547" name="CustomShape 4"/>
          <p:cNvGrpSpPr/>
          <p:nvPr/>
        </p:nvGrpSpPr>
        <p:grpSpPr>
          <a:xfrm>
            <a:off x="151900" y="2772025"/>
            <a:ext cx="7196723" cy="1838934"/>
            <a:chOff x="0" y="0"/>
            <a:chExt cx="7196721" cy="1838932"/>
          </a:xfrm>
        </p:grpSpPr>
        <p:sp>
          <p:nvSpPr>
            <p:cNvPr id="2545" name="Rectangle"/>
            <p:cNvSpPr/>
            <p:nvPr/>
          </p:nvSpPr>
          <p:spPr>
            <a:xfrm>
              <a:off x="0" y="0"/>
              <a:ext cx="7196722" cy="1607782"/>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546" name="Foreach(512 by 64){ i =&gt;…"/>
            <p:cNvSpPr txBox="1"/>
            <p:nvPr/>
          </p:nvSpPr>
          <p:spPr>
            <a:xfrm>
              <a:off x="0" y="2533"/>
              <a:ext cx="7196722" cy="183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(512 by 64){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 load dram(i::i+64)</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x(i)/7</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Foreach(192 by 1 par 3) {j =&gt; y((j+i)%192)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548" name="CustomShape 4"/>
          <p:cNvSpPr/>
          <p:nvPr/>
        </p:nvSpPr>
        <p:spPr>
          <a:xfrm>
            <a:off x="213838" y="281927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49" name="CustomShape 5"/>
          <p:cNvSpPr/>
          <p:nvPr/>
        </p:nvSpPr>
        <p:spPr>
          <a:xfrm>
            <a:off x="783429" y="3175348"/>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50" name="CustomShape 7"/>
          <p:cNvSpPr/>
          <p:nvPr/>
        </p:nvSpPr>
        <p:spPr>
          <a:xfrm>
            <a:off x="510979" y="3752557"/>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51" name="CustomShape 6"/>
          <p:cNvSpPr/>
          <p:nvPr/>
        </p:nvSpPr>
        <p:spPr>
          <a:xfrm>
            <a:off x="1001788" y="3476652"/>
            <a:ext cx="1767341"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52" name="Bottleneck Analysis"/>
          <p:cNvSpPr txBox="1"/>
          <p:nvPr>
            <p:ph type="title"/>
          </p:nvPr>
        </p:nvSpPr>
        <p:spPr>
          <a:prstGeom prst="rect">
            <a:avLst/>
          </a:prstGeom>
        </p:spPr>
        <p:txBody>
          <a:bodyPr/>
          <a:lstStyle/>
          <a:p>
            <a:pPr/>
            <a:r>
              <a:t>Bottleneck Analysis</a:t>
            </a:r>
          </a:p>
        </p:txBody>
      </p:sp>
      <p:sp>
        <p:nvSpPr>
          <p:cNvPr id="2553" name="Now that we understand controller trees and inner controller parallelization, let’s look at a quick example"/>
          <p:cNvSpPr txBox="1"/>
          <p:nvPr>
            <p:ph type="body" sz="quarter" idx="1"/>
          </p:nvPr>
        </p:nvSpPr>
        <p:spPr>
          <a:xfrm>
            <a:off x="475487" y="1143000"/>
            <a:ext cx="11176001" cy="1089581"/>
          </a:xfrm>
          <a:prstGeom prst="rect">
            <a:avLst/>
          </a:prstGeom>
        </p:spPr>
        <p:txBody>
          <a:bodyPr/>
          <a:lstStyle/>
          <a:p>
            <a:pPr/>
            <a:r>
              <a:t>Now that we understand controller trees and inner controller parallelization, let’s look at a quick example</a:t>
            </a:r>
          </a:p>
        </p:txBody>
      </p:sp>
      <p:sp>
        <p:nvSpPr>
          <p:cNvPr id="2554" name="Sequential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Sequential (i)</a:t>
            </a:r>
          </a:p>
          <a:p>
            <a:pPr algn="ctr">
              <a:defRPr sz="1400"/>
            </a:pPr>
            <a:r>
              <a:t>[:1]</a:t>
            </a:r>
          </a:p>
          <a:p>
            <a:pPr algn="ctr">
              <a:defRPr b="1" sz="1400">
                <a:solidFill>
                  <a:srgbClr val="FF2600"/>
                </a:solidFill>
              </a:defRPr>
            </a:pPr>
            <a:r>
              <a:t>T=680, iters=1</a:t>
            </a:r>
          </a:p>
        </p:txBody>
      </p:sp>
      <p:sp>
        <p:nvSpPr>
          <p:cNvPr id="2555" name="Load…"/>
          <p:cNvSpPr/>
          <p:nvPr/>
        </p:nvSpPr>
        <p:spPr>
          <a:xfrm>
            <a:off x="5020721" y="5163103"/>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T=81, iters=8</a:t>
            </a:r>
          </a:p>
        </p:txBody>
      </p:sp>
      <p:sp>
        <p:nvSpPr>
          <p:cNvPr id="2556" name="Inner (j)…"/>
          <p:cNvSpPr/>
          <p:nvPr/>
        </p:nvSpPr>
        <p:spPr>
          <a:xfrm>
            <a:off x="9953273" y="5163103"/>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L=17,II=1</a:t>
            </a:r>
          </a:p>
          <a:p>
            <a:pPr algn="ctr">
              <a:defRPr b="1" sz="1400">
                <a:solidFill>
                  <a:srgbClr val="FF2600"/>
                </a:solidFill>
              </a:defRPr>
            </a:pPr>
            <a:r>
              <a:t>T=82, iters=8</a:t>
            </a:r>
          </a:p>
        </p:txBody>
      </p:sp>
      <p:sp>
        <p:nvSpPr>
          <p:cNvPr id="2565"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566"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559" name="Unit…"/>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a:p>
            <a:pPr algn="ctr">
              <a:defRPr b="1" sz="1400">
                <a:solidFill>
                  <a:srgbClr val="FF2600"/>
                </a:solidFill>
              </a:defRPr>
            </a:pPr>
            <a:r>
              <a:t>T=25, iters=8</a:t>
            </a:r>
          </a:p>
        </p:txBody>
      </p:sp>
      <p:sp>
        <p:nvSpPr>
          <p:cNvPr id="2567"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568" name="Connection Line"/>
          <p:cNvSpPr/>
          <p:nvPr/>
        </p:nvSpPr>
        <p:spPr>
          <a:xfrm>
            <a:off x="3470922" y="3066433"/>
            <a:ext cx="4858505" cy="681033"/>
          </a:xfrm>
          <a:custGeom>
            <a:avLst/>
            <a:gdLst/>
            <a:ahLst/>
            <a:cxnLst>
              <a:cxn ang="0">
                <a:pos x="wd2" y="hd2"/>
              </a:cxn>
              <a:cxn ang="5400000">
                <a:pos x="wd2" y="hd2"/>
              </a:cxn>
              <a:cxn ang="10800000">
                <a:pos x="wd2" y="hd2"/>
              </a:cxn>
              <a:cxn ang="16200000">
                <a:pos x="wd2" y="hd2"/>
              </a:cxn>
            </a:cxnLst>
            <a:rect l="0" t="0" r="r" b="b"/>
            <a:pathLst>
              <a:path w="21600" h="17429" fill="norm" stroke="1" extrusionOk="0">
                <a:moveTo>
                  <a:pt x="21600" y="3832"/>
                </a:moveTo>
                <a:cubicBezTo>
                  <a:pt x="7277" y="-4171"/>
                  <a:pt x="77" y="361"/>
                  <a:pt x="0" y="17429"/>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562" name="Identify bottleneck*"/>
          <p:cNvSpPr/>
          <p:nvPr/>
        </p:nvSpPr>
        <p:spPr>
          <a:xfrm>
            <a:off x="8308023" y="2938635"/>
            <a:ext cx="2314614"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Identify bottleneck*</a:t>
            </a:r>
          </a:p>
        </p:txBody>
      </p:sp>
      <p:sp>
        <p:nvSpPr>
          <p:cNvPr id="2563" name="* Relative importance of the bottleneck stage increases with the number of iterations the parent is in steady state"/>
          <p:cNvSpPr txBox="1"/>
          <p:nvPr/>
        </p:nvSpPr>
        <p:spPr>
          <a:xfrm>
            <a:off x="177516" y="6134974"/>
            <a:ext cx="1033684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 Relative importance of the bottleneck stage increases with the number of iterations the parent is in steady state</a:t>
            </a:r>
          </a:p>
        </p:txBody>
      </p:sp>
      <p:sp>
        <p:nvSpPr>
          <p:cNvPr id="256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2572" name="CustomShape 4"/>
          <p:cNvGrpSpPr/>
          <p:nvPr/>
        </p:nvGrpSpPr>
        <p:grpSpPr>
          <a:xfrm>
            <a:off x="151900" y="2772025"/>
            <a:ext cx="7196723" cy="1838934"/>
            <a:chOff x="0" y="0"/>
            <a:chExt cx="7196721" cy="1838932"/>
          </a:xfrm>
        </p:grpSpPr>
        <p:sp>
          <p:nvSpPr>
            <p:cNvPr id="2570" name="Rectangle"/>
            <p:cNvSpPr/>
            <p:nvPr/>
          </p:nvSpPr>
          <p:spPr>
            <a:xfrm>
              <a:off x="0" y="0"/>
              <a:ext cx="7196722" cy="1607782"/>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571" name="Foreach(512 by 64){ i =&gt;…"/>
            <p:cNvSpPr txBox="1"/>
            <p:nvPr/>
          </p:nvSpPr>
          <p:spPr>
            <a:xfrm>
              <a:off x="0" y="2533"/>
              <a:ext cx="7196722" cy="1836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(512 by 64){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 load dram(i::i+64)</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x(i)/7</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Foreach(192 by 1 par 1) {j =&gt; y((j+i)%192)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573" name="CustomShape 4"/>
          <p:cNvSpPr/>
          <p:nvPr/>
        </p:nvSpPr>
        <p:spPr>
          <a:xfrm>
            <a:off x="213838" y="281927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74" name="CustomShape 5"/>
          <p:cNvSpPr/>
          <p:nvPr/>
        </p:nvSpPr>
        <p:spPr>
          <a:xfrm>
            <a:off x="783429" y="3175348"/>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75" name="CustomShape 7"/>
          <p:cNvSpPr/>
          <p:nvPr/>
        </p:nvSpPr>
        <p:spPr>
          <a:xfrm>
            <a:off x="510979" y="3752557"/>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76" name="CustomShape 6"/>
          <p:cNvSpPr/>
          <p:nvPr/>
        </p:nvSpPr>
        <p:spPr>
          <a:xfrm>
            <a:off x="1001788" y="3476652"/>
            <a:ext cx="1767341" cy="218308"/>
          </a:xfrm>
          <a:prstGeom prst="rect">
            <a:avLst/>
          </a:prstGeom>
          <a:ln w="28440">
            <a:solidFill>
              <a:srgbClr val="6AA84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577" name="Bottleneck Analysis"/>
          <p:cNvSpPr txBox="1"/>
          <p:nvPr>
            <p:ph type="title"/>
          </p:nvPr>
        </p:nvSpPr>
        <p:spPr>
          <a:prstGeom prst="rect">
            <a:avLst/>
          </a:prstGeom>
        </p:spPr>
        <p:txBody>
          <a:bodyPr/>
          <a:lstStyle/>
          <a:p>
            <a:pPr/>
            <a:r>
              <a:t>Bottleneck Analysis</a:t>
            </a:r>
          </a:p>
        </p:txBody>
      </p:sp>
      <p:sp>
        <p:nvSpPr>
          <p:cNvPr id="2578" name="Now that we understand controller trees and inner controller parallelization, let’s look at a quick example"/>
          <p:cNvSpPr txBox="1"/>
          <p:nvPr>
            <p:ph type="body" sz="quarter" idx="1"/>
          </p:nvPr>
        </p:nvSpPr>
        <p:spPr>
          <a:xfrm>
            <a:off x="475487" y="1143000"/>
            <a:ext cx="11176001" cy="1089581"/>
          </a:xfrm>
          <a:prstGeom prst="rect">
            <a:avLst/>
          </a:prstGeom>
        </p:spPr>
        <p:txBody>
          <a:bodyPr/>
          <a:lstStyle/>
          <a:p>
            <a:pPr/>
            <a:r>
              <a:t>Now that we understand controller trees and inner controller parallelization, let’s look at a quick example</a:t>
            </a:r>
          </a:p>
        </p:txBody>
      </p:sp>
      <p:sp>
        <p:nvSpPr>
          <p:cNvPr id="2579" name="Sequential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Sequential (i)</a:t>
            </a:r>
          </a:p>
          <a:p>
            <a:pPr algn="ctr">
              <a:defRPr sz="1400"/>
            </a:pPr>
            <a:r>
              <a:t>[:1]</a:t>
            </a:r>
          </a:p>
          <a:p>
            <a:pPr algn="ctr">
              <a:defRPr b="1" sz="1400">
                <a:solidFill>
                  <a:srgbClr val="FF2600"/>
                </a:solidFill>
              </a:defRPr>
            </a:pPr>
            <a:r>
              <a:t>T=680, iters=1</a:t>
            </a:r>
          </a:p>
        </p:txBody>
      </p:sp>
      <p:sp>
        <p:nvSpPr>
          <p:cNvPr id="2580" name="Load…"/>
          <p:cNvSpPr/>
          <p:nvPr/>
        </p:nvSpPr>
        <p:spPr>
          <a:xfrm>
            <a:off x="5020721" y="5163103"/>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T=81, iters=8</a:t>
            </a:r>
          </a:p>
        </p:txBody>
      </p:sp>
      <p:sp>
        <p:nvSpPr>
          <p:cNvPr id="2581" name="Inner (j)…"/>
          <p:cNvSpPr/>
          <p:nvPr/>
        </p:nvSpPr>
        <p:spPr>
          <a:xfrm>
            <a:off x="9953273" y="5163103"/>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L=17,II=1</a:t>
            </a:r>
          </a:p>
          <a:p>
            <a:pPr algn="ctr">
              <a:defRPr b="1" sz="1400">
                <a:solidFill>
                  <a:srgbClr val="FF2600"/>
                </a:solidFill>
              </a:defRPr>
            </a:pPr>
            <a:r>
              <a:t>T=82, iters=8</a:t>
            </a:r>
          </a:p>
        </p:txBody>
      </p:sp>
      <p:sp>
        <p:nvSpPr>
          <p:cNvPr id="2595"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596"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584" name="Unit…"/>
          <p:cNvSpPr/>
          <p:nvPr/>
        </p:nvSpPr>
        <p:spPr>
          <a:xfrm>
            <a:off x="7499697" y="5163103"/>
            <a:ext cx="2065978" cy="752739"/>
          </a:xfrm>
          <a:prstGeom prst="rect">
            <a:avLst/>
          </a:prstGeom>
          <a:solidFill>
            <a:srgbClr val="73FA79"/>
          </a:solidFill>
          <a:ln w="25400">
            <a:solidFill>
              <a:srgbClr val="78A75B"/>
            </a:solidFill>
          </a:ln>
          <a:extLst>
            <a:ext uri="{C572A759-6A51-4108-AA02-DFA0A04FC94B}">
              <ma14:wrappingTextBoxFlag xmlns:ma14="http://schemas.microsoft.com/office/mac/drawingml/2011/main" val="1"/>
            </a:ext>
          </a:extLst>
        </p:spPr>
        <p:txBody>
          <a:bodyPr lIns="45719" rIns="45719"/>
          <a:lstStyle/>
          <a:p>
            <a:pPr algn="ctr">
              <a:defRPr sz="1400"/>
            </a:pPr>
            <a:r>
              <a:t>Unit</a:t>
            </a:r>
          </a:p>
          <a:p>
            <a:pPr algn="ctr">
              <a:defRPr sz="1400"/>
            </a:pPr>
            <a:r>
              <a:t>[implicit]</a:t>
            </a:r>
          </a:p>
          <a:p>
            <a:pPr algn="ctr">
              <a:defRPr b="1" sz="1400">
                <a:solidFill>
                  <a:srgbClr val="FF2600"/>
                </a:solidFill>
              </a:defRPr>
            </a:pPr>
            <a:r>
              <a:t>T=25, iters=8</a:t>
            </a:r>
          </a:p>
        </p:txBody>
      </p:sp>
      <p:sp>
        <p:nvSpPr>
          <p:cNvPr id="2597" name="Connection Line"/>
          <p:cNvSpPr/>
          <p:nvPr/>
        </p:nvSpPr>
        <p:spPr>
          <a:xfrm>
            <a:off x="8523965" y="4511438"/>
            <a:ext cx="5421" cy="6389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21600"/>
                </a:lnTo>
              </a:path>
            </a:pathLst>
          </a:custGeom>
          <a:ln w="25400">
            <a:solidFill>
              <a:srgbClr val="000000"/>
            </a:solidFill>
            <a:tailEnd type="triangle"/>
          </a:ln>
        </p:spPr>
        <p:txBody>
          <a:bodyPr/>
          <a:lstStyle/>
          <a:p>
            <a:pPr/>
          </a:p>
        </p:txBody>
      </p:sp>
      <p:sp>
        <p:nvSpPr>
          <p:cNvPr id="2598" name="Connection Line"/>
          <p:cNvSpPr/>
          <p:nvPr/>
        </p:nvSpPr>
        <p:spPr>
          <a:xfrm>
            <a:off x="5507184" y="3216169"/>
            <a:ext cx="2822243" cy="2456895"/>
          </a:xfrm>
          <a:custGeom>
            <a:avLst/>
            <a:gdLst/>
            <a:ahLst/>
            <a:cxnLst>
              <a:cxn ang="0">
                <a:pos x="wd2" y="hd2"/>
              </a:cxn>
              <a:cxn ang="5400000">
                <a:pos x="wd2" y="hd2"/>
              </a:cxn>
              <a:cxn ang="10800000">
                <a:pos x="wd2" y="hd2"/>
              </a:cxn>
              <a:cxn ang="16200000">
                <a:pos x="wd2" y="hd2"/>
              </a:cxn>
            </a:cxnLst>
            <a:rect l="0" t="0" r="r" b="b"/>
            <a:pathLst>
              <a:path w="19504" h="21600" fill="norm" stroke="1" extrusionOk="0">
                <a:moveTo>
                  <a:pt x="19504" y="0"/>
                </a:moveTo>
                <a:cubicBezTo>
                  <a:pt x="4202" y="9680"/>
                  <a:pt x="-2096" y="16880"/>
                  <a:pt x="611"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587" name="Tweak tree structure†"/>
          <p:cNvSpPr/>
          <p:nvPr/>
        </p:nvSpPr>
        <p:spPr>
          <a:xfrm>
            <a:off x="9176703" y="3495181"/>
            <a:ext cx="2588419"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Tweak tree structure†</a:t>
            </a:r>
          </a:p>
        </p:txBody>
      </p:sp>
      <p:sp>
        <p:nvSpPr>
          <p:cNvPr id="2599" name="Connection Line"/>
          <p:cNvSpPr/>
          <p:nvPr/>
        </p:nvSpPr>
        <p:spPr>
          <a:xfrm>
            <a:off x="7771261" y="3667297"/>
            <a:ext cx="1387794" cy="15055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9998" y="2162"/>
                  <a:pt x="2798" y="9362"/>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600" name="Connection Line"/>
          <p:cNvSpPr/>
          <p:nvPr/>
        </p:nvSpPr>
        <p:spPr>
          <a:xfrm>
            <a:off x="2743450" y="3282600"/>
            <a:ext cx="6415605" cy="384697"/>
          </a:xfrm>
          <a:custGeom>
            <a:avLst/>
            <a:gdLst/>
            <a:ahLst/>
            <a:cxnLst>
              <a:cxn ang="0">
                <a:pos x="wd2" y="hd2"/>
              </a:cxn>
              <a:cxn ang="5400000">
                <a:pos x="wd2" y="hd2"/>
              </a:cxn>
              <a:cxn ang="10800000">
                <a:pos x="wd2" y="hd2"/>
              </a:cxn>
              <a:cxn ang="16200000">
                <a:pos x="wd2" y="hd2"/>
              </a:cxn>
            </a:cxnLst>
            <a:rect l="0" t="0" r="r" b="b"/>
            <a:pathLst>
              <a:path w="21600" h="16282" fill="norm" stroke="1" extrusionOk="0">
                <a:moveTo>
                  <a:pt x="21600" y="16282"/>
                </a:moveTo>
                <a:cubicBezTo>
                  <a:pt x="15125" y="-3884"/>
                  <a:pt x="7925" y="-5318"/>
                  <a:pt x="0" y="1198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601" name="Connection Line"/>
          <p:cNvSpPr/>
          <p:nvPr/>
        </p:nvSpPr>
        <p:spPr>
          <a:xfrm>
            <a:off x="10511356" y="3175713"/>
            <a:ext cx="1456006" cy="2519484"/>
          </a:xfrm>
          <a:custGeom>
            <a:avLst/>
            <a:gdLst/>
            <a:ahLst/>
            <a:cxnLst>
              <a:cxn ang="0">
                <a:pos x="wd2" y="hd2"/>
              </a:cxn>
              <a:cxn ang="5400000">
                <a:pos x="wd2" y="hd2"/>
              </a:cxn>
              <a:cxn ang="10800000">
                <a:pos x="wd2" y="hd2"/>
              </a:cxn>
              <a:cxn ang="16200000">
                <a:pos x="wd2" y="hd2"/>
              </a:cxn>
            </a:cxnLst>
            <a:rect l="0" t="0" r="r" b="b"/>
            <a:pathLst>
              <a:path w="16223" h="21587" fill="norm" stroke="1" extrusionOk="0">
                <a:moveTo>
                  <a:pt x="0" y="0"/>
                </a:moveTo>
                <a:cubicBezTo>
                  <a:pt x="20820" y="-13"/>
                  <a:pt x="21600" y="7183"/>
                  <a:pt x="2341" y="21587"/>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591" name="Identify bottleneck*"/>
          <p:cNvSpPr/>
          <p:nvPr/>
        </p:nvSpPr>
        <p:spPr>
          <a:xfrm>
            <a:off x="8308023" y="2938635"/>
            <a:ext cx="2314614"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Identify bottleneck*</a:t>
            </a:r>
          </a:p>
        </p:txBody>
      </p:sp>
      <p:sp>
        <p:nvSpPr>
          <p:cNvPr id="2592" name="* Relative importance of the bottleneck stage increases with the number of iterations the parent is in steady state"/>
          <p:cNvSpPr txBox="1"/>
          <p:nvPr/>
        </p:nvSpPr>
        <p:spPr>
          <a:xfrm>
            <a:off x="177516" y="6134974"/>
            <a:ext cx="10336843"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 Relative importance of the bottleneck stage increases with the number of iterations the parent is in steady state</a:t>
            </a:r>
          </a:p>
        </p:txBody>
      </p:sp>
      <p:sp>
        <p:nvSpPr>
          <p:cNvPr id="2593" name="† Relative importance of tiny stages decreases with the number of iterations parent is in steady state, but is important for saving resources (we will discuss this soon)"/>
          <p:cNvSpPr txBox="1"/>
          <p:nvPr/>
        </p:nvSpPr>
        <p:spPr>
          <a:xfrm>
            <a:off x="177516" y="6379371"/>
            <a:ext cx="11759764"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 Relative importance of tiny stages decreases with the number of iterations parent is in steady state, but is important for saving resources (we will discuss this soon)</a:t>
            </a:r>
          </a:p>
        </p:txBody>
      </p:sp>
      <p:sp>
        <p:nvSpPr>
          <p:cNvPr id="259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598"/>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2593"/>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2601"/>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2591"/>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2587"/>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600"/>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5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91" grpId="4"/>
      <p:bldP build="whole" bldLvl="1" animBg="1" rev="0" advAuto="0" spid="2601" grpId="3"/>
      <p:bldP build="whole" bldLvl="1" animBg="1" rev="0" advAuto="0" spid="2599" grpId="7"/>
      <p:bldP build="whole" bldLvl="1" animBg="1" rev="0" advAuto="0" spid="2593" grpId="2"/>
      <p:bldP build="whole" bldLvl="1" animBg="1" rev="0" advAuto="0" spid="2587" grpId="5"/>
      <p:bldP build="whole" bldLvl="1" animBg="1" rev="0" advAuto="0" spid="2598" grpId="1"/>
      <p:bldP build="whole" bldLvl="1" animBg="1" rev="0" advAuto="0" spid="2600" grpId="6"/>
    </p:bldLst>
  </p:timing>
</p:sld>
</file>

<file path=ppt/slides/slide9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603" name="Bottleneck Analysis"/>
          <p:cNvSpPr txBox="1"/>
          <p:nvPr>
            <p:ph type="title"/>
          </p:nvPr>
        </p:nvSpPr>
        <p:spPr>
          <a:prstGeom prst="rect">
            <a:avLst/>
          </a:prstGeom>
        </p:spPr>
        <p:txBody>
          <a:bodyPr/>
          <a:lstStyle/>
          <a:p>
            <a:pPr/>
            <a:r>
              <a:t>Bottleneck Analysis</a:t>
            </a:r>
          </a:p>
        </p:txBody>
      </p:sp>
      <p:sp>
        <p:nvSpPr>
          <p:cNvPr id="2604" name="Now that we understand controller trees and inner controller parallelization, let’s look at a quick example"/>
          <p:cNvSpPr txBox="1"/>
          <p:nvPr>
            <p:ph type="body" sz="quarter" idx="1"/>
          </p:nvPr>
        </p:nvSpPr>
        <p:spPr>
          <a:xfrm>
            <a:off x="475487" y="1143000"/>
            <a:ext cx="11176001" cy="1089581"/>
          </a:xfrm>
          <a:prstGeom prst="rect">
            <a:avLst/>
          </a:prstGeom>
        </p:spPr>
        <p:txBody>
          <a:bodyPr/>
          <a:lstStyle/>
          <a:p>
            <a:pPr/>
            <a:r>
              <a:t>Now that we understand controller trees and inner controller parallelization, let’s look at a quick example</a:t>
            </a:r>
          </a:p>
        </p:txBody>
      </p:sp>
      <p:sp>
        <p:nvSpPr>
          <p:cNvPr id="2605" name="Sequential (i)…"/>
          <p:cNvSpPr/>
          <p:nvPr/>
        </p:nvSpPr>
        <p:spPr>
          <a:xfrm>
            <a:off x="7486997" y="3739465"/>
            <a:ext cx="2065978" cy="752738"/>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Sequential (i)</a:t>
            </a:r>
          </a:p>
          <a:p>
            <a:pPr algn="ctr">
              <a:defRPr sz="1400"/>
            </a:pPr>
            <a:r>
              <a:t>[:1]</a:t>
            </a:r>
          </a:p>
          <a:p>
            <a:pPr algn="ctr">
              <a:defRPr b="1" sz="1400">
                <a:solidFill>
                  <a:srgbClr val="FF2600"/>
                </a:solidFill>
              </a:defRPr>
            </a:pPr>
            <a:r>
              <a:t>T=662, iters=1</a:t>
            </a:r>
          </a:p>
        </p:txBody>
      </p:sp>
      <p:sp>
        <p:nvSpPr>
          <p:cNvPr id="2606" name="Load…"/>
          <p:cNvSpPr/>
          <p:nvPr/>
        </p:nvSpPr>
        <p:spPr>
          <a:xfrm>
            <a:off x="5945281" y="5163103"/>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Load </a:t>
            </a:r>
          </a:p>
          <a:p>
            <a:pPr algn="ctr">
              <a:defRPr sz="1400"/>
            </a:pPr>
            <a:r>
              <a:t>[:2]</a:t>
            </a:r>
          </a:p>
          <a:p>
            <a:pPr algn="ctr">
              <a:defRPr b="1" sz="1400">
                <a:solidFill>
                  <a:srgbClr val="FF2600"/>
                </a:solidFill>
              </a:defRPr>
            </a:pPr>
            <a:r>
              <a:t>T=81, iters=8</a:t>
            </a:r>
          </a:p>
        </p:txBody>
      </p:sp>
      <p:sp>
        <p:nvSpPr>
          <p:cNvPr id="2607" name="Inner (j)…"/>
          <p:cNvSpPr/>
          <p:nvPr/>
        </p:nvSpPr>
        <p:spPr>
          <a:xfrm>
            <a:off x="8835673" y="5163103"/>
            <a:ext cx="2065978"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[:4] L=18,II=1</a:t>
            </a:r>
          </a:p>
          <a:p>
            <a:pPr algn="ctr">
              <a:defRPr b="1" sz="1400">
                <a:solidFill>
                  <a:srgbClr val="FF2600"/>
                </a:solidFill>
              </a:defRPr>
            </a:pPr>
            <a:r>
              <a:t>T=83, iters=8</a:t>
            </a:r>
          </a:p>
        </p:txBody>
      </p:sp>
      <p:sp>
        <p:nvSpPr>
          <p:cNvPr id="2618" name="Connection Line"/>
          <p:cNvSpPr/>
          <p:nvPr/>
        </p:nvSpPr>
        <p:spPr>
          <a:xfrm>
            <a:off x="6672579" y="4483100"/>
            <a:ext cx="1845311" cy="6819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487"/>
                </a:lnTo>
                <a:lnTo>
                  <a:pt x="0" y="8487"/>
                </a:lnTo>
                <a:lnTo>
                  <a:pt x="0" y="21600"/>
                </a:lnTo>
              </a:path>
            </a:pathLst>
          </a:custGeom>
          <a:ln w="25400">
            <a:solidFill>
              <a:srgbClr val="000000"/>
            </a:solidFill>
            <a:tailEnd type="triangle"/>
          </a:ln>
        </p:spPr>
        <p:txBody>
          <a:bodyPr/>
          <a:lstStyle/>
          <a:p>
            <a:pPr/>
          </a:p>
        </p:txBody>
      </p:sp>
      <p:sp>
        <p:nvSpPr>
          <p:cNvPr id="2619" name="Connection Line"/>
          <p:cNvSpPr/>
          <p:nvPr/>
        </p:nvSpPr>
        <p:spPr>
          <a:xfrm>
            <a:off x="8521700" y="4592320"/>
            <a:ext cx="1722120" cy="561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09"/>
                </a:lnTo>
                <a:lnTo>
                  <a:pt x="21600" y="6109"/>
                </a:lnTo>
                <a:lnTo>
                  <a:pt x="21600" y="21600"/>
                </a:lnTo>
              </a:path>
            </a:pathLst>
          </a:custGeom>
          <a:ln w="25400">
            <a:solidFill>
              <a:srgbClr val="000000"/>
            </a:solidFill>
            <a:tailEnd type="triangle"/>
          </a:ln>
        </p:spPr>
        <p:txBody>
          <a:bodyPr/>
          <a:lstStyle/>
          <a:p>
            <a:pPr/>
          </a:p>
        </p:txBody>
      </p:sp>
      <p:sp>
        <p:nvSpPr>
          <p:cNvPr id="2610" name="T went from 1576 to 662"/>
          <p:cNvSpPr/>
          <p:nvPr/>
        </p:nvSpPr>
        <p:spPr>
          <a:xfrm>
            <a:off x="2456299" y="5852301"/>
            <a:ext cx="2939534"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T went from 1576 to 662</a:t>
            </a:r>
          </a:p>
        </p:txBody>
      </p:sp>
      <p:grpSp>
        <p:nvGrpSpPr>
          <p:cNvPr id="2613" name="CustomShape 4"/>
          <p:cNvGrpSpPr/>
          <p:nvPr/>
        </p:nvGrpSpPr>
        <p:grpSpPr>
          <a:xfrm>
            <a:off x="151900" y="2772025"/>
            <a:ext cx="7196723" cy="2156037"/>
            <a:chOff x="0" y="0"/>
            <a:chExt cx="7196721" cy="2156035"/>
          </a:xfrm>
        </p:grpSpPr>
        <p:sp>
          <p:nvSpPr>
            <p:cNvPr id="2611" name="Rectangle"/>
            <p:cNvSpPr/>
            <p:nvPr/>
          </p:nvSpPr>
          <p:spPr>
            <a:xfrm>
              <a:off x="0" y="0"/>
              <a:ext cx="7196722" cy="1885026"/>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612" name="Foreach(512 by 64){ i =&gt;…"/>
            <p:cNvSpPr txBox="1"/>
            <p:nvPr/>
          </p:nvSpPr>
          <p:spPr>
            <a:xfrm>
              <a:off x="0" y="2970"/>
              <a:ext cx="7196722" cy="21530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a:t>
              </a:r>
              <a:r>
                <a:rPr>
                  <a:solidFill>
                    <a:srgbClr val="CDA869"/>
                  </a:solidFill>
                </a:rPr>
                <a:t>(512 by 64){ i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 load dram(i::i+64)</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Foreach(192 by 1 par 1) {j =&gt;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y((j+i)%192) = x(i)/7</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a:t>
              </a:r>
              <a:endParaRPr>
                <a:solidFill>
                  <a:srgbClr val="747C84"/>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614" name="CustomShape 4"/>
          <p:cNvSpPr/>
          <p:nvPr/>
        </p:nvSpPr>
        <p:spPr>
          <a:xfrm>
            <a:off x="213838" y="281927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615" name="CustomShape 5"/>
          <p:cNvSpPr/>
          <p:nvPr/>
        </p:nvSpPr>
        <p:spPr>
          <a:xfrm>
            <a:off x="783429" y="3175348"/>
            <a:ext cx="607535" cy="21830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616" name="CustomShape 7"/>
          <p:cNvSpPr/>
          <p:nvPr/>
        </p:nvSpPr>
        <p:spPr>
          <a:xfrm>
            <a:off x="467799" y="3484001"/>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61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621" name="Advanced Performance Example"/>
          <p:cNvSpPr txBox="1"/>
          <p:nvPr>
            <p:ph type="title"/>
          </p:nvPr>
        </p:nvSpPr>
        <p:spPr>
          <a:prstGeom prst="rect">
            <a:avLst/>
          </a:prstGeom>
        </p:spPr>
        <p:txBody>
          <a:bodyPr/>
          <a:lstStyle/>
          <a:p>
            <a:pPr/>
            <a:r>
              <a:t>Advanced Performance Example</a:t>
            </a:r>
          </a:p>
        </p:txBody>
      </p:sp>
      <p:sp>
        <p:nvSpPr>
          <p:cNvPr id="2622" name="Click to edit Master text styles"/>
          <p:cNvSpPr txBox="1"/>
          <p:nvPr>
            <p:ph type="body" sz="quarter" idx="1"/>
          </p:nvPr>
        </p:nvSpPr>
        <p:spPr>
          <a:prstGeom prst="rect">
            <a:avLst/>
          </a:prstGeom>
        </p:spPr>
        <p:txBody>
          <a:bodyPr/>
          <a:lstStyle/>
          <a:p>
            <a:pPr/>
          </a:p>
        </p:txBody>
      </p:sp>
      <p:sp>
        <p:nvSpPr>
          <p:cNvPr id="2623" name="Slide Number"/>
          <p:cNvSpPr txBox="1"/>
          <p:nvPr>
            <p:ph type="sldNum" sz="quarter" idx="2"/>
          </p:nvPr>
        </p:nvSpPr>
        <p:spPr>
          <a:xfrm>
            <a:off x="9306559" y="6548119"/>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625" name="Advanced Bottleneck Analysis"/>
          <p:cNvSpPr txBox="1"/>
          <p:nvPr>
            <p:ph type="title"/>
          </p:nvPr>
        </p:nvSpPr>
        <p:spPr>
          <a:prstGeom prst="rect">
            <a:avLst/>
          </a:prstGeom>
        </p:spPr>
        <p:txBody>
          <a:bodyPr/>
          <a:lstStyle/>
          <a:p>
            <a:pPr/>
            <a:r>
              <a:t>Advanced Bottleneck Analysis</a:t>
            </a:r>
          </a:p>
        </p:txBody>
      </p:sp>
      <p:sp>
        <p:nvSpPr>
          <p:cNvPr id="2626" name="Square"/>
          <p:cNvSpPr/>
          <p:nvPr/>
        </p:nvSpPr>
        <p:spPr>
          <a:xfrm>
            <a:off x="4715933" y="3404212"/>
            <a:ext cx="229262" cy="229262"/>
          </a:xfrm>
          <a:prstGeom prst="rect">
            <a:avLst/>
          </a:prstGeom>
          <a:solidFill>
            <a:srgbClr val="FFFFFF"/>
          </a:solidFill>
          <a:ln w="25400">
            <a:solidFill>
              <a:schemeClr val="accent1"/>
            </a:solidFill>
          </a:ln>
        </p:spPr>
        <p:txBody>
          <a:bodyPr lIns="45719" rIns="45719"/>
          <a:lstStyle/>
          <a:p>
            <a:pPr/>
          </a:p>
        </p:txBody>
      </p:sp>
      <p:sp>
        <p:nvSpPr>
          <p:cNvPr id="2627" name="Square"/>
          <p:cNvSpPr/>
          <p:nvPr/>
        </p:nvSpPr>
        <p:spPr>
          <a:xfrm>
            <a:off x="4940299" y="3404212"/>
            <a:ext cx="229263" cy="229262"/>
          </a:xfrm>
          <a:prstGeom prst="rect">
            <a:avLst/>
          </a:prstGeom>
          <a:solidFill>
            <a:srgbClr val="FFFFFF"/>
          </a:solidFill>
          <a:ln w="25400">
            <a:solidFill>
              <a:schemeClr val="accent1"/>
            </a:solidFill>
          </a:ln>
        </p:spPr>
        <p:txBody>
          <a:bodyPr lIns="45719" rIns="45719"/>
          <a:lstStyle/>
          <a:p>
            <a:pPr/>
          </a:p>
        </p:txBody>
      </p:sp>
      <p:sp>
        <p:nvSpPr>
          <p:cNvPr id="2628" name="Square"/>
          <p:cNvSpPr/>
          <p:nvPr/>
        </p:nvSpPr>
        <p:spPr>
          <a:xfrm>
            <a:off x="5160433" y="3404212"/>
            <a:ext cx="229262" cy="229262"/>
          </a:xfrm>
          <a:prstGeom prst="rect">
            <a:avLst/>
          </a:prstGeom>
          <a:solidFill>
            <a:srgbClr val="FFFFFF"/>
          </a:solidFill>
          <a:ln w="25400">
            <a:solidFill>
              <a:schemeClr val="accent1"/>
            </a:solidFill>
          </a:ln>
        </p:spPr>
        <p:txBody>
          <a:bodyPr lIns="45719" rIns="45719"/>
          <a:lstStyle/>
          <a:p>
            <a:pPr/>
          </a:p>
        </p:txBody>
      </p:sp>
      <p:sp>
        <p:nvSpPr>
          <p:cNvPr id="2629" name="Square"/>
          <p:cNvSpPr/>
          <p:nvPr/>
        </p:nvSpPr>
        <p:spPr>
          <a:xfrm>
            <a:off x="5384800" y="3404212"/>
            <a:ext cx="229262" cy="229262"/>
          </a:xfrm>
          <a:prstGeom prst="rect">
            <a:avLst/>
          </a:prstGeom>
          <a:solidFill>
            <a:srgbClr val="FFFFFF"/>
          </a:solidFill>
          <a:ln w="25400">
            <a:solidFill>
              <a:schemeClr val="accent1"/>
            </a:solidFill>
          </a:ln>
        </p:spPr>
        <p:txBody>
          <a:bodyPr lIns="45719" rIns="45719"/>
          <a:lstStyle/>
          <a:p>
            <a:pPr/>
          </a:p>
        </p:txBody>
      </p:sp>
      <p:sp>
        <p:nvSpPr>
          <p:cNvPr id="2630" name="Square"/>
          <p:cNvSpPr/>
          <p:nvPr/>
        </p:nvSpPr>
        <p:spPr>
          <a:xfrm>
            <a:off x="5829299" y="3404212"/>
            <a:ext cx="229263" cy="229262"/>
          </a:xfrm>
          <a:prstGeom prst="rect">
            <a:avLst/>
          </a:prstGeom>
          <a:solidFill>
            <a:srgbClr val="FFFFFF"/>
          </a:solidFill>
          <a:ln w="25400">
            <a:solidFill>
              <a:schemeClr val="accent1"/>
            </a:solidFill>
          </a:ln>
        </p:spPr>
        <p:txBody>
          <a:bodyPr lIns="45719" rIns="45719"/>
          <a:lstStyle/>
          <a:p>
            <a:pPr/>
          </a:p>
        </p:txBody>
      </p:sp>
      <p:sp>
        <p:nvSpPr>
          <p:cNvPr id="2631" name="Square"/>
          <p:cNvSpPr/>
          <p:nvPr/>
        </p:nvSpPr>
        <p:spPr>
          <a:xfrm>
            <a:off x="6057900" y="3404212"/>
            <a:ext cx="229262" cy="229262"/>
          </a:xfrm>
          <a:prstGeom prst="rect">
            <a:avLst/>
          </a:prstGeom>
          <a:solidFill>
            <a:srgbClr val="FFFFFF"/>
          </a:solidFill>
          <a:ln w="25400">
            <a:solidFill>
              <a:schemeClr val="accent1"/>
            </a:solidFill>
          </a:ln>
        </p:spPr>
        <p:txBody>
          <a:bodyPr lIns="45719" rIns="45719"/>
          <a:lstStyle/>
          <a:p>
            <a:pPr/>
          </a:p>
        </p:txBody>
      </p:sp>
      <p:sp>
        <p:nvSpPr>
          <p:cNvPr id="2632" name="Square"/>
          <p:cNvSpPr/>
          <p:nvPr/>
        </p:nvSpPr>
        <p:spPr>
          <a:xfrm>
            <a:off x="6278033" y="3404212"/>
            <a:ext cx="229262" cy="229262"/>
          </a:xfrm>
          <a:prstGeom prst="rect">
            <a:avLst/>
          </a:prstGeom>
          <a:solidFill>
            <a:srgbClr val="FFFFFF"/>
          </a:solidFill>
          <a:ln w="25400">
            <a:solidFill>
              <a:schemeClr val="accent1"/>
            </a:solidFill>
          </a:ln>
        </p:spPr>
        <p:txBody>
          <a:bodyPr lIns="45719" rIns="45719"/>
          <a:lstStyle/>
          <a:p>
            <a:pPr/>
          </a:p>
        </p:txBody>
      </p:sp>
      <p:sp>
        <p:nvSpPr>
          <p:cNvPr id="2633" name="Square"/>
          <p:cNvSpPr/>
          <p:nvPr/>
        </p:nvSpPr>
        <p:spPr>
          <a:xfrm>
            <a:off x="6502400" y="3404212"/>
            <a:ext cx="229262" cy="229262"/>
          </a:xfrm>
          <a:prstGeom prst="rect">
            <a:avLst/>
          </a:prstGeom>
          <a:solidFill>
            <a:srgbClr val="FFFFFF"/>
          </a:solidFill>
          <a:ln w="25400">
            <a:solidFill>
              <a:schemeClr val="accent1"/>
            </a:solidFill>
          </a:ln>
        </p:spPr>
        <p:txBody>
          <a:bodyPr lIns="45719" rIns="45719"/>
          <a:lstStyle/>
          <a:p>
            <a:pPr/>
          </a:p>
        </p:txBody>
      </p:sp>
      <p:sp>
        <p:nvSpPr>
          <p:cNvPr id="2634" name="Square"/>
          <p:cNvSpPr/>
          <p:nvPr/>
        </p:nvSpPr>
        <p:spPr>
          <a:xfrm>
            <a:off x="5204883" y="3832837"/>
            <a:ext cx="229262" cy="229262"/>
          </a:xfrm>
          <a:prstGeom prst="rect">
            <a:avLst/>
          </a:prstGeom>
          <a:solidFill>
            <a:srgbClr val="FFFFFF"/>
          </a:solidFill>
          <a:ln w="25400">
            <a:solidFill>
              <a:schemeClr val="accent1"/>
            </a:solidFill>
          </a:ln>
        </p:spPr>
        <p:txBody>
          <a:bodyPr lIns="45719" rIns="45719"/>
          <a:lstStyle/>
          <a:p>
            <a:pPr/>
          </a:p>
        </p:txBody>
      </p:sp>
      <p:sp>
        <p:nvSpPr>
          <p:cNvPr id="2635" name="Square"/>
          <p:cNvSpPr/>
          <p:nvPr/>
        </p:nvSpPr>
        <p:spPr>
          <a:xfrm>
            <a:off x="5429250" y="3832837"/>
            <a:ext cx="229262" cy="229262"/>
          </a:xfrm>
          <a:prstGeom prst="rect">
            <a:avLst/>
          </a:prstGeom>
          <a:solidFill>
            <a:srgbClr val="FFFFFF"/>
          </a:solidFill>
          <a:ln w="25400">
            <a:solidFill>
              <a:schemeClr val="accent1"/>
            </a:solidFill>
          </a:ln>
        </p:spPr>
        <p:txBody>
          <a:bodyPr lIns="45719" rIns="45719"/>
          <a:lstStyle/>
          <a:p>
            <a:pPr/>
          </a:p>
        </p:txBody>
      </p:sp>
      <p:sp>
        <p:nvSpPr>
          <p:cNvPr id="2636" name="Square"/>
          <p:cNvSpPr/>
          <p:nvPr/>
        </p:nvSpPr>
        <p:spPr>
          <a:xfrm>
            <a:off x="5649383" y="3832837"/>
            <a:ext cx="229262" cy="229262"/>
          </a:xfrm>
          <a:prstGeom prst="rect">
            <a:avLst/>
          </a:prstGeom>
          <a:solidFill>
            <a:srgbClr val="FFFFFF"/>
          </a:solidFill>
          <a:ln w="25400">
            <a:solidFill>
              <a:schemeClr val="accent1"/>
            </a:solidFill>
          </a:ln>
        </p:spPr>
        <p:txBody>
          <a:bodyPr lIns="45719" rIns="45719"/>
          <a:lstStyle/>
          <a:p>
            <a:pPr/>
          </a:p>
        </p:txBody>
      </p:sp>
      <p:sp>
        <p:nvSpPr>
          <p:cNvPr id="2718" name="Connection Line"/>
          <p:cNvSpPr/>
          <p:nvPr/>
        </p:nvSpPr>
        <p:spPr>
          <a:xfrm>
            <a:off x="4847352" y="3628504"/>
            <a:ext cx="510056" cy="336494"/>
          </a:xfrm>
          <a:custGeom>
            <a:avLst/>
            <a:gdLst/>
            <a:ahLst/>
            <a:cxnLst>
              <a:cxn ang="0">
                <a:pos x="wd2" y="hd2"/>
              </a:cxn>
              <a:cxn ang="5400000">
                <a:pos x="wd2" y="hd2"/>
              </a:cxn>
              <a:cxn ang="10800000">
                <a:pos x="wd2" y="hd2"/>
              </a:cxn>
              <a:cxn ang="16200000">
                <a:pos x="wd2" y="hd2"/>
              </a:cxn>
            </a:cxnLst>
            <a:rect l="0" t="0" r="r" b="b"/>
            <a:pathLst>
              <a:path w="21600" h="19721" fill="norm" stroke="1" extrusionOk="0">
                <a:moveTo>
                  <a:pt x="0" y="0"/>
                </a:moveTo>
                <a:cubicBezTo>
                  <a:pt x="4854" y="15184"/>
                  <a:pt x="12054" y="21600"/>
                  <a:pt x="21600" y="19248"/>
                </a:cubicBezTo>
              </a:path>
            </a:pathLst>
          </a:custGeom>
          <a:ln w="12700">
            <a:solidFill>
              <a:schemeClr val="accent1"/>
            </a:solidFill>
            <a:tailEnd type="triangle"/>
          </a:ln>
        </p:spPr>
        <p:txBody>
          <a:bodyPr/>
          <a:lstStyle/>
          <a:p>
            <a:pPr/>
          </a:p>
        </p:txBody>
      </p:sp>
      <p:sp>
        <p:nvSpPr>
          <p:cNvPr id="2638" name="Line"/>
          <p:cNvSpPr/>
          <p:nvPr/>
        </p:nvSpPr>
        <p:spPr>
          <a:xfrm flipV="1">
            <a:off x="5361504" y="3956872"/>
            <a:ext cx="225368" cy="1"/>
          </a:xfrm>
          <a:prstGeom prst="line">
            <a:avLst/>
          </a:prstGeom>
          <a:ln w="12700">
            <a:solidFill>
              <a:schemeClr val="accent1"/>
            </a:solidFill>
            <a:tailEnd type="triangle"/>
          </a:ln>
        </p:spPr>
        <p:txBody>
          <a:bodyPr lIns="45719" rIns="45719"/>
          <a:lstStyle/>
          <a:p>
            <a:pPr/>
          </a:p>
        </p:txBody>
      </p:sp>
      <p:sp>
        <p:nvSpPr>
          <p:cNvPr id="2639" name="Line"/>
          <p:cNvSpPr/>
          <p:nvPr/>
        </p:nvSpPr>
        <p:spPr>
          <a:xfrm>
            <a:off x="5575300" y="3956872"/>
            <a:ext cx="254662" cy="1"/>
          </a:xfrm>
          <a:prstGeom prst="line">
            <a:avLst/>
          </a:prstGeom>
          <a:ln w="12700">
            <a:solidFill>
              <a:schemeClr val="accent1"/>
            </a:solidFill>
            <a:tailEnd type="triangle"/>
          </a:ln>
        </p:spPr>
        <p:txBody>
          <a:bodyPr lIns="45719" rIns="45719"/>
          <a:lstStyle/>
          <a:p>
            <a:pPr/>
          </a:p>
        </p:txBody>
      </p:sp>
      <p:grpSp>
        <p:nvGrpSpPr>
          <p:cNvPr id="2642" name="Group"/>
          <p:cNvGrpSpPr/>
          <p:nvPr/>
        </p:nvGrpSpPr>
        <p:grpSpPr>
          <a:xfrm>
            <a:off x="5245758" y="4422435"/>
            <a:ext cx="147512" cy="147512"/>
            <a:chOff x="0" y="0"/>
            <a:chExt cx="147511" cy="147511"/>
          </a:xfrm>
        </p:grpSpPr>
        <p:sp>
          <p:nvSpPr>
            <p:cNvPr id="2640"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2641"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grpSp>
        <p:nvGrpSpPr>
          <p:cNvPr id="2645" name="Group"/>
          <p:cNvGrpSpPr/>
          <p:nvPr/>
        </p:nvGrpSpPr>
        <p:grpSpPr>
          <a:xfrm>
            <a:off x="5470125" y="4422435"/>
            <a:ext cx="147512" cy="147512"/>
            <a:chOff x="0" y="0"/>
            <a:chExt cx="147511" cy="147511"/>
          </a:xfrm>
        </p:grpSpPr>
        <p:sp>
          <p:nvSpPr>
            <p:cNvPr id="2643"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2644"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grpSp>
        <p:nvGrpSpPr>
          <p:cNvPr id="2648" name="Group"/>
          <p:cNvGrpSpPr/>
          <p:nvPr/>
        </p:nvGrpSpPr>
        <p:grpSpPr>
          <a:xfrm>
            <a:off x="5694491" y="4422435"/>
            <a:ext cx="147513" cy="147512"/>
            <a:chOff x="0" y="0"/>
            <a:chExt cx="147511" cy="147511"/>
          </a:xfrm>
        </p:grpSpPr>
        <p:sp>
          <p:nvSpPr>
            <p:cNvPr id="2646"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2647"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grpSp>
        <p:nvGrpSpPr>
          <p:cNvPr id="2651" name="Group"/>
          <p:cNvGrpSpPr/>
          <p:nvPr/>
        </p:nvGrpSpPr>
        <p:grpSpPr>
          <a:xfrm rot="18900000">
            <a:off x="5470125" y="4743909"/>
            <a:ext cx="147512" cy="147513"/>
            <a:chOff x="0" y="0"/>
            <a:chExt cx="147511" cy="147511"/>
          </a:xfrm>
        </p:grpSpPr>
        <p:sp>
          <p:nvSpPr>
            <p:cNvPr id="2649" name="Circle"/>
            <p:cNvSpPr/>
            <p:nvPr/>
          </p:nvSpPr>
          <p:spPr>
            <a:xfrm>
              <a:off x="0" y="0"/>
              <a:ext cx="147512" cy="147512"/>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2650" name="Multiplication Sign"/>
            <p:cNvSpPr/>
            <p:nvPr/>
          </p:nvSpPr>
          <p:spPr>
            <a:xfrm>
              <a:off x="15835" y="13715"/>
              <a:ext cx="115841" cy="115841"/>
            </a:xfrm>
            <a:custGeom>
              <a:avLst/>
              <a:gdLst/>
              <a:ahLst/>
              <a:cxnLst>
                <a:cxn ang="0">
                  <a:pos x="wd2" y="hd2"/>
                </a:cxn>
                <a:cxn ang="5400000">
                  <a:pos x="wd2" y="hd2"/>
                </a:cxn>
                <a:cxn ang="10800000">
                  <a:pos x="wd2" y="hd2"/>
                </a:cxn>
                <a:cxn ang="16200000">
                  <a:pos x="wd2" y="hd2"/>
                </a:cxn>
              </a:cxnLst>
              <a:rect l="0" t="0" r="r" b="b"/>
              <a:pathLst>
                <a:path w="21577" h="21577" fill="norm" stroke="1" extrusionOk="0">
                  <a:moveTo>
                    <a:pt x="3398" y="1"/>
                  </a:moveTo>
                  <a:cubicBezTo>
                    <a:pt x="3368" y="1"/>
                    <a:pt x="3338" y="12"/>
                    <a:pt x="3315" y="35"/>
                  </a:cubicBezTo>
                  <a:lnTo>
                    <a:pt x="35" y="3315"/>
                  </a:lnTo>
                  <a:cubicBezTo>
                    <a:pt x="-11" y="3361"/>
                    <a:pt x="-11" y="3434"/>
                    <a:pt x="35" y="3480"/>
                  </a:cubicBezTo>
                  <a:lnTo>
                    <a:pt x="7290" y="10733"/>
                  </a:lnTo>
                  <a:cubicBezTo>
                    <a:pt x="7320" y="10764"/>
                    <a:pt x="7320" y="10813"/>
                    <a:pt x="7290" y="10843"/>
                  </a:cubicBezTo>
                  <a:lnTo>
                    <a:pt x="35" y="18098"/>
                  </a:lnTo>
                  <a:cubicBezTo>
                    <a:pt x="-11" y="18144"/>
                    <a:pt x="-11" y="18217"/>
                    <a:pt x="35" y="18263"/>
                  </a:cubicBezTo>
                  <a:lnTo>
                    <a:pt x="3315" y="21543"/>
                  </a:lnTo>
                  <a:cubicBezTo>
                    <a:pt x="3361" y="21589"/>
                    <a:pt x="3434" y="21589"/>
                    <a:pt x="3480" y="21543"/>
                  </a:cubicBezTo>
                  <a:lnTo>
                    <a:pt x="10733" y="14288"/>
                  </a:lnTo>
                  <a:cubicBezTo>
                    <a:pt x="10764" y="14258"/>
                    <a:pt x="10814" y="14258"/>
                    <a:pt x="10845" y="14288"/>
                  </a:cubicBezTo>
                  <a:lnTo>
                    <a:pt x="18098" y="21543"/>
                  </a:lnTo>
                  <a:cubicBezTo>
                    <a:pt x="18144" y="21589"/>
                    <a:pt x="18217" y="21589"/>
                    <a:pt x="18263" y="21543"/>
                  </a:cubicBezTo>
                  <a:lnTo>
                    <a:pt x="21543" y="18263"/>
                  </a:lnTo>
                  <a:cubicBezTo>
                    <a:pt x="21589" y="18217"/>
                    <a:pt x="21589" y="18144"/>
                    <a:pt x="21543" y="18098"/>
                  </a:cubicBezTo>
                  <a:lnTo>
                    <a:pt x="14288" y="10845"/>
                  </a:lnTo>
                  <a:cubicBezTo>
                    <a:pt x="14258" y="10814"/>
                    <a:pt x="14258" y="10764"/>
                    <a:pt x="14288" y="10733"/>
                  </a:cubicBezTo>
                  <a:lnTo>
                    <a:pt x="21543" y="3480"/>
                  </a:lnTo>
                  <a:cubicBezTo>
                    <a:pt x="21588" y="3434"/>
                    <a:pt x="21588" y="3360"/>
                    <a:pt x="21543" y="3315"/>
                  </a:cubicBezTo>
                  <a:lnTo>
                    <a:pt x="18263" y="35"/>
                  </a:lnTo>
                  <a:cubicBezTo>
                    <a:pt x="18217" y="-11"/>
                    <a:pt x="18144" y="-11"/>
                    <a:pt x="18098" y="35"/>
                  </a:cubicBezTo>
                  <a:lnTo>
                    <a:pt x="10845" y="7290"/>
                  </a:lnTo>
                  <a:cubicBezTo>
                    <a:pt x="10814" y="7320"/>
                    <a:pt x="10765" y="7320"/>
                    <a:pt x="10735" y="7290"/>
                  </a:cubicBezTo>
                  <a:lnTo>
                    <a:pt x="3480" y="35"/>
                  </a:lnTo>
                  <a:cubicBezTo>
                    <a:pt x="3457" y="12"/>
                    <a:pt x="3428" y="1"/>
                    <a:pt x="3398" y="1"/>
                  </a:cubicBezTo>
                  <a:close/>
                </a:path>
              </a:pathLst>
            </a:custGeom>
            <a:solidFill>
              <a:schemeClr val="accent1"/>
            </a:solidFill>
            <a:ln w="12700" cap="flat">
              <a:noFill/>
              <a:miter lim="400000"/>
            </a:ln>
            <a:effectLst/>
          </p:spPr>
          <p:txBody>
            <a:bodyPr wrap="square" lIns="45719" tIns="45719" rIns="45719" bIns="45719" numCol="1" anchor="t">
              <a:noAutofit/>
            </a:bodyPr>
            <a:lstStyle/>
            <a:p>
              <a:pPr/>
            </a:p>
          </p:txBody>
        </p:sp>
      </p:grpSp>
      <p:sp>
        <p:nvSpPr>
          <p:cNvPr id="2652" name="Line"/>
          <p:cNvSpPr/>
          <p:nvPr/>
        </p:nvSpPr>
        <p:spPr>
          <a:xfrm>
            <a:off x="5208887" y="4264731"/>
            <a:ext cx="69910" cy="174176"/>
          </a:xfrm>
          <a:prstGeom prst="line">
            <a:avLst/>
          </a:prstGeom>
          <a:ln w="12700">
            <a:solidFill>
              <a:schemeClr val="accent1"/>
            </a:solidFill>
            <a:tailEnd type="triangle"/>
          </a:ln>
        </p:spPr>
        <p:txBody>
          <a:bodyPr lIns="45719" rIns="45719"/>
          <a:lstStyle/>
          <a:p>
            <a:pPr/>
          </a:p>
        </p:txBody>
      </p:sp>
      <p:sp>
        <p:nvSpPr>
          <p:cNvPr id="2653" name="Line"/>
          <p:cNvSpPr/>
          <p:nvPr/>
        </p:nvSpPr>
        <p:spPr>
          <a:xfrm>
            <a:off x="5354384" y="4064073"/>
            <a:ext cx="1663" cy="352431"/>
          </a:xfrm>
          <a:prstGeom prst="line">
            <a:avLst/>
          </a:prstGeom>
          <a:ln w="12700">
            <a:solidFill>
              <a:schemeClr val="accent1"/>
            </a:solidFill>
            <a:tailEnd type="triangle"/>
          </a:ln>
        </p:spPr>
        <p:txBody>
          <a:bodyPr lIns="45719" rIns="45719"/>
          <a:lstStyle/>
          <a:p>
            <a:pPr/>
          </a:p>
        </p:txBody>
      </p:sp>
      <p:sp>
        <p:nvSpPr>
          <p:cNvPr id="2654" name="Line"/>
          <p:cNvSpPr/>
          <p:nvPr/>
        </p:nvSpPr>
        <p:spPr>
          <a:xfrm>
            <a:off x="5584703" y="4064073"/>
            <a:ext cx="1662" cy="352431"/>
          </a:xfrm>
          <a:prstGeom prst="line">
            <a:avLst/>
          </a:prstGeom>
          <a:ln w="12700">
            <a:solidFill>
              <a:schemeClr val="accent1"/>
            </a:solidFill>
            <a:tailEnd type="triangle"/>
          </a:ln>
        </p:spPr>
        <p:txBody>
          <a:bodyPr lIns="45719" rIns="45719"/>
          <a:lstStyle/>
          <a:p>
            <a:pPr/>
          </a:p>
        </p:txBody>
      </p:sp>
      <p:sp>
        <p:nvSpPr>
          <p:cNvPr id="2655" name="Line"/>
          <p:cNvSpPr/>
          <p:nvPr/>
        </p:nvSpPr>
        <p:spPr>
          <a:xfrm>
            <a:off x="5801027" y="4064073"/>
            <a:ext cx="1662" cy="352431"/>
          </a:xfrm>
          <a:prstGeom prst="line">
            <a:avLst/>
          </a:prstGeom>
          <a:ln w="12700">
            <a:solidFill>
              <a:schemeClr val="accent1"/>
            </a:solidFill>
            <a:tailEnd type="triangle"/>
          </a:ln>
        </p:spPr>
        <p:txBody>
          <a:bodyPr lIns="45719" rIns="45719"/>
          <a:lstStyle/>
          <a:p>
            <a:pPr/>
          </a:p>
        </p:txBody>
      </p:sp>
      <p:sp>
        <p:nvSpPr>
          <p:cNvPr id="2656" name="k0"/>
          <p:cNvSpPr txBox="1"/>
          <p:nvPr/>
        </p:nvSpPr>
        <p:spPr>
          <a:xfrm>
            <a:off x="5113010" y="4036660"/>
            <a:ext cx="258922"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k</a:t>
            </a:r>
            <a:r>
              <a:rPr baseline="-5999"/>
              <a:t>0</a:t>
            </a:r>
          </a:p>
        </p:txBody>
      </p:sp>
      <p:sp>
        <p:nvSpPr>
          <p:cNvPr id="2657" name="Line"/>
          <p:cNvSpPr/>
          <p:nvPr/>
        </p:nvSpPr>
        <p:spPr>
          <a:xfrm>
            <a:off x="5476755" y="4244281"/>
            <a:ext cx="69910" cy="174177"/>
          </a:xfrm>
          <a:prstGeom prst="line">
            <a:avLst/>
          </a:prstGeom>
          <a:ln w="12700">
            <a:solidFill>
              <a:schemeClr val="accent1"/>
            </a:solidFill>
            <a:tailEnd type="triangle"/>
          </a:ln>
        </p:spPr>
        <p:txBody>
          <a:bodyPr lIns="45719" rIns="45719"/>
          <a:lstStyle/>
          <a:p>
            <a:pPr/>
          </a:p>
        </p:txBody>
      </p:sp>
      <p:sp>
        <p:nvSpPr>
          <p:cNvPr id="2658" name="k1"/>
          <p:cNvSpPr txBox="1"/>
          <p:nvPr/>
        </p:nvSpPr>
        <p:spPr>
          <a:xfrm>
            <a:off x="5380557" y="4036660"/>
            <a:ext cx="294641"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k</a:t>
            </a:r>
            <a:r>
              <a:rPr baseline="-5999"/>
              <a:t>1 </a:t>
            </a:r>
          </a:p>
        </p:txBody>
      </p:sp>
      <p:sp>
        <p:nvSpPr>
          <p:cNvPr id="2659" name="Line"/>
          <p:cNvSpPr/>
          <p:nvPr/>
        </p:nvSpPr>
        <p:spPr>
          <a:xfrm>
            <a:off x="5688312" y="4245681"/>
            <a:ext cx="69910" cy="174176"/>
          </a:xfrm>
          <a:prstGeom prst="line">
            <a:avLst/>
          </a:prstGeom>
          <a:ln w="12700">
            <a:solidFill>
              <a:schemeClr val="accent1"/>
            </a:solidFill>
            <a:tailEnd type="triangle"/>
          </a:ln>
        </p:spPr>
        <p:txBody>
          <a:bodyPr lIns="45719" rIns="45719"/>
          <a:lstStyle/>
          <a:p>
            <a:pPr/>
          </a:p>
        </p:txBody>
      </p:sp>
      <p:sp>
        <p:nvSpPr>
          <p:cNvPr id="2660" name="k2"/>
          <p:cNvSpPr txBox="1"/>
          <p:nvPr/>
        </p:nvSpPr>
        <p:spPr>
          <a:xfrm>
            <a:off x="5581221" y="4039973"/>
            <a:ext cx="258923"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200"/>
            </a:pPr>
            <a:r>
              <a:t>k</a:t>
            </a:r>
            <a:r>
              <a:rPr baseline="-5999"/>
              <a:t>2</a:t>
            </a:r>
          </a:p>
        </p:txBody>
      </p:sp>
      <p:sp>
        <p:nvSpPr>
          <p:cNvPr id="2661" name="Line"/>
          <p:cNvSpPr/>
          <p:nvPr/>
        </p:nvSpPr>
        <p:spPr>
          <a:xfrm>
            <a:off x="5350281" y="4556626"/>
            <a:ext cx="151545" cy="218299"/>
          </a:xfrm>
          <a:prstGeom prst="line">
            <a:avLst/>
          </a:prstGeom>
          <a:ln w="12700">
            <a:solidFill>
              <a:schemeClr val="accent1"/>
            </a:solidFill>
            <a:tailEnd type="triangle"/>
          </a:ln>
        </p:spPr>
        <p:txBody>
          <a:bodyPr lIns="45719" rIns="45719"/>
          <a:lstStyle/>
          <a:p>
            <a:pPr/>
          </a:p>
        </p:txBody>
      </p:sp>
      <p:sp>
        <p:nvSpPr>
          <p:cNvPr id="2662" name="Line"/>
          <p:cNvSpPr/>
          <p:nvPr/>
        </p:nvSpPr>
        <p:spPr>
          <a:xfrm>
            <a:off x="5542793" y="4562143"/>
            <a:ext cx="1" cy="191994"/>
          </a:xfrm>
          <a:prstGeom prst="line">
            <a:avLst/>
          </a:prstGeom>
          <a:ln w="12700">
            <a:solidFill>
              <a:schemeClr val="accent1"/>
            </a:solidFill>
            <a:tailEnd type="triangle"/>
          </a:ln>
        </p:spPr>
        <p:txBody>
          <a:bodyPr lIns="45719" rIns="45719"/>
          <a:lstStyle/>
          <a:p>
            <a:pPr/>
          </a:p>
        </p:txBody>
      </p:sp>
      <p:sp>
        <p:nvSpPr>
          <p:cNvPr id="2663" name="Line"/>
          <p:cNvSpPr/>
          <p:nvPr/>
        </p:nvSpPr>
        <p:spPr>
          <a:xfrm flipH="1">
            <a:off x="5590769" y="4585273"/>
            <a:ext cx="125240" cy="194462"/>
          </a:xfrm>
          <a:prstGeom prst="line">
            <a:avLst/>
          </a:prstGeom>
          <a:ln w="12700">
            <a:solidFill>
              <a:schemeClr val="accent1"/>
            </a:solidFill>
            <a:tailEnd type="triangle"/>
          </a:ln>
        </p:spPr>
        <p:txBody>
          <a:bodyPr lIns="45719" rIns="45719"/>
          <a:lstStyle/>
          <a:p>
            <a:pPr/>
          </a:p>
        </p:txBody>
      </p:sp>
      <p:sp>
        <p:nvSpPr>
          <p:cNvPr id="2719" name="Connection Line"/>
          <p:cNvSpPr/>
          <p:nvPr/>
        </p:nvSpPr>
        <p:spPr>
          <a:xfrm>
            <a:off x="4763040" y="3637688"/>
            <a:ext cx="694243" cy="1479265"/>
          </a:xfrm>
          <a:custGeom>
            <a:avLst/>
            <a:gdLst/>
            <a:ahLst/>
            <a:cxnLst>
              <a:cxn ang="0">
                <a:pos x="wd2" y="hd2"/>
              </a:cxn>
              <a:cxn ang="5400000">
                <a:pos x="wd2" y="hd2"/>
              </a:cxn>
              <a:cxn ang="10800000">
                <a:pos x="wd2" y="hd2"/>
              </a:cxn>
              <a:cxn ang="16200000">
                <a:pos x="wd2" y="hd2"/>
              </a:cxn>
            </a:cxnLst>
            <a:rect l="0" t="0" r="r" b="b"/>
            <a:pathLst>
              <a:path w="21548" h="21066" fill="norm" stroke="1" extrusionOk="0">
                <a:moveTo>
                  <a:pt x="21548" y="21034"/>
                </a:moveTo>
                <a:cubicBezTo>
                  <a:pt x="7131" y="21600"/>
                  <a:pt x="-52" y="14589"/>
                  <a:pt x="0" y="0"/>
                </a:cubicBezTo>
              </a:path>
            </a:pathLst>
          </a:custGeom>
          <a:ln w="12700">
            <a:solidFill>
              <a:schemeClr val="accent1"/>
            </a:solidFill>
            <a:tailEnd type="triangle"/>
          </a:ln>
        </p:spPr>
        <p:txBody>
          <a:bodyPr/>
          <a:lstStyle/>
          <a:p>
            <a:pPr/>
          </a:p>
        </p:txBody>
      </p:sp>
      <p:grpSp>
        <p:nvGrpSpPr>
          <p:cNvPr id="2668" name="Group"/>
          <p:cNvGrpSpPr/>
          <p:nvPr/>
        </p:nvGrpSpPr>
        <p:grpSpPr>
          <a:xfrm>
            <a:off x="7085784" y="3820521"/>
            <a:ext cx="95149" cy="272703"/>
            <a:chOff x="0" y="0"/>
            <a:chExt cx="95147" cy="272701"/>
          </a:xfrm>
        </p:grpSpPr>
        <p:sp>
          <p:nvSpPr>
            <p:cNvPr id="2665" name="Line"/>
            <p:cNvSpPr/>
            <p:nvPr/>
          </p:nvSpPr>
          <p:spPr>
            <a:xfrm flipV="1">
              <a:off x="47573" y="5315"/>
              <a:ext cx="1" cy="26493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66"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67" name="Line"/>
            <p:cNvSpPr/>
            <p:nvPr/>
          </p:nvSpPr>
          <p:spPr>
            <a:xfrm>
              <a:off x="0" y="272701"/>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2672" name="Group"/>
          <p:cNvGrpSpPr/>
          <p:nvPr/>
        </p:nvGrpSpPr>
        <p:grpSpPr>
          <a:xfrm>
            <a:off x="7085941" y="4193837"/>
            <a:ext cx="95149" cy="458532"/>
            <a:chOff x="0" y="0"/>
            <a:chExt cx="95147" cy="458530"/>
          </a:xfrm>
        </p:grpSpPr>
        <p:sp>
          <p:nvSpPr>
            <p:cNvPr id="2669" name="Line"/>
            <p:cNvSpPr/>
            <p:nvPr/>
          </p:nvSpPr>
          <p:spPr>
            <a:xfrm flipV="1">
              <a:off x="47573" y="8937"/>
              <a:ext cx="1" cy="44546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70"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71" name="Line"/>
            <p:cNvSpPr/>
            <p:nvPr/>
          </p:nvSpPr>
          <p:spPr>
            <a:xfrm>
              <a:off x="0" y="45853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grpSp>
        <p:nvGrpSpPr>
          <p:cNvPr id="2676" name="Group"/>
          <p:cNvGrpSpPr/>
          <p:nvPr/>
        </p:nvGrpSpPr>
        <p:grpSpPr>
          <a:xfrm>
            <a:off x="7090833" y="4713359"/>
            <a:ext cx="95149" cy="191993"/>
            <a:chOff x="0" y="0"/>
            <a:chExt cx="95147" cy="191992"/>
          </a:xfrm>
        </p:grpSpPr>
        <p:sp>
          <p:nvSpPr>
            <p:cNvPr id="2673" name="Line"/>
            <p:cNvSpPr/>
            <p:nvPr/>
          </p:nvSpPr>
          <p:spPr>
            <a:xfrm flipV="1">
              <a:off x="47573" y="3742"/>
              <a:ext cx="1" cy="1865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74"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75" name="Line"/>
            <p:cNvSpPr/>
            <p:nvPr/>
          </p:nvSpPr>
          <p:spPr>
            <a:xfrm>
              <a:off x="0" y="191992"/>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677" name="(ShiftIn, Read)"/>
          <p:cNvSpPr txBox="1"/>
          <p:nvPr/>
        </p:nvSpPr>
        <p:spPr>
          <a:xfrm>
            <a:off x="5929041" y="3807068"/>
            <a:ext cx="1124928"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(ShiftIn, Read)</a:t>
            </a:r>
          </a:p>
        </p:txBody>
      </p:sp>
      <p:sp>
        <p:nvSpPr>
          <p:cNvPr id="2678" name="6 cyc"/>
          <p:cNvSpPr txBox="1"/>
          <p:nvPr/>
        </p:nvSpPr>
        <p:spPr>
          <a:xfrm>
            <a:off x="7184625" y="4318471"/>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 cyc</a:t>
            </a:r>
          </a:p>
        </p:txBody>
      </p:sp>
      <p:sp>
        <p:nvSpPr>
          <p:cNvPr id="2679" name="2 cyc"/>
          <p:cNvSpPr txBox="1"/>
          <p:nvPr/>
        </p:nvSpPr>
        <p:spPr>
          <a:xfrm>
            <a:off x="7216809" y="4689072"/>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2 cyc</a:t>
            </a:r>
          </a:p>
        </p:txBody>
      </p:sp>
      <p:grpSp>
        <p:nvGrpSpPr>
          <p:cNvPr id="2684" name="Group"/>
          <p:cNvGrpSpPr/>
          <p:nvPr/>
        </p:nvGrpSpPr>
        <p:grpSpPr>
          <a:xfrm>
            <a:off x="5438487" y="4997653"/>
            <a:ext cx="208614" cy="208613"/>
            <a:chOff x="0" y="0"/>
            <a:chExt cx="208612" cy="208612"/>
          </a:xfrm>
        </p:grpSpPr>
        <p:sp>
          <p:nvSpPr>
            <p:cNvPr id="2680" name="Circle"/>
            <p:cNvSpPr/>
            <p:nvPr/>
          </p:nvSpPr>
          <p:spPr>
            <a:xfrm rot="18900000">
              <a:off x="30550" y="30550"/>
              <a:ext cx="147513" cy="147513"/>
            </a:xfrm>
            <a:prstGeom prst="ellipse">
              <a:avLst/>
            </a:prstGeom>
            <a:solidFill>
              <a:srgbClr val="FFFFFF"/>
            </a:solidFill>
            <a:ln w="25400" cap="flat">
              <a:solidFill>
                <a:schemeClr val="accent1"/>
              </a:solidFill>
              <a:prstDash val="solid"/>
              <a:round/>
            </a:ln>
            <a:effectLst/>
          </p:spPr>
          <p:txBody>
            <a:bodyPr wrap="square" lIns="45719" tIns="45719" rIns="45719" bIns="45719" numCol="1" anchor="t">
              <a:noAutofit/>
            </a:bodyPr>
            <a:lstStyle/>
            <a:p>
              <a:pPr>
                <a:defRPr sz="500"/>
              </a:pPr>
            </a:p>
          </p:txBody>
        </p:sp>
        <p:sp>
          <p:nvSpPr>
            <p:cNvPr id="2681" name="Line"/>
            <p:cNvSpPr/>
            <p:nvPr/>
          </p:nvSpPr>
          <p:spPr>
            <a:xfrm flipV="1">
              <a:off x="42031" y="106845"/>
              <a:ext cx="124550" cy="1"/>
            </a:xfrm>
            <a:prstGeom prst="line">
              <a:avLst/>
            </a:prstGeom>
            <a:noFill/>
            <a:ln w="25400" cap="flat">
              <a:solidFill>
                <a:schemeClr val="accent1"/>
              </a:solidFill>
              <a:prstDash val="solid"/>
              <a:round/>
            </a:ln>
            <a:effectLst/>
          </p:spPr>
          <p:txBody>
            <a:bodyPr wrap="square" lIns="45719" tIns="45719" rIns="45719" bIns="45719" numCol="1" anchor="t">
              <a:noAutofit/>
            </a:bodyPr>
            <a:lstStyle/>
            <a:p>
              <a:pPr/>
            </a:p>
          </p:txBody>
        </p:sp>
        <p:sp>
          <p:nvSpPr>
            <p:cNvPr id="2682" name="Circle"/>
            <p:cNvSpPr/>
            <p:nvPr/>
          </p:nvSpPr>
          <p:spPr>
            <a:xfrm>
              <a:off x="97106" y="62749"/>
              <a:ext cx="12720" cy="12719"/>
            </a:xfrm>
            <a:prstGeom prst="ellipse">
              <a:avLst/>
            </a:prstGeom>
            <a:solidFill>
              <a:schemeClr val="accent1"/>
            </a:solidFill>
            <a:ln w="25400" cap="flat">
              <a:solidFill>
                <a:schemeClr val="accent1"/>
              </a:solidFill>
              <a:prstDash val="solid"/>
              <a:round/>
            </a:ln>
            <a:effectLst/>
          </p:spPr>
          <p:txBody>
            <a:bodyPr wrap="square" lIns="45719" tIns="45719" rIns="45719" bIns="45719" numCol="1" anchor="t">
              <a:noAutofit/>
            </a:bodyPr>
            <a:lstStyle/>
            <a:p>
              <a:pPr/>
            </a:p>
          </p:txBody>
        </p:sp>
        <p:sp>
          <p:nvSpPr>
            <p:cNvPr id="2683" name="Circle"/>
            <p:cNvSpPr/>
            <p:nvPr/>
          </p:nvSpPr>
          <p:spPr>
            <a:xfrm>
              <a:off x="100281" y="135774"/>
              <a:ext cx="12720" cy="12719"/>
            </a:xfrm>
            <a:prstGeom prst="ellipse">
              <a:avLst/>
            </a:prstGeom>
            <a:solidFill>
              <a:schemeClr val="accent1"/>
            </a:solidFill>
            <a:ln w="25400" cap="flat">
              <a:solidFill>
                <a:schemeClr val="accent1"/>
              </a:solidFill>
              <a:prstDash val="solid"/>
              <a:round/>
            </a:ln>
            <a:effectLst/>
          </p:spPr>
          <p:txBody>
            <a:bodyPr wrap="square" lIns="45719" tIns="45719" rIns="45719" bIns="45719" numCol="1" anchor="t">
              <a:noAutofit/>
            </a:bodyPr>
            <a:lstStyle/>
            <a:p>
              <a:pPr/>
            </a:p>
          </p:txBody>
        </p:sp>
      </p:grpSp>
      <p:sp>
        <p:nvSpPr>
          <p:cNvPr id="2685" name="Line"/>
          <p:cNvSpPr/>
          <p:nvPr/>
        </p:nvSpPr>
        <p:spPr>
          <a:xfrm>
            <a:off x="5540908" y="4897822"/>
            <a:ext cx="1501" cy="119440"/>
          </a:xfrm>
          <a:prstGeom prst="line">
            <a:avLst/>
          </a:prstGeom>
          <a:ln w="127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grpSp>
        <p:nvGrpSpPr>
          <p:cNvPr id="2689" name="Group"/>
          <p:cNvGrpSpPr/>
          <p:nvPr/>
        </p:nvGrpSpPr>
        <p:grpSpPr>
          <a:xfrm>
            <a:off x="7094656" y="4998709"/>
            <a:ext cx="95148" cy="191994"/>
            <a:chOff x="0" y="0"/>
            <a:chExt cx="95147" cy="191992"/>
          </a:xfrm>
        </p:grpSpPr>
        <p:sp>
          <p:nvSpPr>
            <p:cNvPr id="2686" name="Line"/>
            <p:cNvSpPr/>
            <p:nvPr/>
          </p:nvSpPr>
          <p:spPr>
            <a:xfrm flipV="1">
              <a:off x="47573" y="3742"/>
              <a:ext cx="1" cy="18652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87" name="Line"/>
            <p:cNvSpPr/>
            <p:nvPr/>
          </p:nvSpPr>
          <p:spPr>
            <a:xfrm>
              <a:off x="0" y="0"/>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88" name="Line"/>
            <p:cNvSpPr/>
            <p:nvPr/>
          </p:nvSpPr>
          <p:spPr>
            <a:xfrm>
              <a:off x="0" y="191992"/>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690" name="12 cyc"/>
          <p:cNvSpPr txBox="1"/>
          <p:nvPr/>
        </p:nvSpPr>
        <p:spPr>
          <a:xfrm>
            <a:off x="7220631" y="4974422"/>
            <a:ext cx="553156"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12 cyc</a:t>
            </a:r>
          </a:p>
        </p:txBody>
      </p:sp>
      <p:sp>
        <p:nvSpPr>
          <p:cNvPr id="2691" name="…"/>
          <p:cNvSpPr txBox="1"/>
          <p:nvPr/>
        </p:nvSpPr>
        <p:spPr>
          <a:xfrm>
            <a:off x="5578199" y="3266107"/>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2692" name="N-Blur"/>
          <p:cNvSpPr txBox="1"/>
          <p:nvPr/>
        </p:nvSpPr>
        <p:spPr>
          <a:xfrm>
            <a:off x="5236856" y="2785825"/>
            <a:ext cx="698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sp>
        <p:nvSpPr>
          <p:cNvPr id="2693" name="Line"/>
          <p:cNvSpPr/>
          <p:nvPr/>
        </p:nvSpPr>
        <p:spPr>
          <a:xfrm>
            <a:off x="5322792" y="4961525"/>
            <a:ext cx="148458" cy="106162"/>
          </a:xfrm>
          <a:prstGeom prst="line">
            <a:avLst/>
          </a:prstGeom>
          <a:ln w="12700">
            <a:solidFill>
              <a:schemeClr val="accent1"/>
            </a:solidFill>
            <a:tailEnd type="triangle"/>
          </a:ln>
        </p:spPr>
        <p:txBody>
          <a:bodyPr lIns="45719" rIns="45719"/>
          <a:lstStyle/>
          <a:p>
            <a:pPr/>
          </a:p>
        </p:txBody>
      </p:sp>
      <p:sp>
        <p:nvSpPr>
          <p:cNvPr id="2694" name="D"/>
          <p:cNvSpPr txBox="1"/>
          <p:nvPr/>
        </p:nvSpPr>
        <p:spPr>
          <a:xfrm>
            <a:off x="5208731" y="4713359"/>
            <a:ext cx="221566" cy="281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200"/>
            </a:lvl1pPr>
          </a:lstStyle>
          <a:p>
            <a:pPr/>
            <a:r>
              <a:t>D</a:t>
            </a:r>
          </a:p>
        </p:txBody>
      </p:sp>
      <p:grpSp>
        <p:nvGrpSpPr>
          <p:cNvPr id="2698" name="Group"/>
          <p:cNvGrpSpPr/>
          <p:nvPr/>
        </p:nvGrpSpPr>
        <p:grpSpPr>
          <a:xfrm>
            <a:off x="4682030" y="3240180"/>
            <a:ext cx="2043771" cy="95149"/>
            <a:chOff x="0" y="0"/>
            <a:chExt cx="2043770" cy="95147"/>
          </a:xfrm>
        </p:grpSpPr>
        <p:sp>
          <p:nvSpPr>
            <p:cNvPr id="2695"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96" name="Line"/>
            <p:cNvSpPr/>
            <p:nvPr/>
          </p:nvSpPr>
          <p:spPr>
            <a:xfrm flipV="1">
              <a:off x="0"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697"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699" name="64 words"/>
          <p:cNvSpPr txBox="1"/>
          <p:nvPr/>
        </p:nvSpPr>
        <p:spPr>
          <a:xfrm>
            <a:off x="5259189" y="3050253"/>
            <a:ext cx="76628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sp>
        <p:nvSpPr>
          <p:cNvPr id="2700" name="1 cyc"/>
          <p:cNvSpPr txBox="1"/>
          <p:nvPr/>
        </p:nvSpPr>
        <p:spPr>
          <a:xfrm>
            <a:off x="7153048" y="3838625"/>
            <a:ext cx="46304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1 cyc</a:t>
            </a:r>
          </a:p>
        </p:txBody>
      </p:sp>
      <p:sp>
        <p:nvSpPr>
          <p:cNvPr id="2701" name="(mul)"/>
          <p:cNvSpPr txBox="1"/>
          <p:nvPr/>
        </p:nvSpPr>
        <p:spPr>
          <a:xfrm>
            <a:off x="5891344" y="4297629"/>
            <a:ext cx="528413"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(mul)</a:t>
            </a:r>
          </a:p>
        </p:txBody>
      </p:sp>
      <p:sp>
        <p:nvSpPr>
          <p:cNvPr id="2702" name="(sum)"/>
          <p:cNvSpPr txBox="1"/>
          <p:nvPr/>
        </p:nvSpPr>
        <p:spPr>
          <a:xfrm>
            <a:off x="5908324" y="4677266"/>
            <a:ext cx="55714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(sum)</a:t>
            </a:r>
          </a:p>
        </p:txBody>
      </p:sp>
      <p:sp>
        <p:nvSpPr>
          <p:cNvPr id="2703" name="(normalize)"/>
          <p:cNvSpPr txBox="1"/>
          <p:nvPr/>
        </p:nvSpPr>
        <p:spPr>
          <a:xfrm>
            <a:off x="5876976" y="4983023"/>
            <a:ext cx="96483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 (normalize)</a:t>
            </a:r>
          </a:p>
        </p:txBody>
      </p:sp>
      <p:grpSp>
        <p:nvGrpSpPr>
          <p:cNvPr id="2707" name="Group"/>
          <p:cNvGrpSpPr/>
          <p:nvPr/>
        </p:nvGrpSpPr>
        <p:grpSpPr>
          <a:xfrm>
            <a:off x="4735308" y="3628781"/>
            <a:ext cx="1354881" cy="1562248"/>
            <a:chOff x="0" y="0"/>
            <a:chExt cx="1354879" cy="1562247"/>
          </a:xfrm>
        </p:grpSpPr>
        <p:sp>
          <p:nvSpPr>
            <p:cNvPr id="2704" name="Shape"/>
            <p:cNvSpPr/>
            <p:nvPr/>
          </p:nvSpPr>
          <p:spPr>
            <a:xfrm>
              <a:off x="260090" y="194724"/>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2720" name="Connection Line"/>
            <p:cNvSpPr/>
            <p:nvPr/>
          </p:nvSpPr>
          <p:spPr>
            <a:xfrm>
              <a:off x="121202" y="0"/>
              <a:ext cx="462635" cy="30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2721" name="Connection Line"/>
            <p:cNvSpPr/>
            <p:nvPr/>
          </p:nvSpPr>
          <p:spPr>
            <a:xfrm>
              <a:off x="0" y="9070"/>
              <a:ext cx="695845" cy="1553178"/>
            </a:xfrm>
            <a:custGeom>
              <a:avLst/>
              <a:gdLst/>
              <a:ahLst/>
              <a:cxnLst>
                <a:cxn ang="0">
                  <a:pos x="wd2" y="hd2"/>
                </a:cxn>
                <a:cxn ang="5400000">
                  <a:pos x="wd2" y="hd2"/>
                </a:cxn>
                <a:cxn ang="10800000">
                  <a:pos x="wd2" y="hd2"/>
                </a:cxn>
                <a:cxn ang="16200000">
                  <a:pos x="wd2" y="hd2"/>
                </a:cxn>
              </a:cxnLst>
              <a:rect l="0" t="0" r="r" b="b"/>
              <a:pathLst>
                <a:path w="19616" h="19023" fill="norm" stroke="1" extrusionOk="0">
                  <a:moveTo>
                    <a:pt x="19616" y="18020"/>
                  </a:moveTo>
                  <a:cubicBezTo>
                    <a:pt x="4376" y="21600"/>
                    <a:pt x="-1984" y="15593"/>
                    <a:pt x="536" y="0"/>
                  </a:cubicBezTo>
                </a:path>
              </a:pathLst>
            </a:custGeom>
            <a:noFill/>
            <a:ln w="12700" cap="flat">
              <a:solidFill>
                <a:schemeClr val="accent1"/>
              </a:solidFill>
              <a:prstDash val="solid"/>
              <a:round/>
              <a:tailEnd type="triangle" w="med" len="med"/>
            </a:ln>
            <a:effectLst/>
          </p:spPr>
          <p:txBody>
            <a:bodyPr/>
            <a:lstStyle/>
            <a:p>
              <a:pPr/>
            </a:p>
          </p:txBody>
        </p:sp>
      </p:grpSp>
      <p:grpSp>
        <p:nvGrpSpPr>
          <p:cNvPr id="2711" name="Group"/>
          <p:cNvGrpSpPr/>
          <p:nvPr/>
        </p:nvGrpSpPr>
        <p:grpSpPr>
          <a:xfrm>
            <a:off x="7085777" y="3810899"/>
            <a:ext cx="95149" cy="1382994"/>
            <a:chOff x="0" y="0"/>
            <a:chExt cx="95147" cy="1382993"/>
          </a:xfrm>
        </p:grpSpPr>
        <p:sp>
          <p:nvSpPr>
            <p:cNvPr id="2708" name="Line"/>
            <p:cNvSpPr/>
            <p:nvPr/>
          </p:nvSpPr>
          <p:spPr>
            <a:xfrm flipV="1">
              <a:off x="47573" y="-1"/>
              <a:ext cx="1" cy="138050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709" name="Line"/>
            <p:cNvSpPr/>
            <p:nvPr/>
          </p:nvSpPr>
          <p:spPr>
            <a:xfrm>
              <a:off x="0" y="5436"/>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710" name="Line"/>
            <p:cNvSpPr/>
            <p:nvPr/>
          </p:nvSpPr>
          <p:spPr>
            <a:xfrm>
              <a:off x="0" y="138299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712" name="L = 21 cyc"/>
          <p:cNvSpPr txBox="1"/>
          <p:nvPr/>
        </p:nvSpPr>
        <p:spPr>
          <a:xfrm>
            <a:off x="7194695" y="4218452"/>
            <a:ext cx="79684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L = 21 cyc</a:t>
            </a:r>
          </a:p>
        </p:txBody>
      </p:sp>
      <p:sp>
        <p:nvSpPr>
          <p:cNvPr id="2713" name="II = 1 cyc"/>
          <p:cNvSpPr txBox="1"/>
          <p:nvPr/>
        </p:nvSpPr>
        <p:spPr>
          <a:xfrm>
            <a:off x="7201395" y="4503000"/>
            <a:ext cx="72157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II = 1 cyc</a:t>
            </a:r>
          </a:p>
        </p:txBody>
      </p:sp>
      <p:sp>
        <p:nvSpPr>
          <p:cNvPr id="2714" name="Performance debugging is not always so nice and clean though.…"/>
          <p:cNvSpPr txBox="1"/>
          <p:nvPr>
            <p:ph type="body" sz="half" idx="1"/>
          </p:nvPr>
        </p:nvSpPr>
        <p:spPr>
          <a:xfrm>
            <a:off x="475487" y="1143000"/>
            <a:ext cx="11176001" cy="1824191"/>
          </a:xfrm>
          <a:prstGeom prst="rect">
            <a:avLst/>
          </a:prstGeom>
        </p:spPr>
        <p:txBody>
          <a:bodyPr/>
          <a:lstStyle/>
          <a:p>
            <a:pPr/>
            <a:r>
              <a:t>Performance debugging is not always so nice and clean though.</a:t>
            </a:r>
          </a:p>
          <a:p>
            <a:pPr/>
            <a:r>
              <a:t>Imagine an app where you must apply a (dynamic) blur kernel to a vector repeatedly, N-times</a:t>
            </a:r>
          </a:p>
        </p:txBody>
      </p:sp>
      <p:sp>
        <p:nvSpPr>
          <p:cNvPr id="2715"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16" name="x"/>
          <p:cNvSpPr txBox="1"/>
          <p:nvPr/>
        </p:nvSpPr>
        <p:spPr>
          <a:xfrm>
            <a:off x="4448351" y="3308022"/>
            <a:ext cx="2413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
        <p:nvSpPr>
          <p:cNvPr id="2717" name="sr"/>
          <p:cNvSpPr txBox="1"/>
          <p:nvPr/>
        </p:nvSpPr>
        <p:spPr>
          <a:xfrm>
            <a:off x="4725201" y="3710732"/>
            <a:ext cx="37850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sr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9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69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716"/>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630"/>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2631"/>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263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2633"/>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2628"/>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9" fill="hold">
                                  <p:stCondLst>
                                    <p:cond delay="0"/>
                                  </p:stCondLst>
                                  <p:iterate type="el" backwards="0">
                                    <p:tmAbs val="0"/>
                                  </p:iterate>
                                  <p:childTnLst>
                                    <p:set>
                                      <p:cBhvr>
                                        <p:cTn id="30" fill="hold"/>
                                        <p:tgtEl>
                                          <p:spTgt spid="2629"/>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10" fill="hold">
                                  <p:stCondLst>
                                    <p:cond delay="0"/>
                                  </p:stCondLst>
                                  <p:iterate type="el" backwards="0">
                                    <p:tmAbs val="0"/>
                                  </p:iterate>
                                  <p:childTnLst>
                                    <p:set>
                                      <p:cBhvr>
                                        <p:cTn id="33" fill="hold"/>
                                        <p:tgtEl>
                                          <p:spTgt spid="2626"/>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11" fill="hold">
                                  <p:stCondLst>
                                    <p:cond delay="0"/>
                                  </p:stCondLst>
                                  <p:iterate type="el" backwards="0">
                                    <p:tmAbs val="0"/>
                                  </p:iterate>
                                  <p:childTnLst>
                                    <p:set>
                                      <p:cBhvr>
                                        <p:cTn id="36" fill="hold"/>
                                        <p:tgtEl>
                                          <p:spTgt spid="26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12" fill="hold">
                                  <p:stCondLst>
                                    <p:cond delay="0"/>
                                  </p:stCondLst>
                                  <p:iterate type="el" backwards="0">
                                    <p:tmAbs val="0"/>
                                  </p:iterate>
                                  <p:childTnLst>
                                    <p:set>
                                      <p:cBhvr>
                                        <p:cTn id="40" fill="hold"/>
                                        <p:tgtEl>
                                          <p:spTgt spid="2718"/>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3" fill="hold">
                                  <p:stCondLst>
                                    <p:cond delay="0"/>
                                  </p:stCondLst>
                                  <p:iterate type="el" backwards="0">
                                    <p:tmAbs val="0"/>
                                  </p:iterate>
                                  <p:childTnLst>
                                    <p:set>
                                      <p:cBhvr>
                                        <p:cTn id="43" fill="hold"/>
                                        <p:tgtEl>
                                          <p:spTgt spid="2634"/>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4" fill="hold">
                                  <p:stCondLst>
                                    <p:cond delay="0"/>
                                  </p:stCondLst>
                                  <p:iterate type="el" backwards="0">
                                    <p:tmAbs val="0"/>
                                  </p:iterate>
                                  <p:childTnLst>
                                    <p:set>
                                      <p:cBhvr>
                                        <p:cTn id="46" fill="hold"/>
                                        <p:tgtEl>
                                          <p:spTgt spid="2635"/>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5" fill="hold">
                                  <p:stCondLst>
                                    <p:cond delay="0"/>
                                  </p:stCondLst>
                                  <p:iterate type="el" backwards="0">
                                    <p:tmAbs val="0"/>
                                  </p:iterate>
                                  <p:childTnLst>
                                    <p:set>
                                      <p:cBhvr>
                                        <p:cTn id="49" fill="hold"/>
                                        <p:tgtEl>
                                          <p:spTgt spid="2717"/>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6" fill="hold">
                                  <p:stCondLst>
                                    <p:cond delay="0"/>
                                  </p:stCondLst>
                                  <p:iterate type="el" backwards="0">
                                    <p:tmAbs val="0"/>
                                  </p:iterate>
                                  <p:childTnLst>
                                    <p:set>
                                      <p:cBhvr>
                                        <p:cTn id="52" fill="hold"/>
                                        <p:tgtEl>
                                          <p:spTgt spid="2636"/>
                                        </p:tgtEl>
                                        <p:attrNameLst>
                                          <p:attrName>style.visibility</p:attrName>
                                        </p:attrNameLst>
                                      </p:cBhvr>
                                      <p:to>
                                        <p:strVal val="visible"/>
                                      </p:to>
                                    </p:set>
                                  </p:childTnLst>
                                </p:cTn>
                              </p:par>
                            </p:childTnLst>
                          </p:cTn>
                        </p:par>
                        <p:par>
                          <p:cTn id="53" fill="hold">
                            <p:stCondLst>
                              <p:cond delay="0"/>
                            </p:stCondLst>
                            <p:childTnLst>
                              <p:par>
                                <p:cTn id="54" presetClass="entr" nodeType="afterEffect" presetSubtype="0" presetID="1" grpId="17" fill="hold">
                                  <p:stCondLst>
                                    <p:cond delay="0"/>
                                  </p:stCondLst>
                                  <p:iterate type="el" backwards="0">
                                    <p:tmAbs val="0"/>
                                  </p:iterate>
                                  <p:childTnLst>
                                    <p:set>
                                      <p:cBhvr>
                                        <p:cTn id="55" fill="hold"/>
                                        <p:tgtEl>
                                          <p:spTgt spid="2677"/>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8" fill="hold">
                                  <p:stCondLst>
                                    <p:cond delay="0"/>
                                  </p:stCondLst>
                                  <p:iterate type="el" backwards="0">
                                    <p:tmAbs val="0"/>
                                  </p:iterate>
                                  <p:childTnLst>
                                    <p:set>
                                      <p:cBhvr>
                                        <p:cTn id="58" fill="hold"/>
                                        <p:tgtEl>
                                          <p:spTgt spid="2639"/>
                                        </p:tgtEl>
                                        <p:attrNameLst>
                                          <p:attrName>style.visibility</p:attrName>
                                        </p:attrNameLst>
                                      </p:cBhvr>
                                      <p:to>
                                        <p:strVal val="visible"/>
                                      </p:to>
                                    </p:set>
                                  </p:childTnLst>
                                </p:cTn>
                              </p:par>
                            </p:childTnLst>
                          </p:cTn>
                        </p:par>
                        <p:par>
                          <p:cTn id="59" fill="hold">
                            <p:stCondLst>
                              <p:cond delay="0"/>
                            </p:stCondLst>
                            <p:childTnLst>
                              <p:par>
                                <p:cTn id="60" presetClass="entr" nodeType="afterEffect" presetSubtype="0" presetID="1" grpId="19" fill="hold">
                                  <p:stCondLst>
                                    <p:cond delay="0"/>
                                  </p:stCondLst>
                                  <p:iterate type="el" backwards="0">
                                    <p:tmAbs val="0"/>
                                  </p:iterate>
                                  <p:childTnLst>
                                    <p:set>
                                      <p:cBhvr>
                                        <p:cTn id="61" fill="hold"/>
                                        <p:tgtEl>
                                          <p:spTgt spid="2638"/>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Class="entr" nodeType="clickEffect" presetSubtype="0" presetID="1" grpId="20" fill="hold">
                                  <p:stCondLst>
                                    <p:cond delay="0"/>
                                  </p:stCondLst>
                                  <p:iterate type="el" backwards="0">
                                    <p:tmAbs val="0"/>
                                  </p:iterate>
                                  <p:childTnLst>
                                    <p:set>
                                      <p:cBhvr>
                                        <p:cTn id="65" fill="hold"/>
                                        <p:tgtEl>
                                          <p:spTgt spid="2656"/>
                                        </p:tgtEl>
                                        <p:attrNameLst>
                                          <p:attrName>style.visibility</p:attrName>
                                        </p:attrNameLst>
                                      </p:cBhvr>
                                      <p:to>
                                        <p:strVal val="visible"/>
                                      </p:to>
                                    </p:set>
                                  </p:childTnLst>
                                </p:cTn>
                              </p:par>
                            </p:childTnLst>
                          </p:cTn>
                        </p:par>
                        <p:par>
                          <p:cTn id="66" fill="hold">
                            <p:stCondLst>
                              <p:cond delay="0"/>
                            </p:stCondLst>
                            <p:childTnLst>
                              <p:par>
                                <p:cTn id="67" presetClass="entr" nodeType="afterEffect" presetSubtype="0" presetID="1" grpId="21" fill="hold">
                                  <p:stCondLst>
                                    <p:cond delay="0"/>
                                  </p:stCondLst>
                                  <p:iterate type="el" backwards="0">
                                    <p:tmAbs val="0"/>
                                  </p:iterate>
                                  <p:childTnLst>
                                    <p:set>
                                      <p:cBhvr>
                                        <p:cTn id="68" fill="hold"/>
                                        <p:tgtEl>
                                          <p:spTgt spid="2658"/>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22" fill="hold">
                                  <p:stCondLst>
                                    <p:cond delay="0"/>
                                  </p:stCondLst>
                                  <p:iterate type="el" backwards="0">
                                    <p:tmAbs val="0"/>
                                  </p:iterate>
                                  <p:childTnLst>
                                    <p:set>
                                      <p:cBhvr>
                                        <p:cTn id="71" fill="hold"/>
                                        <p:tgtEl>
                                          <p:spTgt spid="2660"/>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23" fill="hold">
                                  <p:stCondLst>
                                    <p:cond delay="0"/>
                                  </p:stCondLst>
                                  <p:iterate type="el" backwards="0">
                                    <p:tmAbs val="0"/>
                                  </p:iterate>
                                  <p:childTnLst>
                                    <p:set>
                                      <p:cBhvr>
                                        <p:cTn id="74" fill="hold"/>
                                        <p:tgtEl>
                                          <p:spTgt spid="2653"/>
                                        </p:tgtEl>
                                        <p:attrNameLst>
                                          <p:attrName>style.visibility</p:attrName>
                                        </p:attrNameLst>
                                      </p:cBhvr>
                                      <p:to>
                                        <p:strVal val="visible"/>
                                      </p:to>
                                    </p:set>
                                  </p:childTnLst>
                                </p:cTn>
                              </p:par>
                            </p:childTnLst>
                          </p:cTn>
                        </p:par>
                        <p:par>
                          <p:cTn id="75" fill="hold">
                            <p:stCondLst>
                              <p:cond delay="0"/>
                            </p:stCondLst>
                            <p:childTnLst>
                              <p:par>
                                <p:cTn id="76" presetClass="entr" nodeType="afterEffect" presetSubtype="0" presetID="1" grpId="24" fill="hold">
                                  <p:stCondLst>
                                    <p:cond delay="0"/>
                                  </p:stCondLst>
                                  <p:iterate type="el" backwards="0">
                                    <p:tmAbs val="0"/>
                                  </p:iterate>
                                  <p:childTnLst>
                                    <p:set>
                                      <p:cBhvr>
                                        <p:cTn id="77" fill="hold"/>
                                        <p:tgtEl>
                                          <p:spTgt spid="2654"/>
                                        </p:tgtEl>
                                        <p:attrNameLst>
                                          <p:attrName>style.visibility</p:attrName>
                                        </p:attrNameLst>
                                      </p:cBhvr>
                                      <p:to>
                                        <p:strVal val="visible"/>
                                      </p:to>
                                    </p:set>
                                  </p:childTnLst>
                                </p:cTn>
                              </p:par>
                            </p:childTnLst>
                          </p:cTn>
                        </p:par>
                        <p:par>
                          <p:cTn id="78" fill="hold">
                            <p:stCondLst>
                              <p:cond delay="0"/>
                            </p:stCondLst>
                            <p:childTnLst>
                              <p:par>
                                <p:cTn id="79" presetClass="entr" nodeType="afterEffect" presetSubtype="0" presetID="1" grpId="25" fill="hold">
                                  <p:stCondLst>
                                    <p:cond delay="0"/>
                                  </p:stCondLst>
                                  <p:iterate type="el" backwards="0">
                                    <p:tmAbs val="0"/>
                                  </p:iterate>
                                  <p:childTnLst>
                                    <p:set>
                                      <p:cBhvr>
                                        <p:cTn id="80" fill="hold"/>
                                        <p:tgtEl>
                                          <p:spTgt spid="2655"/>
                                        </p:tgtEl>
                                        <p:attrNameLst>
                                          <p:attrName>style.visibility</p:attrName>
                                        </p:attrNameLst>
                                      </p:cBhvr>
                                      <p:to>
                                        <p:strVal val="visible"/>
                                      </p:to>
                                    </p:set>
                                  </p:childTnLst>
                                </p:cTn>
                              </p:par>
                            </p:childTnLst>
                          </p:cTn>
                        </p:par>
                        <p:par>
                          <p:cTn id="81" fill="hold">
                            <p:stCondLst>
                              <p:cond delay="0"/>
                            </p:stCondLst>
                            <p:childTnLst>
                              <p:par>
                                <p:cTn id="82" presetClass="entr" nodeType="afterEffect" presetSubtype="0" presetID="1" grpId="26" fill="hold">
                                  <p:stCondLst>
                                    <p:cond delay="0"/>
                                  </p:stCondLst>
                                  <p:iterate type="el" backwards="0">
                                    <p:tmAbs val="0"/>
                                  </p:iterate>
                                  <p:childTnLst>
                                    <p:set>
                                      <p:cBhvr>
                                        <p:cTn id="83" fill="hold"/>
                                        <p:tgtEl>
                                          <p:spTgt spid="2701"/>
                                        </p:tgtEl>
                                        <p:attrNameLst>
                                          <p:attrName>style.visibility</p:attrName>
                                        </p:attrNameLst>
                                      </p:cBhvr>
                                      <p:to>
                                        <p:strVal val="visible"/>
                                      </p:to>
                                    </p:set>
                                  </p:childTnLst>
                                </p:cTn>
                              </p:par>
                            </p:childTnLst>
                          </p:cTn>
                        </p:par>
                        <p:par>
                          <p:cTn id="84" fill="hold">
                            <p:stCondLst>
                              <p:cond delay="0"/>
                            </p:stCondLst>
                            <p:childTnLst>
                              <p:par>
                                <p:cTn id="85" presetClass="entr" nodeType="afterEffect" presetSubtype="0" presetID="1" grpId="27" fill="hold">
                                  <p:stCondLst>
                                    <p:cond delay="0"/>
                                  </p:stCondLst>
                                  <p:iterate type="el" backwards="0">
                                    <p:tmAbs val="0"/>
                                  </p:iterate>
                                  <p:childTnLst>
                                    <p:set>
                                      <p:cBhvr>
                                        <p:cTn id="86" fill="hold"/>
                                        <p:tgtEl>
                                          <p:spTgt spid="2657"/>
                                        </p:tgtEl>
                                        <p:attrNameLst>
                                          <p:attrName>style.visibility</p:attrName>
                                        </p:attrNameLst>
                                      </p:cBhvr>
                                      <p:to>
                                        <p:strVal val="visible"/>
                                      </p:to>
                                    </p:set>
                                  </p:childTnLst>
                                </p:cTn>
                              </p:par>
                            </p:childTnLst>
                          </p:cTn>
                        </p:par>
                        <p:par>
                          <p:cTn id="87" fill="hold">
                            <p:stCondLst>
                              <p:cond delay="0"/>
                            </p:stCondLst>
                            <p:childTnLst>
                              <p:par>
                                <p:cTn id="88" presetClass="entr" nodeType="afterEffect" presetSubtype="0" presetID="1" grpId="28" fill="hold">
                                  <p:stCondLst>
                                    <p:cond delay="0"/>
                                  </p:stCondLst>
                                  <p:iterate type="el" backwards="0">
                                    <p:tmAbs val="0"/>
                                  </p:iterate>
                                  <p:childTnLst>
                                    <p:set>
                                      <p:cBhvr>
                                        <p:cTn id="89" fill="hold"/>
                                        <p:tgtEl>
                                          <p:spTgt spid="2659"/>
                                        </p:tgtEl>
                                        <p:attrNameLst>
                                          <p:attrName>style.visibility</p:attrName>
                                        </p:attrNameLst>
                                      </p:cBhvr>
                                      <p:to>
                                        <p:strVal val="visible"/>
                                      </p:to>
                                    </p:set>
                                  </p:childTnLst>
                                </p:cTn>
                              </p:par>
                            </p:childTnLst>
                          </p:cTn>
                        </p:par>
                        <p:par>
                          <p:cTn id="90" fill="hold">
                            <p:stCondLst>
                              <p:cond delay="0"/>
                            </p:stCondLst>
                            <p:childTnLst>
                              <p:par>
                                <p:cTn id="91" presetClass="entr" nodeType="afterEffect" presetSubtype="0" presetID="1" grpId="29" fill="hold">
                                  <p:stCondLst>
                                    <p:cond delay="0"/>
                                  </p:stCondLst>
                                  <p:iterate type="el" backwards="0">
                                    <p:tmAbs val="0"/>
                                  </p:iterate>
                                  <p:childTnLst>
                                    <p:set>
                                      <p:cBhvr>
                                        <p:cTn id="92" fill="hold"/>
                                        <p:tgtEl>
                                          <p:spTgt spid="2652"/>
                                        </p:tgtEl>
                                        <p:attrNameLst>
                                          <p:attrName>style.visibility</p:attrName>
                                        </p:attrNameLst>
                                      </p:cBhvr>
                                      <p:to>
                                        <p:strVal val="visible"/>
                                      </p:to>
                                    </p:set>
                                  </p:childTnLst>
                                </p:cTn>
                              </p:par>
                            </p:childTnLst>
                          </p:cTn>
                        </p:par>
                        <p:par>
                          <p:cTn id="93" fill="hold">
                            <p:stCondLst>
                              <p:cond delay="0"/>
                            </p:stCondLst>
                            <p:childTnLst>
                              <p:par>
                                <p:cTn id="94" presetClass="entr" nodeType="afterEffect" presetSubtype="0" presetID="1" grpId="30" fill="hold">
                                  <p:stCondLst>
                                    <p:cond delay="0"/>
                                  </p:stCondLst>
                                  <p:iterate type="el" backwards="0">
                                    <p:tmAbs val="0"/>
                                  </p:iterate>
                                  <p:childTnLst>
                                    <p:set>
                                      <p:cBhvr>
                                        <p:cTn id="95" fill="hold"/>
                                        <p:tgtEl>
                                          <p:spTgt spid="2642"/>
                                        </p:tgtEl>
                                        <p:attrNameLst>
                                          <p:attrName>style.visibility</p:attrName>
                                        </p:attrNameLst>
                                      </p:cBhvr>
                                      <p:to>
                                        <p:strVal val="visible"/>
                                      </p:to>
                                    </p:set>
                                  </p:childTnLst>
                                </p:cTn>
                              </p:par>
                            </p:childTnLst>
                          </p:cTn>
                        </p:par>
                        <p:par>
                          <p:cTn id="96" fill="hold">
                            <p:stCondLst>
                              <p:cond delay="0"/>
                            </p:stCondLst>
                            <p:childTnLst>
                              <p:par>
                                <p:cTn id="97" presetClass="entr" nodeType="afterEffect" presetSubtype="0" presetID="1" grpId="31" fill="hold">
                                  <p:stCondLst>
                                    <p:cond delay="0"/>
                                  </p:stCondLst>
                                  <p:iterate type="el" backwards="0">
                                    <p:tmAbs val="0"/>
                                  </p:iterate>
                                  <p:childTnLst>
                                    <p:set>
                                      <p:cBhvr>
                                        <p:cTn id="98" fill="hold"/>
                                        <p:tgtEl>
                                          <p:spTgt spid="2645"/>
                                        </p:tgtEl>
                                        <p:attrNameLst>
                                          <p:attrName>style.visibility</p:attrName>
                                        </p:attrNameLst>
                                      </p:cBhvr>
                                      <p:to>
                                        <p:strVal val="visible"/>
                                      </p:to>
                                    </p:set>
                                  </p:childTnLst>
                                </p:cTn>
                              </p:par>
                            </p:childTnLst>
                          </p:cTn>
                        </p:par>
                        <p:par>
                          <p:cTn id="99" fill="hold">
                            <p:stCondLst>
                              <p:cond delay="0"/>
                            </p:stCondLst>
                            <p:childTnLst>
                              <p:par>
                                <p:cTn id="100" presetClass="entr" nodeType="afterEffect" presetSubtype="0" presetID="1" grpId="32" fill="hold">
                                  <p:stCondLst>
                                    <p:cond delay="0"/>
                                  </p:stCondLst>
                                  <p:iterate type="el" backwards="0">
                                    <p:tmAbs val="0"/>
                                  </p:iterate>
                                  <p:childTnLst>
                                    <p:set>
                                      <p:cBhvr>
                                        <p:cTn id="101" fill="hold"/>
                                        <p:tgtEl>
                                          <p:spTgt spid="2648"/>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Class="entr" nodeType="clickEffect" presetSubtype="0" presetID="1" grpId="33" fill="hold">
                                  <p:stCondLst>
                                    <p:cond delay="0"/>
                                  </p:stCondLst>
                                  <p:iterate type="el" backwards="0">
                                    <p:tmAbs val="0"/>
                                  </p:iterate>
                                  <p:childTnLst>
                                    <p:set>
                                      <p:cBhvr>
                                        <p:cTn id="105" fill="hold"/>
                                        <p:tgtEl>
                                          <p:spTgt spid="2662"/>
                                        </p:tgtEl>
                                        <p:attrNameLst>
                                          <p:attrName>style.visibility</p:attrName>
                                        </p:attrNameLst>
                                      </p:cBhvr>
                                      <p:to>
                                        <p:strVal val="visible"/>
                                      </p:to>
                                    </p:set>
                                  </p:childTnLst>
                                </p:cTn>
                              </p:par>
                            </p:childTnLst>
                          </p:cTn>
                        </p:par>
                        <p:par>
                          <p:cTn id="106" fill="hold">
                            <p:stCondLst>
                              <p:cond delay="0"/>
                            </p:stCondLst>
                            <p:childTnLst>
                              <p:par>
                                <p:cTn id="107" presetClass="entr" nodeType="afterEffect" presetSubtype="0" presetID="1" grpId="34" fill="hold">
                                  <p:stCondLst>
                                    <p:cond delay="0"/>
                                  </p:stCondLst>
                                  <p:iterate type="el" backwards="0">
                                    <p:tmAbs val="0"/>
                                  </p:iterate>
                                  <p:childTnLst>
                                    <p:set>
                                      <p:cBhvr>
                                        <p:cTn id="108" fill="hold"/>
                                        <p:tgtEl>
                                          <p:spTgt spid="2661"/>
                                        </p:tgtEl>
                                        <p:attrNameLst>
                                          <p:attrName>style.visibility</p:attrName>
                                        </p:attrNameLst>
                                      </p:cBhvr>
                                      <p:to>
                                        <p:strVal val="visible"/>
                                      </p:to>
                                    </p:set>
                                  </p:childTnLst>
                                </p:cTn>
                              </p:par>
                            </p:childTnLst>
                          </p:cTn>
                        </p:par>
                        <p:par>
                          <p:cTn id="109" fill="hold">
                            <p:stCondLst>
                              <p:cond delay="0"/>
                            </p:stCondLst>
                            <p:childTnLst>
                              <p:par>
                                <p:cTn id="110" presetClass="entr" nodeType="afterEffect" presetSubtype="0" presetID="1" grpId="35" fill="hold">
                                  <p:stCondLst>
                                    <p:cond delay="0"/>
                                  </p:stCondLst>
                                  <p:iterate type="el" backwards="0">
                                    <p:tmAbs val="0"/>
                                  </p:iterate>
                                  <p:childTnLst>
                                    <p:set>
                                      <p:cBhvr>
                                        <p:cTn id="111" fill="hold"/>
                                        <p:tgtEl>
                                          <p:spTgt spid="2702"/>
                                        </p:tgtEl>
                                        <p:attrNameLst>
                                          <p:attrName>style.visibility</p:attrName>
                                        </p:attrNameLst>
                                      </p:cBhvr>
                                      <p:to>
                                        <p:strVal val="visible"/>
                                      </p:to>
                                    </p:set>
                                  </p:childTnLst>
                                </p:cTn>
                              </p:par>
                            </p:childTnLst>
                          </p:cTn>
                        </p:par>
                        <p:par>
                          <p:cTn id="112" fill="hold">
                            <p:stCondLst>
                              <p:cond delay="0"/>
                            </p:stCondLst>
                            <p:childTnLst>
                              <p:par>
                                <p:cTn id="113" presetClass="entr" nodeType="afterEffect" presetSubtype="0" presetID="1" grpId="36" fill="hold">
                                  <p:stCondLst>
                                    <p:cond delay="0"/>
                                  </p:stCondLst>
                                  <p:iterate type="el" backwards="0">
                                    <p:tmAbs val="0"/>
                                  </p:iterate>
                                  <p:childTnLst>
                                    <p:set>
                                      <p:cBhvr>
                                        <p:cTn id="114" fill="hold"/>
                                        <p:tgtEl>
                                          <p:spTgt spid="2663"/>
                                        </p:tgtEl>
                                        <p:attrNameLst>
                                          <p:attrName>style.visibility</p:attrName>
                                        </p:attrNameLst>
                                      </p:cBhvr>
                                      <p:to>
                                        <p:strVal val="visible"/>
                                      </p:to>
                                    </p:set>
                                  </p:childTnLst>
                                </p:cTn>
                              </p:par>
                            </p:childTnLst>
                          </p:cTn>
                        </p:par>
                        <p:par>
                          <p:cTn id="115" fill="hold">
                            <p:stCondLst>
                              <p:cond delay="0"/>
                            </p:stCondLst>
                            <p:childTnLst>
                              <p:par>
                                <p:cTn id="116" presetClass="entr" nodeType="afterEffect" presetSubtype="0" presetID="1" grpId="37" fill="hold">
                                  <p:stCondLst>
                                    <p:cond delay="0"/>
                                  </p:stCondLst>
                                  <p:iterate type="el" backwards="0">
                                    <p:tmAbs val="0"/>
                                  </p:iterate>
                                  <p:childTnLst>
                                    <p:set>
                                      <p:cBhvr>
                                        <p:cTn id="117" fill="hold"/>
                                        <p:tgtEl>
                                          <p:spTgt spid="2651"/>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Class="entr" nodeType="clickEffect" presetSubtype="0" presetID="1" grpId="38" fill="hold">
                                  <p:stCondLst>
                                    <p:cond delay="0"/>
                                  </p:stCondLst>
                                  <p:iterate type="el" backwards="0">
                                    <p:tmAbs val="0"/>
                                  </p:iterate>
                                  <p:childTnLst>
                                    <p:set>
                                      <p:cBhvr>
                                        <p:cTn id="121" fill="hold"/>
                                        <p:tgtEl>
                                          <p:spTgt spid="2694"/>
                                        </p:tgtEl>
                                        <p:attrNameLst>
                                          <p:attrName>style.visibility</p:attrName>
                                        </p:attrNameLst>
                                      </p:cBhvr>
                                      <p:to>
                                        <p:strVal val="visible"/>
                                      </p:to>
                                    </p:set>
                                  </p:childTnLst>
                                </p:cTn>
                              </p:par>
                            </p:childTnLst>
                          </p:cTn>
                        </p:par>
                        <p:par>
                          <p:cTn id="122" fill="hold">
                            <p:stCondLst>
                              <p:cond delay="0"/>
                            </p:stCondLst>
                            <p:childTnLst>
                              <p:par>
                                <p:cTn id="123" presetClass="entr" nodeType="afterEffect" presetSubtype="0" presetID="1" grpId="39" fill="hold">
                                  <p:stCondLst>
                                    <p:cond delay="0"/>
                                  </p:stCondLst>
                                  <p:iterate type="el" backwards="0">
                                    <p:tmAbs val="0"/>
                                  </p:iterate>
                                  <p:childTnLst>
                                    <p:set>
                                      <p:cBhvr>
                                        <p:cTn id="124" fill="hold"/>
                                        <p:tgtEl>
                                          <p:spTgt spid="2703"/>
                                        </p:tgtEl>
                                        <p:attrNameLst>
                                          <p:attrName>style.visibility</p:attrName>
                                        </p:attrNameLst>
                                      </p:cBhvr>
                                      <p:to>
                                        <p:strVal val="visible"/>
                                      </p:to>
                                    </p:set>
                                  </p:childTnLst>
                                </p:cTn>
                              </p:par>
                            </p:childTnLst>
                          </p:cTn>
                        </p:par>
                        <p:par>
                          <p:cTn id="125" fill="hold">
                            <p:stCondLst>
                              <p:cond delay="0"/>
                            </p:stCondLst>
                            <p:childTnLst>
                              <p:par>
                                <p:cTn id="126" presetClass="entr" nodeType="afterEffect" presetSubtype="0" presetID="1" grpId="40" fill="hold">
                                  <p:stCondLst>
                                    <p:cond delay="0"/>
                                  </p:stCondLst>
                                  <p:iterate type="el" backwards="0">
                                    <p:tmAbs val="0"/>
                                  </p:iterate>
                                  <p:childTnLst>
                                    <p:set>
                                      <p:cBhvr>
                                        <p:cTn id="127" fill="hold"/>
                                        <p:tgtEl>
                                          <p:spTgt spid="2685"/>
                                        </p:tgtEl>
                                        <p:attrNameLst>
                                          <p:attrName>style.visibility</p:attrName>
                                        </p:attrNameLst>
                                      </p:cBhvr>
                                      <p:to>
                                        <p:strVal val="visible"/>
                                      </p:to>
                                    </p:set>
                                  </p:childTnLst>
                                </p:cTn>
                              </p:par>
                            </p:childTnLst>
                          </p:cTn>
                        </p:par>
                        <p:par>
                          <p:cTn id="128" fill="hold">
                            <p:stCondLst>
                              <p:cond delay="0"/>
                            </p:stCondLst>
                            <p:childTnLst>
                              <p:par>
                                <p:cTn id="129" presetClass="entr" nodeType="afterEffect" presetSubtype="0" presetID="1" grpId="41" fill="hold">
                                  <p:stCondLst>
                                    <p:cond delay="0"/>
                                  </p:stCondLst>
                                  <p:iterate type="el" backwards="0">
                                    <p:tmAbs val="0"/>
                                  </p:iterate>
                                  <p:childTnLst>
                                    <p:set>
                                      <p:cBhvr>
                                        <p:cTn id="130" fill="hold"/>
                                        <p:tgtEl>
                                          <p:spTgt spid="2693"/>
                                        </p:tgtEl>
                                        <p:attrNameLst>
                                          <p:attrName>style.visibility</p:attrName>
                                        </p:attrNameLst>
                                      </p:cBhvr>
                                      <p:to>
                                        <p:strVal val="visible"/>
                                      </p:to>
                                    </p:set>
                                  </p:childTnLst>
                                </p:cTn>
                              </p:par>
                            </p:childTnLst>
                          </p:cTn>
                        </p:par>
                        <p:par>
                          <p:cTn id="131" fill="hold">
                            <p:stCondLst>
                              <p:cond delay="0"/>
                            </p:stCondLst>
                            <p:childTnLst>
                              <p:par>
                                <p:cTn id="132" presetClass="entr" nodeType="afterEffect" presetSubtype="0" presetID="1" grpId="42" fill="hold">
                                  <p:stCondLst>
                                    <p:cond delay="0"/>
                                  </p:stCondLst>
                                  <p:iterate type="el" backwards="0">
                                    <p:tmAbs val="0"/>
                                  </p:iterate>
                                  <p:childTnLst>
                                    <p:set>
                                      <p:cBhvr>
                                        <p:cTn id="133" fill="hold"/>
                                        <p:tgtEl>
                                          <p:spTgt spid="2684"/>
                                        </p:tgtEl>
                                        <p:attrNameLst>
                                          <p:attrName>style.visibility</p:attrName>
                                        </p:attrNameLst>
                                      </p:cBhvr>
                                      <p:to>
                                        <p:strVal val="visible"/>
                                      </p:to>
                                    </p:set>
                                  </p:childTnLst>
                                </p:cTn>
                              </p:par>
                            </p:childTnLst>
                          </p:cTn>
                        </p:par>
                      </p:childTnLst>
                    </p:cTn>
                  </p:par>
                  <p:par>
                    <p:cTn id="134" fill="hold">
                      <p:stCondLst>
                        <p:cond delay="indefinite"/>
                      </p:stCondLst>
                      <p:childTnLst>
                        <p:par>
                          <p:cTn id="135" fill="hold">
                            <p:stCondLst>
                              <p:cond delay="0"/>
                            </p:stCondLst>
                            <p:childTnLst>
                              <p:par>
                                <p:cTn id="136" presetClass="entr" nodeType="clickEffect" presetSubtype="0" presetID="1" grpId="43" fill="hold">
                                  <p:stCondLst>
                                    <p:cond delay="0"/>
                                  </p:stCondLst>
                                  <p:iterate type="el" backwards="0">
                                    <p:tmAbs val="0"/>
                                  </p:iterate>
                                  <p:childTnLst>
                                    <p:set>
                                      <p:cBhvr>
                                        <p:cTn id="137" fill="hold"/>
                                        <p:tgtEl>
                                          <p:spTgt spid="2719"/>
                                        </p:tgtEl>
                                        <p:attrNameLst>
                                          <p:attrName>style.visibility</p:attrName>
                                        </p:attrNameLst>
                                      </p:cBhvr>
                                      <p:to>
                                        <p:strVal val="visible"/>
                                      </p:to>
                                    </p:set>
                                  </p:childTnLst>
                                </p:cTn>
                              </p:par>
                            </p:childTnLst>
                          </p:cTn>
                        </p:par>
                      </p:childTnLst>
                    </p:cTn>
                  </p:par>
                  <p:par>
                    <p:cTn id="138" fill="hold">
                      <p:stCondLst>
                        <p:cond delay="indefinite"/>
                      </p:stCondLst>
                      <p:childTnLst>
                        <p:par>
                          <p:cTn id="139" fill="hold">
                            <p:stCondLst>
                              <p:cond delay="0"/>
                            </p:stCondLst>
                            <p:childTnLst>
                              <p:par>
                                <p:cTn id="140" presetClass="entr" nodeType="clickEffect" presetSubtype="0" presetID="1" grpId="44" fill="hold">
                                  <p:stCondLst>
                                    <p:cond delay="0"/>
                                  </p:stCondLst>
                                  <p:iterate type="el" backwards="0">
                                    <p:tmAbs val="0"/>
                                  </p:iterate>
                                  <p:childTnLst>
                                    <p:set>
                                      <p:cBhvr>
                                        <p:cTn id="141" fill="hold"/>
                                        <p:tgtEl>
                                          <p:spTgt spid="2700"/>
                                        </p:tgtEl>
                                        <p:attrNameLst>
                                          <p:attrName>style.visibility</p:attrName>
                                        </p:attrNameLst>
                                      </p:cBhvr>
                                      <p:to>
                                        <p:strVal val="visible"/>
                                      </p:to>
                                    </p:set>
                                  </p:childTnLst>
                                </p:cTn>
                              </p:par>
                            </p:childTnLst>
                          </p:cTn>
                        </p:par>
                        <p:par>
                          <p:cTn id="142" fill="hold">
                            <p:stCondLst>
                              <p:cond delay="0"/>
                            </p:stCondLst>
                            <p:childTnLst>
                              <p:par>
                                <p:cTn id="143" presetClass="entr" nodeType="afterEffect" presetSubtype="0" presetID="1" grpId="45" fill="hold">
                                  <p:stCondLst>
                                    <p:cond delay="0"/>
                                  </p:stCondLst>
                                  <p:iterate type="el" backwards="0">
                                    <p:tmAbs val="0"/>
                                  </p:iterate>
                                  <p:childTnLst>
                                    <p:set>
                                      <p:cBhvr>
                                        <p:cTn id="144" fill="hold"/>
                                        <p:tgtEl>
                                          <p:spTgt spid="2678"/>
                                        </p:tgtEl>
                                        <p:attrNameLst>
                                          <p:attrName>style.visibility</p:attrName>
                                        </p:attrNameLst>
                                      </p:cBhvr>
                                      <p:to>
                                        <p:strVal val="visible"/>
                                      </p:to>
                                    </p:set>
                                  </p:childTnLst>
                                </p:cTn>
                              </p:par>
                            </p:childTnLst>
                          </p:cTn>
                        </p:par>
                        <p:par>
                          <p:cTn id="145" fill="hold">
                            <p:stCondLst>
                              <p:cond delay="0"/>
                            </p:stCondLst>
                            <p:childTnLst>
                              <p:par>
                                <p:cTn id="146" presetClass="entr" nodeType="afterEffect" presetSubtype="0" presetID="1" grpId="46" fill="hold">
                                  <p:stCondLst>
                                    <p:cond delay="0"/>
                                  </p:stCondLst>
                                  <p:iterate type="el" backwards="0">
                                    <p:tmAbs val="0"/>
                                  </p:iterate>
                                  <p:childTnLst>
                                    <p:set>
                                      <p:cBhvr>
                                        <p:cTn id="147" fill="hold"/>
                                        <p:tgtEl>
                                          <p:spTgt spid="2679"/>
                                        </p:tgtEl>
                                        <p:attrNameLst>
                                          <p:attrName>style.visibility</p:attrName>
                                        </p:attrNameLst>
                                      </p:cBhvr>
                                      <p:to>
                                        <p:strVal val="visible"/>
                                      </p:to>
                                    </p:set>
                                  </p:childTnLst>
                                </p:cTn>
                              </p:par>
                            </p:childTnLst>
                          </p:cTn>
                        </p:par>
                        <p:par>
                          <p:cTn id="148" fill="hold">
                            <p:stCondLst>
                              <p:cond delay="0"/>
                            </p:stCondLst>
                            <p:childTnLst>
                              <p:par>
                                <p:cTn id="149" presetClass="entr" nodeType="afterEffect" presetSubtype="0" presetID="1" grpId="47" fill="hold">
                                  <p:stCondLst>
                                    <p:cond delay="0"/>
                                  </p:stCondLst>
                                  <p:iterate type="el" backwards="0">
                                    <p:tmAbs val="0"/>
                                  </p:iterate>
                                  <p:childTnLst>
                                    <p:set>
                                      <p:cBhvr>
                                        <p:cTn id="150" fill="hold"/>
                                        <p:tgtEl>
                                          <p:spTgt spid="2690"/>
                                        </p:tgtEl>
                                        <p:attrNameLst>
                                          <p:attrName>style.visibility</p:attrName>
                                        </p:attrNameLst>
                                      </p:cBhvr>
                                      <p:to>
                                        <p:strVal val="visible"/>
                                      </p:to>
                                    </p:set>
                                  </p:childTnLst>
                                </p:cTn>
                              </p:par>
                            </p:childTnLst>
                          </p:cTn>
                        </p:par>
                        <p:par>
                          <p:cTn id="151" fill="hold">
                            <p:stCondLst>
                              <p:cond delay="0"/>
                            </p:stCondLst>
                            <p:childTnLst>
                              <p:par>
                                <p:cTn id="152" presetClass="entr" nodeType="afterEffect" presetSubtype="0" presetID="1" grpId="48" fill="hold">
                                  <p:stCondLst>
                                    <p:cond delay="0"/>
                                  </p:stCondLst>
                                  <p:iterate type="el" backwards="0">
                                    <p:tmAbs val="0"/>
                                  </p:iterate>
                                  <p:childTnLst>
                                    <p:set>
                                      <p:cBhvr>
                                        <p:cTn id="153" fill="hold"/>
                                        <p:tgtEl>
                                          <p:spTgt spid="2668"/>
                                        </p:tgtEl>
                                        <p:attrNameLst>
                                          <p:attrName>style.visibility</p:attrName>
                                        </p:attrNameLst>
                                      </p:cBhvr>
                                      <p:to>
                                        <p:strVal val="visible"/>
                                      </p:to>
                                    </p:set>
                                  </p:childTnLst>
                                </p:cTn>
                              </p:par>
                            </p:childTnLst>
                          </p:cTn>
                        </p:par>
                        <p:par>
                          <p:cTn id="154" fill="hold">
                            <p:stCondLst>
                              <p:cond delay="0"/>
                            </p:stCondLst>
                            <p:childTnLst>
                              <p:par>
                                <p:cTn id="155" presetClass="entr" nodeType="afterEffect" presetSubtype="0" presetID="1" grpId="49" fill="hold">
                                  <p:stCondLst>
                                    <p:cond delay="0"/>
                                  </p:stCondLst>
                                  <p:iterate type="el" backwards="0">
                                    <p:tmAbs val="0"/>
                                  </p:iterate>
                                  <p:childTnLst>
                                    <p:set>
                                      <p:cBhvr>
                                        <p:cTn id="156" fill="hold"/>
                                        <p:tgtEl>
                                          <p:spTgt spid="2672"/>
                                        </p:tgtEl>
                                        <p:attrNameLst>
                                          <p:attrName>style.visibility</p:attrName>
                                        </p:attrNameLst>
                                      </p:cBhvr>
                                      <p:to>
                                        <p:strVal val="visible"/>
                                      </p:to>
                                    </p:set>
                                  </p:childTnLst>
                                </p:cTn>
                              </p:par>
                            </p:childTnLst>
                          </p:cTn>
                        </p:par>
                        <p:par>
                          <p:cTn id="157" fill="hold">
                            <p:stCondLst>
                              <p:cond delay="0"/>
                            </p:stCondLst>
                            <p:childTnLst>
                              <p:par>
                                <p:cTn id="158" presetClass="entr" nodeType="afterEffect" presetSubtype="0" presetID="1" grpId="50" fill="hold">
                                  <p:stCondLst>
                                    <p:cond delay="0"/>
                                  </p:stCondLst>
                                  <p:iterate type="el" backwards="0">
                                    <p:tmAbs val="0"/>
                                  </p:iterate>
                                  <p:childTnLst>
                                    <p:set>
                                      <p:cBhvr>
                                        <p:cTn id="159" fill="hold"/>
                                        <p:tgtEl>
                                          <p:spTgt spid="2676"/>
                                        </p:tgtEl>
                                        <p:attrNameLst>
                                          <p:attrName>style.visibility</p:attrName>
                                        </p:attrNameLst>
                                      </p:cBhvr>
                                      <p:to>
                                        <p:strVal val="visible"/>
                                      </p:to>
                                    </p:set>
                                  </p:childTnLst>
                                </p:cTn>
                              </p:par>
                            </p:childTnLst>
                          </p:cTn>
                        </p:par>
                        <p:par>
                          <p:cTn id="160" fill="hold">
                            <p:stCondLst>
                              <p:cond delay="0"/>
                            </p:stCondLst>
                            <p:childTnLst>
                              <p:par>
                                <p:cTn id="161" presetClass="entr" nodeType="afterEffect" presetSubtype="0" presetID="1" grpId="51" fill="hold">
                                  <p:stCondLst>
                                    <p:cond delay="0"/>
                                  </p:stCondLst>
                                  <p:iterate type="el" backwards="0">
                                    <p:tmAbs val="0"/>
                                  </p:iterate>
                                  <p:childTnLst>
                                    <p:set>
                                      <p:cBhvr>
                                        <p:cTn id="162" fill="hold"/>
                                        <p:tgtEl>
                                          <p:spTgt spid="2689"/>
                                        </p:tgtEl>
                                        <p:attrNameLst>
                                          <p:attrName>style.visibility</p:attrName>
                                        </p:attrNameLst>
                                      </p:cBhvr>
                                      <p:to>
                                        <p:strVal val="visible"/>
                                      </p:to>
                                    </p:set>
                                  </p:childTnLst>
                                </p:cTn>
                              </p:par>
                            </p:childTnLst>
                          </p:cTn>
                        </p:par>
                      </p:childTnLst>
                    </p:cTn>
                  </p:par>
                  <p:par>
                    <p:cTn id="163" fill="hold">
                      <p:stCondLst>
                        <p:cond delay="indefinite"/>
                      </p:stCondLst>
                      <p:childTnLst>
                        <p:par>
                          <p:cTn id="164" fill="hold">
                            <p:stCondLst>
                              <p:cond delay="0"/>
                            </p:stCondLst>
                            <p:childTnLst>
                              <p:par>
                                <p:cTn id="165" presetClass="exit" nodeType="clickEffect" presetSubtype="0" presetID="1" grpId="52" fill="hold">
                                  <p:stCondLst>
                                    <p:cond delay="0"/>
                                  </p:stCondLst>
                                  <p:iterate type="el" backwards="0">
                                    <p:tmAbs val="0"/>
                                  </p:iterate>
                                  <p:childTnLst>
                                    <p:set>
                                      <p:cBhvr>
                                        <p:cTn id="166" fill="hold">
                                          <p:stCondLst>
                                            <p:cond delay="0"/>
                                          </p:stCondLst>
                                        </p:cTn>
                                        <p:tgtEl>
                                          <p:spTgt spid="2718"/>
                                        </p:tgtEl>
                                        <p:attrNameLst>
                                          <p:attrName>style.visibility</p:attrName>
                                        </p:attrNameLst>
                                      </p:cBhvr>
                                      <p:to>
                                        <p:strVal val="hidden"/>
                                      </p:to>
                                    </p:set>
                                  </p:childTnLst>
                                </p:cTn>
                              </p:par>
                            </p:childTnLst>
                          </p:cTn>
                        </p:par>
                        <p:par>
                          <p:cTn id="167" fill="hold">
                            <p:stCondLst>
                              <p:cond delay="0"/>
                            </p:stCondLst>
                            <p:childTnLst>
                              <p:par>
                                <p:cTn id="168" presetClass="exit" nodeType="afterEffect" presetSubtype="0" presetID="1" grpId="53" fill="hold">
                                  <p:stCondLst>
                                    <p:cond delay="0"/>
                                  </p:stCondLst>
                                  <p:iterate type="el" backwards="0">
                                    <p:tmAbs val="0"/>
                                  </p:iterate>
                                  <p:childTnLst>
                                    <p:set>
                                      <p:cBhvr>
                                        <p:cTn id="169" fill="hold">
                                          <p:stCondLst>
                                            <p:cond delay="0"/>
                                          </p:stCondLst>
                                        </p:cTn>
                                        <p:tgtEl>
                                          <p:spTgt spid="2719"/>
                                        </p:tgtEl>
                                        <p:attrNameLst>
                                          <p:attrName>style.visibility</p:attrName>
                                        </p:attrNameLst>
                                      </p:cBhvr>
                                      <p:to>
                                        <p:strVal val="hidden"/>
                                      </p:to>
                                    </p:set>
                                  </p:childTnLst>
                                </p:cTn>
                              </p:par>
                            </p:childTnLst>
                          </p:cTn>
                        </p:par>
                        <p:par>
                          <p:cTn id="170" fill="hold">
                            <p:stCondLst>
                              <p:cond delay="0"/>
                            </p:stCondLst>
                            <p:childTnLst>
                              <p:par>
                                <p:cTn id="171" presetClass="exit" nodeType="afterEffect" presetSubtype="0" presetID="1" grpId="54" fill="hold">
                                  <p:stCondLst>
                                    <p:cond delay="0"/>
                                  </p:stCondLst>
                                  <p:iterate type="el" backwards="0">
                                    <p:tmAbs val="0"/>
                                  </p:iterate>
                                  <p:childTnLst>
                                    <p:set>
                                      <p:cBhvr>
                                        <p:cTn id="172" fill="hold">
                                          <p:stCondLst>
                                            <p:cond delay="0"/>
                                          </p:stCondLst>
                                        </p:cTn>
                                        <p:tgtEl>
                                          <p:spTgt spid="2677"/>
                                        </p:tgtEl>
                                        <p:attrNameLst>
                                          <p:attrName>style.visibility</p:attrName>
                                        </p:attrNameLst>
                                      </p:cBhvr>
                                      <p:to>
                                        <p:strVal val="hidden"/>
                                      </p:to>
                                    </p:set>
                                  </p:childTnLst>
                                </p:cTn>
                              </p:par>
                            </p:childTnLst>
                          </p:cTn>
                        </p:par>
                        <p:par>
                          <p:cTn id="173" fill="hold">
                            <p:stCondLst>
                              <p:cond delay="0"/>
                            </p:stCondLst>
                            <p:childTnLst>
                              <p:par>
                                <p:cTn id="174" presetClass="exit" nodeType="afterEffect" presetSubtype="0" presetID="1" grpId="55" fill="hold">
                                  <p:stCondLst>
                                    <p:cond delay="0"/>
                                  </p:stCondLst>
                                  <p:iterate type="el" backwards="0">
                                    <p:tmAbs val="0"/>
                                  </p:iterate>
                                  <p:childTnLst>
                                    <p:set>
                                      <p:cBhvr>
                                        <p:cTn id="175" fill="hold">
                                          <p:stCondLst>
                                            <p:cond delay="0"/>
                                          </p:stCondLst>
                                        </p:cTn>
                                        <p:tgtEl>
                                          <p:spTgt spid="2668"/>
                                        </p:tgtEl>
                                        <p:attrNameLst>
                                          <p:attrName>style.visibility</p:attrName>
                                        </p:attrNameLst>
                                      </p:cBhvr>
                                      <p:to>
                                        <p:strVal val="hidden"/>
                                      </p:to>
                                    </p:set>
                                  </p:childTnLst>
                                </p:cTn>
                              </p:par>
                            </p:childTnLst>
                          </p:cTn>
                        </p:par>
                        <p:par>
                          <p:cTn id="176" fill="hold">
                            <p:stCondLst>
                              <p:cond delay="0"/>
                            </p:stCondLst>
                            <p:childTnLst>
                              <p:par>
                                <p:cTn id="177" presetClass="exit" nodeType="afterEffect" presetSubtype="0" presetID="1" grpId="56" fill="hold">
                                  <p:stCondLst>
                                    <p:cond delay="0"/>
                                  </p:stCondLst>
                                  <p:iterate type="el" backwards="0">
                                    <p:tmAbs val="0"/>
                                  </p:iterate>
                                  <p:childTnLst>
                                    <p:set>
                                      <p:cBhvr>
                                        <p:cTn id="178" fill="hold">
                                          <p:stCondLst>
                                            <p:cond delay="0"/>
                                          </p:stCondLst>
                                        </p:cTn>
                                        <p:tgtEl>
                                          <p:spTgt spid="2634"/>
                                        </p:tgtEl>
                                        <p:attrNameLst>
                                          <p:attrName>style.visibility</p:attrName>
                                        </p:attrNameLst>
                                      </p:cBhvr>
                                      <p:to>
                                        <p:strVal val="hidden"/>
                                      </p:to>
                                    </p:set>
                                  </p:childTnLst>
                                </p:cTn>
                              </p:par>
                            </p:childTnLst>
                          </p:cTn>
                        </p:par>
                        <p:par>
                          <p:cTn id="179" fill="hold">
                            <p:stCondLst>
                              <p:cond delay="0"/>
                            </p:stCondLst>
                            <p:childTnLst>
                              <p:par>
                                <p:cTn id="180" presetClass="exit" nodeType="afterEffect" presetSubtype="0" presetID="1" grpId="57" fill="hold">
                                  <p:stCondLst>
                                    <p:cond delay="0"/>
                                  </p:stCondLst>
                                  <p:iterate type="el" backwards="0">
                                    <p:tmAbs val="0"/>
                                  </p:iterate>
                                  <p:childTnLst>
                                    <p:set>
                                      <p:cBhvr>
                                        <p:cTn id="181" fill="hold">
                                          <p:stCondLst>
                                            <p:cond delay="0"/>
                                          </p:stCondLst>
                                        </p:cTn>
                                        <p:tgtEl>
                                          <p:spTgt spid="2635"/>
                                        </p:tgtEl>
                                        <p:attrNameLst>
                                          <p:attrName>style.visibility</p:attrName>
                                        </p:attrNameLst>
                                      </p:cBhvr>
                                      <p:to>
                                        <p:strVal val="hidden"/>
                                      </p:to>
                                    </p:set>
                                  </p:childTnLst>
                                </p:cTn>
                              </p:par>
                            </p:childTnLst>
                          </p:cTn>
                        </p:par>
                        <p:par>
                          <p:cTn id="182" fill="hold">
                            <p:stCondLst>
                              <p:cond delay="0"/>
                            </p:stCondLst>
                            <p:childTnLst>
                              <p:par>
                                <p:cTn id="183" presetClass="exit" nodeType="afterEffect" presetSubtype="0" presetID="1" grpId="58" fill="hold">
                                  <p:stCondLst>
                                    <p:cond delay="0"/>
                                  </p:stCondLst>
                                  <p:iterate type="el" backwards="0">
                                    <p:tmAbs val="0"/>
                                  </p:iterate>
                                  <p:childTnLst>
                                    <p:set>
                                      <p:cBhvr>
                                        <p:cTn id="184" fill="hold">
                                          <p:stCondLst>
                                            <p:cond delay="0"/>
                                          </p:stCondLst>
                                        </p:cTn>
                                        <p:tgtEl>
                                          <p:spTgt spid="2636"/>
                                        </p:tgtEl>
                                        <p:attrNameLst>
                                          <p:attrName>style.visibility</p:attrName>
                                        </p:attrNameLst>
                                      </p:cBhvr>
                                      <p:to>
                                        <p:strVal val="hidden"/>
                                      </p:to>
                                    </p:set>
                                  </p:childTnLst>
                                </p:cTn>
                              </p:par>
                            </p:childTnLst>
                          </p:cTn>
                        </p:par>
                        <p:par>
                          <p:cTn id="185" fill="hold">
                            <p:stCondLst>
                              <p:cond delay="0"/>
                            </p:stCondLst>
                            <p:childTnLst>
                              <p:par>
                                <p:cTn id="186" presetClass="exit" nodeType="afterEffect" presetSubtype="0" presetID="1" grpId="59" fill="hold">
                                  <p:stCondLst>
                                    <p:cond delay="0"/>
                                  </p:stCondLst>
                                  <p:iterate type="el" backwards="0">
                                    <p:tmAbs val="0"/>
                                  </p:iterate>
                                  <p:childTnLst>
                                    <p:set>
                                      <p:cBhvr>
                                        <p:cTn id="187" fill="hold">
                                          <p:stCondLst>
                                            <p:cond delay="0"/>
                                          </p:stCondLst>
                                        </p:cTn>
                                        <p:tgtEl>
                                          <p:spTgt spid="2700"/>
                                        </p:tgtEl>
                                        <p:attrNameLst>
                                          <p:attrName>style.visibility</p:attrName>
                                        </p:attrNameLst>
                                      </p:cBhvr>
                                      <p:to>
                                        <p:strVal val="hidden"/>
                                      </p:to>
                                    </p:set>
                                  </p:childTnLst>
                                </p:cTn>
                              </p:par>
                            </p:childTnLst>
                          </p:cTn>
                        </p:par>
                        <p:par>
                          <p:cTn id="188" fill="hold">
                            <p:stCondLst>
                              <p:cond delay="0"/>
                            </p:stCondLst>
                            <p:childTnLst>
                              <p:par>
                                <p:cTn id="189" presetClass="exit" nodeType="afterEffect" presetSubtype="0" presetID="1" grpId="60" fill="hold">
                                  <p:stCondLst>
                                    <p:cond delay="0"/>
                                  </p:stCondLst>
                                  <p:iterate type="el" backwards="0">
                                    <p:tmAbs val="0"/>
                                  </p:iterate>
                                  <p:childTnLst>
                                    <p:set>
                                      <p:cBhvr>
                                        <p:cTn id="190" fill="hold">
                                          <p:stCondLst>
                                            <p:cond delay="0"/>
                                          </p:stCondLst>
                                        </p:cTn>
                                        <p:tgtEl>
                                          <p:spTgt spid="2639"/>
                                        </p:tgtEl>
                                        <p:attrNameLst>
                                          <p:attrName>style.visibility</p:attrName>
                                        </p:attrNameLst>
                                      </p:cBhvr>
                                      <p:to>
                                        <p:strVal val="hidden"/>
                                      </p:to>
                                    </p:set>
                                  </p:childTnLst>
                                </p:cTn>
                              </p:par>
                            </p:childTnLst>
                          </p:cTn>
                        </p:par>
                        <p:par>
                          <p:cTn id="191" fill="hold">
                            <p:stCondLst>
                              <p:cond delay="0"/>
                            </p:stCondLst>
                            <p:childTnLst>
                              <p:par>
                                <p:cTn id="192" presetClass="exit" nodeType="afterEffect" presetSubtype="0" presetID="1" grpId="61" fill="hold">
                                  <p:stCondLst>
                                    <p:cond delay="0"/>
                                  </p:stCondLst>
                                  <p:iterate type="el" backwards="0">
                                    <p:tmAbs val="0"/>
                                  </p:iterate>
                                  <p:childTnLst>
                                    <p:set>
                                      <p:cBhvr>
                                        <p:cTn id="193" fill="hold">
                                          <p:stCondLst>
                                            <p:cond delay="0"/>
                                          </p:stCondLst>
                                        </p:cTn>
                                        <p:tgtEl>
                                          <p:spTgt spid="2638"/>
                                        </p:tgtEl>
                                        <p:attrNameLst>
                                          <p:attrName>style.visibility</p:attrName>
                                        </p:attrNameLst>
                                      </p:cBhvr>
                                      <p:to>
                                        <p:strVal val="hidden"/>
                                      </p:to>
                                    </p:set>
                                  </p:childTnLst>
                                </p:cTn>
                              </p:par>
                            </p:childTnLst>
                          </p:cTn>
                        </p:par>
                        <p:par>
                          <p:cTn id="194" fill="hold">
                            <p:stCondLst>
                              <p:cond delay="0"/>
                            </p:stCondLst>
                            <p:childTnLst>
                              <p:par>
                                <p:cTn id="195" presetClass="exit" nodeType="afterEffect" presetSubtype="0" presetID="1" grpId="62" fill="hold">
                                  <p:stCondLst>
                                    <p:cond delay="0"/>
                                  </p:stCondLst>
                                  <p:iterate type="el" backwards="0">
                                    <p:tmAbs val="0"/>
                                  </p:iterate>
                                  <p:childTnLst>
                                    <p:set>
                                      <p:cBhvr>
                                        <p:cTn id="196" fill="hold">
                                          <p:stCondLst>
                                            <p:cond delay="0"/>
                                          </p:stCondLst>
                                        </p:cTn>
                                        <p:tgtEl>
                                          <p:spTgt spid="2656"/>
                                        </p:tgtEl>
                                        <p:attrNameLst>
                                          <p:attrName>style.visibility</p:attrName>
                                        </p:attrNameLst>
                                      </p:cBhvr>
                                      <p:to>
                                        <p:strVal val="hidden"/>
                                      </p:to>
                                    </p:set>
                                  </p:childTnLst>
                                </p:cTn>
                              </p:par>
                            </p:childTnLst>
                          </p:cTn>
                        </p:par>
                        <p:par>
                          <p:cTn id="197" fill="hold">
                            <p:stCondLst>
                              <p:cond delay="0"/>
                            </p:stCondLst>
                            <p:childTnLst>
                              <p:par>
                                <p:cTn id="198" presetClass="exit" nodeType="afterEffect" presetSubtype="0" presetID="1" grpId="63" fill="hold">
                                  <p:stCondLst>
                                    <p:cond delay="0"/>
                                  </p:stCondLst>
                                  <p:iterate type="el" backwards="0">
                                    <p:tmAbs val="0"/>
                                  </p:iterate>
                                  <p:childTnLst>
                                    <p:set>
                                      <p:cBhvr>
                                        <p:cTn id="199" fill="hold">
                                          <p:stCondLst>
                                            <p:cond delay="0"/>
                                          </p:stCondLst>
                                        </p:cTn>
                                        <p:tgtEl>
                                          <p:spTgt spid="2658"/>
                                        </p:tgtEl>
                                        <p:attrNameLst>
                                          <p:attrName>style.visibility</p:attrName>
                                        </p:attrNameLst>
                                      </p:cBhvr>
                                      <p:to>
                                        <p:strVal val="hidden"/>
                                      </p:to>
                                    </p:set>
                                  </p:childTnLst>
                                </p:cTn>
                              </p:par>
                            </p:childTnLst>
                          </p:cTn>
                        </p:par>
                        <p:par>
                          <p:cTn id="200" fill="hold">
                            <p:stCondLst>
                              <p:cond delay="0"/>
                            </p:stCondLst>
                            <p:childTnLst>
                              <p:par>
                                <p:cTn id="201" presetClass="exit" nodeType="afterEffect" presetSubtype="0" presetID="1" grpId="64" fill="hold">
                                  <p:stCondLst>
                                    <p:cond delay="0"/>
                                  </p:stCondLst>
                                  <p:iterate type="el" backwards="0">
                                    <p:tmAbs val="0"/>
                                  </p:iterate>
                                  <p:childTnLst>
                                    <p:set>
                                      <p:cBhvr>
                                        <p:cTn id="202" fill="hold">
                                          <p:stCondLst>
                                            <p:cond delay="0"/>
                                          </p:stCondLst>
                                        </p:cTn>
                                        <p:tgtEl>
                                          <p:spTgt spid="2660"/>
                                        </p:tgtEl>
                                        <p:attrNameLst>
                                          <p:attrName>style.visibility</p:attrName>
                                        </p:attrNameLst>
                                      </p:cBhvr>
                                      <p:to>
                                        <p:strVal val="hidden"/>
                                      </p:to>
                                    </p:set>
                                  </p:childTnLst>
                                </p:cTn>
                              </p:par>
                            </p:childTnLst>
                          </p:cTn>
                        </p:par>
                        <p:par>
                          <p:cTn id="203" fill="hold">
                            <p:stCondLst>
                              <p:cond delay="0"/>
                            </p:stCondLst>
                            <p:childTnLst>
                              <p:par>
                                <p:cTn id="204" presetClass="exit" nodeType="afterEffect" presetSubtype="0" presetID="1" grpId="65" fill="hold">
                                  <p:stCondLst>
                                    <p:cond delay="0"/>
                                  </p:stCondLst>
                                  <p:iterate type="el" backwards="0">
                                    <p:tmAbs val="0"/>
                                  </p:iterate>
                                  <p:childTnLst>
                                    <p:set>
                                      <p:cBhvr>
                                        <p:cTn id="205" fill="hold">
                                          <p:stCondLst>
                                            <p:cond delay="0"/>
                                          </p:stCondLst>
                                        </p:cTn>
                                        <p:tgtEl>
                                          <p:spTgt spid="2672"/>
                                        </p:tgtEl>
                                        <p:attrNameLst>
                                          <p:attrName>style.visibility</p:attrName>
                                        </p:attrNameLst>
                                      </p:cBhvr>
                                      <p:to>
                                        <p:strVal val="hidden"/>
                                      </p:to>
                                    </p:set>
                                  </p:childTnLst>
                                </p:cTn>
                              </p:par>
                            </p:childTnLst>
                          </p:cTn>
                        </p:par>
                        <p:par>
                          <p:cTn id="206" fill="hold">
                            <p:stCondLst>
                              <p:cond delay="0"/>
                            </p:stCondLst>
                            <p:childTnLst>
                              <p:par>
                                <p:cTn id="207" presetClass="exit" nodeType="afterEffect" presetSubtype="0" presetID="1" grpId="66" fill="hold">
                                  <p:stCondLst>
                                    <p:cond delay="0"/>
                                  </p:stCondLst>
                                  <p:iterate type="el" backwards="0">
                                    <p:tmAbs val="0"/>
                                  </p:iterate>
                                  <p:childTnLst>
                                    <p:set>
                                      <p:cBhvr>
                                        <p:cTn id="208" fill="hold">
                                          <p:stCondLst>
                                            <p:cond delay="0"/>
                                          </p:stCondLst>
                                        </p:cTn>
                                        <p:tgtEl>
                                          <p:spTgt spid="2653"/>
                                        </p:tgtEl>
                                        <p:attrNameLst>
                                          <p:attrName>style.visibility</p:attrName>
                                        </p:attrNameLst>
                                      </p:cBhvr>
                                      <p:to>
                                        <p:strVal val="hidden"/>
                                      </p:to>
                                    </p:set>
                                  </p:childTnLst>
                                </p:cTn>
                              </p:par>
                            </p:childTnLst>
                          </p:cTn>
                        </p:par>
                        <p:par>
                          <p:cTn id="209" fill="hold">
                            <p:stCondLst>
                              <p:cond delay="0"/>
                            </p:stCondLst>
                            <p:childTnLst>
                              <p:par>
                                <p:cTn id="210" presetClass="exit" nodeType="afterEffect" presetSubtype="0" presetID="1" grpId="67" fill="hold">
                                  <p:stCondLst>
                                    <p:cond delay="0"/>
                                  </p:stCondLst>
                                  <p:iterate type="el" backwards="0">
                                    <p:tmAbs val="0"/>
                                  </p:iterate>
                                  <p:childTnLst>
                                    <p:set>
                                      <p:cBhvr>
                                        <p:cTn id="211" fill="hold">
                                          <p:stCondLst>
                                            <p:cond delay="0"/>
                                          </p:stCondLst>
                                        </p:cTn>
                                        <p:tgtEl>
                                          <p:spTgt spid="2654"/>
                                        </p:tgtEl>
                                        <p:attrNameLst>
                                          <p:attrName>style.visibility</p:attrName>
                                        </p:attrNameLst>
                                      </p:cBhvr>
                                      <p:to>
                                        <p:strVal val="hidden"/>
                                      </p:to>
                                    </p:set>
                                  </p:childTnLst>
                                </p:cTn>
                              </p:par>
                            </p:childTnLst>
                          </p:cTn>
                        </p:par>
                        <p:par>
                          <p:cTn id="212" fill="hold">
                            <p:stCondLst>
                              <p:cond delay="0"/>
                            </p:stCondLst>
                            <p:childTnLst>
                              <p:par>
                                <p:cTn id="213" presetClass="exit" nodeType="afterEffect" presetSubtype="0" presetID="1" grpId="68" fill="hold">
                                  <p:stCondLst>
                                    <p:cond delay="0"/>
                                  </p:stCondLst>
                                  <p:iterate type="el" backwards="0">
                                    <p:tmAbs val="0"/>
                                  </p:iterate>
                                  <p:childTnLst>
                                    <p:set>
                                      <p:cBhvr>
                                        <p:cTn id="214" fill="hold">
                                          <p:stCondLst>
                                            <p:cond delay="0"/>
                                          </p:stCondLst>
                                        </p:cTn>
                                        <p:tgtEl>
                                          <p:spTgt spid="2655"/>
                                        </p:tgtEl>
                                        <p:attrNameLst>
                                          <p:attrName>style.visibility</p:attrName>
                                        </p:attrNameLst>
                                      </p:cBhvr>
                                      <p:to>
                                        <p:strVal val="hidden"/>
                                      </p:to>
                                    </p:set>
                                  </p:childTnLst>
                                </p:cTn>
                              </p:par>
                            </p:childTnLst>
                          </p:cTn>
                        </p:par>
                        <p:par>
                          <p:cTn id="215" fill="hold">
                            <p:stCondLst>
                              <p:cond delay="0"/>
                            </p:stCondLst>
                            <p:childTnLst>
                              <p:par>
                                <p:cTn id="216" presetClass="exit" nodeType="afterEffect" presetSubtype="0" presetID="1" grpId="69" fill="hold">
                                  <p:stCondLst>
                                    <p:cond delay="0"/>
                                  </p:stCondLst>
                                  <p:iterate type="el" backwards="0">
                                    <p:tmAbs val="0"/>
                                  </p:iterate>
                                  <p:childTnLst>
                                    <p:set>
                                      <p:cBhvr>
                                        <p:cTn id="217" fill="hold">
                                          <p:stCondLst>
                                            <p:cond delay="0"/>
                                          </p:stCondLst>
                                        </p:cTn>
                                        <p:tgtEl>
                                          <p:spTgt spid="2701"/>
                                        </p:tgtEl>
                                        <p:attrNameLst>
                                          <p:attrName>style.visibility</p:attrName>
                                        </p:attrNameLst>
                                      </p:cBhvr>
                                      <p:to>
                                        <p:strVal val="hidden"/>
                                      </p:to>
                                    </p:set>
                                  </p:childTnLst>
                                </p:cTn>
                              </p:par>
                            </p:childTnLst>
                          </p:cTn>
                        </p:par>
                        <p:par>
                          <p:cTn id="218" fill="hold">
                            <p:stCondLst>
                              <p:cond delay="0"/>
                            </p:stCondLst>
                            <p:childTnLst>
                              <p:par>
                                <p:cTn id="219" presetClass="exit" nodeType="afterEffect" presetSubtype="0" presetID="1" grpId="70" fill="hold">
                                  <p:stCondLst>
                                    <p:cond delay="0"/>
                                  </p:stCondLst>
                                  <p:iterate type="el" backwards="0">
                                    <p:tmAbs val="0"/>
                                  </p:iterate>
                                  <p:childTnLst>
                                    <p:set>
                                      <p:cBhvr>
                                        <p:cTn id="220" fill="hold">
                                          <p:stCondLst>
                                            <p:cond delay="0"/>
                                          </p:stCondLst>
                                        </p:cTn>
                                        <p:tgtEl>
                                          <p:spTgt spid="2678"/>
                                        </p:tgtEl>
                                        <p:attrNameLst>
                                          <p:attrName>style.visibility</p:attrName>
                                        </p:attrNameLst>
                                      </p:cBhvr>
                                      <p:to>
                                        <p:strVal val="hidden"/>
                                      </p:to>
                                    </p:set>
                                  </p:childTnLst>
                                </p:cTn>
                              </p:par>
                            </p:childTnLst>
                          </p:cTn>
                        </p:par>
                        <p:par>
                          <p:cTn id="221" fill="hold">
                            <p:stCondLst>
                              <p:cond delay="0"/>
                            </p:stCondLst>
                            <p:childTnLst>
                              <p:par>
                                <p:cTn id="222" presetClass="exit" nodeType="afterEffect" presetSubtype="0" presetID="1" grpId="71" fill="hold">
                                  <p:stCondLst>
                                    <p:cond delay="0"/>
                                  </p:stCondLst>
                                  <p:iterate type="el" backwards="0">
                                    <p:tmAbs val="0"/>
                                  </p:iterate>
                                  <p:childTnLst>
                                    <p:set>
                                      <p:cBhvr>
                                        <p:cTn id="223" fill="hold">
                                          <p:stCondLst>
                                            <p:cond delay="0"/>
                                          </p:stCondLst>
                                        </p:cTn>
                                        <p:tgtEl>
                                          <p:spTgt spid="2657"/>
                                        </p:tgtEl>
                                        <p:attrNameLst>
                                          <p:attrName>style.visibility</p:attrName>
                                        </p:attrNameLst>
                                      </p:cBhvr>
                                      <p:to>
                                        <p:strVal val="hidden"/>
                                      </p:to>
                                    </p:set>
                                  </p:childTnLst>
                                </p:cTn>
                              </p:par>
                            </p:childTnLst>
                          </p:cTn>
                        </p:par>
                        <p:par>
                          <p:cTn id="224" fill="hold">
                            <p:stCondLst>
                              <p:cond delay="0"/>
                            </p:stCondLst>
                            <p:childTnLst>
                              <p:par>
                                <p:cTn id="225" presetClass="exit" nodeType="afterEffect" presetSubtype="0" presetID="1" grpId="72" fill="hold">
                                  <p:stCondLst>
                                    <p:cond delay="0"/>
                                  </p:stCondLst>
                                  <p:iterate type="el" backwards="0">
                                    <p:tmAbs val="0"/>
                                  </p:iterate>
                                  <p:childTnLst>
                                    <p:set>
                                      <p:cBhvr>
                                        <p:cTn id="226" fill="hold">
                                          <p:stCondLst>
                                            <p:cond delay="0"/>
                                          </p:stCondLst>
                                        </p:cTn>
                                        <p:tgtEl>
                                          <p:spTgt spid="2659"/>
                                        </p:tgtEl>
                                        <p:attrNameLst>
                                          <p:attrName>style.visibility</p:attrName>
                                        </p:attrNameLst>
                                      </p:cBhvr>
                                      <p:to>
                                        <p:strVal val="hidden"/>
                                      </p:to>
                                    </p:set>
                                  </p:childTnLst>
                                </p:cTn>
                              </p:par>
                            </p:childTnLst>
                          </p:cTn>
                        </p:par>
                        <p:par>
                          <p:cTn id="227" fill="hold">
                            <p:stCondLst>
                              <p:cond delay="0"/>
                            </p:stCondLst>
                            <p:childTnLst>
                              <p:par>
                                <p:cTn id="228" presetClass="exit" nodeType="afterEffect" presetSubtype="0" presetID="1" grpId="73" fill="hold">
                                  <p:stCondLst>
                                    <p:cond delay="0"/>
                                  </p:stCondLst>
                                  <p:iterate type="el" backwards="0">
                                    <p:tmAbs val="0"/>
                                  </p:iterate>
                                  <p:childTnLst>
                                    <p:set>
                                      <p:cBhvr>
                                        <p:cTn id="229" fill="hold">
                                          <p:stCondLst>
                                            <p:cond delay="0"/>
                                          </p:stCondLst>
                                        </p:cTn>
                                        <p:tgtEl>
                                          <p:spTgt spid="2652"/>
                                        </p:tgtEl>
                                        <p:attrNameLst>
                                          <p:attrName>style.visibility</p:attrName>
                                        </p:attrNameLst>
                                      </p:cBhvr>
                                      <p:to>
                                        <p:strVal val="hidden"/>
                                      </p:to>
                                    </p:set>
                                  </p:childTnLst>
                                </p:cTn>
                              </p:par>
                            </p:childTnLst>
                          </p:cTn>
                        </p:par>
                        <p:par>
                          <p:cTn id="230" fill="hold">
                            <p:stCondLst>
                              <p:cond delay="0"/>
                            </p:stCondLst>
                            <p:childTnLst>
                              <p:par>
                                <p:cTn id="231" presetClass="exit" nodeType="afterEffect" presetSubtype="0" presetID="1" grpId="74" fill="hold">
                                  <p:stCondLst>
                                    <p:cond delay="0"/>
                                  </p:stCondLst>
                                  <p:iterate type="el" backwards="0">
                                    <p:tmAbs val="0"/>
                                  </p:iterate>
                                  <p:childTnLst>
                                    <p:set>
                                      <p:cBhvr>
                                        <p:cTn id="232" fill="hold">
                                          <p:stCondLst>
                                            <p:cond delay="0"/>
                                          </p:stCondLst>
                                        </p:cTn>
                                        <p:tgtEl>
                                          <p:spTgt spid="2642"/>
                                        </p:tgtEl>
                                        <p:attrNameLst>
                                          <p:attrName>style.visibility</p:attrName>
                                        </p:attrNameLst>
                                      </p:cBhvr>
                                      <p:to>
                                        <p:strVal val="hidden"/>
                                      </p:to>
                                    </p:set>
                                  </p:childTnLst>
                                </p:cTn>
                              </p:par>
                            </p:childTnLst>
                          </p:cTn>
                        </p:par>
                        <p:par>
                          <p:cTn id="233" fill="hold">
                            <p:stCondLst>
                              <p:cond delay="0"/>
                            </p:stCondLst>
                            <p:childTnLst>
                              <p:par>
                                <p:cTn id="234" presetClass="exit" nodeType="afterEffect" presetSubtype="0" presetID="1" grpId="75" fill="hold">
                                  <p:stCondLst>
                                    <p:cond delay="0"/>
                                  </p:stCondLst>
                                  <p:iterate type="el" backwards="0">
                                    <p:tmAbs val="0"/>
                                  </p:iterate>
                                  <p:childTnLst>
                                    <p:set>
                                      <p:cBhvr>
                                        <p:cTn id="235" fill="hold">
                                          <p:stCondLst>
                                            <p:cond delay="0"/>
                                          </p:stCondLst>
                                        </p:cTn>
                                        <p:tgtEl>
                                          <p:spTgt spid="2645"/>
                                        </p:tgtEl>
                                        <p:attrNameLst>
                                          <p:attrName>style.visibility</p:attrName>
                                        </p:attrNameLst>
                                      </p:cBhvr>
                                      <p:to>
                                        <p:strVal val="hidden"/>
                                      </p:to>
                                    </p:set>
                                  </p:childTnLst>
                                </p:cTn>
                              </p:par>
                            </p:childTnLst>
                          </p:cTn>
                        </p:par>
                        <p:par>
                          <p:cTn id="236" fill="hold">
                            <p:stCondLst>
                              <p:cond delay="0"/>
                            </p:stCondLst>
                            <p:childTnLst>
                              <p:par>
                                <p:cTn id="237" presetClass="exit" nodeType="afterEffect" presetSubtype="0" presetID="1" grpId="76" fill="hold">
                                  <p:stCondLst>
                                    <p:cond delay="0"/>
                                  </p:stCondLst>
                                  <p:iterate type="el" backwards="0">
                                    <p:tmAbs val="0"/>
                                  </p:iterate>
                                  <p:childTnLst>
                                    <p:set>
                                      <p:cBhvr>
                                        <p:cTn id="238" fill="hold">
                                          <p:stCondLst>
                                            <p:cond delay="0"/>
                                          </p:stCondLst>
                                        </p:cTn>
                                        <p:tgtEl>
                                          <p:spTgt spid="2648"/>
                                        </p:tgtEl>
                                        <p:attrNameLst>
                                          <p:attrName>style.visibility</p:attrName>
                                        </p:attrNameLst>
                                      </p:cBhvr>
                                      <p:to>
                                        <p:strVal val="hidden"/>
                                      </p:to>
                                    </p:set>
                                  </p:childTnLst>
                                </p:cTn>
                              </p:par>
                            </p:childTnLst>
                          </p:cTn>
                        </p:par>
                        <p:par>
                          <p:cTn id="239" fill="hold">
                            <p:stCondLst>
                              <p:cond delay="0"/>
                            </p:stCondLst>
                            <p:childTnLst>
                              <p:par>
                                <p:cTn id="240" presetClass="exit" nodeType="afterEffect" presetSubtype="0" presetID="1" grpId="77" fill="hold">
                                  <p:stCondLst>
                                    <p:cond delay="0"/>
                                  </p:stCondLst>
                                  <p:iterate type="el" backwards="0">
                                    <p:tmAbs val="0"/>
                                  </p:iterate>
                                  <p:childTnLst>
                                    <p:set>
                                      <p:cBhvr>
                                        <p:cTn id="241" fill="hold">
                                          <p:stCondLst>
                                            <p:cond delay="0"/>
                                          </p:stCondLst>
                                        </p:cTn>
                                        <p:tgtEl>
                                          <p:spTgt spid="2662"/>
                                        </p:tgtEl>
                                        <p:attrNameLst>
                                          <p:attrName>style.visibility</p:attrName>
                                        </p:attrNameLst>
                                      </p:cBhvr>
                                      <p:to>
                                        <p:strVal val="hidden"/>
                                      </p:to>
                                    </p:set>
                                  </p:childTnLst>
                                </p:cTn>
                              </p:par>
                            </p:childTnLst>
                          </p:cTn>
                        </p:par>
                        <p:par>
                          <p:cTn id="242" fill="hold">
                            <p:stCondLst>
                              <p:cond delay="0"/>
                            </p:stCondLst>
                            <p:childTnLst>
                              <p:par>
                                <p:cTn id="243" presetClass="exit" nodeType="afterEffect" presetSubtype="0" presetID="1" grpId="78" fill="hold">
                                  <p:stCondLst>
                                    <p:cond delay="0"/>
                                  </p:stCondLst>
                                  <p:iterate type="el" backwards="0">
                                    <p:tmAbs val="0"/>
                                  </p:iterate>
                                  <p:childTnLst>
                                    <p:set>
                                      <p:cBhvr>
                                        <p:cTn id="244" fill="hold">
                                          <p:stCondLst>
                                            <p:cond delay="0"/>
                                          </p:stCondLst>
                                        </p:cTn>
                                        <p:tgtEl>
                                          <p:spTgt spid="2661"/>
                                        </p:tgtEl>
                                        <p:attrNameLst>
                                          <p:attrName>style.visibility</p:attrName>
                                        </p:attrNameLst>
                                      </p:cBhvr>
                                      <p:to>
                                        <p:strVal val="hidden"/>
                                      </p:to>
                                    </p:set>
                                  </p:childTnLst>
                                </p:cTn>
                              </p:par>
                            </p:childTnLst>
                          </p:cTn>
                        </p:par>
                        <p:par>
                          <p:cTn id="245" fill="hold">
                            <p:stCondLst>
                              <p:cond delay="0"/>
                            </p:stCondLst>
                            <p:childTnLst>
                              <p:par>
                                <p:cTn id="246" presetClass="exit" nodeType="afterEffect" presetSubtype="0" presetID="1" grpId="79" fill="hold">
                                  <p:stCondLst>
                                    <p:cond delay="0"/>
                                  </p:stCondLst>
                                  <p:iterate type="el" backwards="0">
                                    <p:tmAbs val="0"/>
                                  </p:iterate>
                                  <p:childTnLst>
                                    <p:set>
                                      <p:cBhvr>
                                        <p:cTn id="247" fill="hold">
                                          <p:stCondLst>
                                            <p:cond delay="0"/>
                                          </p:stCondLst>
                                        </p:cTn>
                                        <p:tgtEl>
                                          <p:spTgt spid="2702"/>
                                        </p:tgtEl>
                                        <p:attrNameLst>
                                          <p:attrName>style.visibility</p:attrName>
                                        </p:attrNameLst>
                                      </p:cBhvr>
                                      <p:to>
                                        <p:strVal val="hidden"/>
                                      </p:to>
                                    </p:set>
                                  </p:childTnLst>
                                </p:cTn>
                              </p:par>
                            </p:childTnLst>
                          </p:cTn>
                        </p:par>
                        <p:par>
                          <p:cTn id="248" fill="hold">
                            <p:stCondLst>
                              <p:cond delay="0"/>
                            </p:stCondLst>
                            <p:childTnLst>
                              <p:par>
                                <p:cTn id="249" presetClass="exit" nodeType="afterEffect" presetSubtype="0" presetID="1" grpId="80" fill="hold">
                                  <p:stCondLst>
                                    <p:cond delay="0"/>
                                  </p:stCondLst>
                                  <p:iterate type="el" backwards="0">
                                    <p:tmAbs val="0"/>
                                  </p:iterate>
                                  <p:childTnLst>
                                    <p:set>
                                      <p:cBhvr>
                                        <p:cTn id="250" fill="hold">
                                          <p:stCondLst>
                                            <p:cond delay="0"/>
                                          </p:stCondLst>
                                        </p:cTn>
                                        <p:tgtEl>
                                          <p:spTgt spid="2663"/>
                                        </p:tgtEl>
                                        <p:attrNameLst>
                                          <p:attrName>style.visibility</p:attrName>
                                        </p:attrNameLst>
                                      </p:cBhvr>
                                      <p:to>
                                        <p:strVal val="hidden"/>
                                      </p:to>
                                    </p:set>
                                  </p:childTnLst>
                                </p:cTn>
                              </p:par>
                            </p:childTnLst>
                          </p:cTn>
                        </p:par>
                        <p:par>
                          <p:cTn id="251" fill="hold">
                            <p:stCondLst>
                              <p:cond delay="0"/>
                            </p:stCondLst>
                            <p:childTnLst>
                              <p:par>
                                <p:cTn id="252" presetClass="exit" nodeType="afterEffect" presetSubtype="0" presetID="1" grpId="81" fill="hold">
                                  <p:stCondLst>
                                    <p:cond delay="0"/>
                                  </p:stCondLst>
                                  <p:iterate type="el" backwards="0">
                                    <p:tmAbs val="0"/>
                                  </p:iterate>
                                  <p:childTnLst>
                                    <p:set>
                                      <p:cBhvr>
                                        <p:cTn id="253" fill="hold">
                                          <p:stCondLst>
                                            <p:cond delay="0"/>
                                          </p:stCondLst>
                                        </p:cTn>
                                        <p:tgtEl>
                                          <p:spTgt spid="2679"/>
                                        </p:tgtEl>
                                        <p:attrNameLst>
                                          <p:attrName>style.visibility</p:attrName>
                                        </p:attrNameLst>
                                      </p:cBhvr>
                                      <p:to>
                                        <p:strVal val="hidden"/>
                                      </p:to>
                                    </p:set>
                                  </p:childTnLst>
                                </p:cTn>
                              </p:par>
                            </p:childTnLst>
                          </p:cTn>
                        </p:par>
                        <p:par>
                          <p:cTn id="254" fill="hold">
                            <p:stCondLst>
                              <p:cond delay="0"/>
                            </p:stCondLst>
                            <p:childTnLst>
                              <p:par>
                                <p:cTn id="255" presetClass="exit" nodeType="afterEffect" presetSubtype="0" presetID="1" grpId="82" fill="hold">
                                  <p:stCondLst>
                                    <p:cond delay="0"/>
                                  </p:stCondLst>
                                  <p:iterate type="el" backwards="0">
                                    <p:tmAbs val="0"/>
                                  </p:iterate>
                                  <p:childTnLst>
                                    <p:set>
                                      <p:cBhvr>
                                        <p:cTn id="256" fill="hold">
                                          <p:stCondLst>
                                            <p:cond delay="0"/>
                                          </p:stCondLst>
                                        </p:cTn>
                                        <p:tgtEl>
                                          <p:spTgt spid="2676"/>
                                        </p:tgtEl>
                                        <p:attrNameLst>
                                          <p:attrName>style.visibility</p:attrName>
                                        </p:attrNameLst>
                                      </p:cBhvr>
                                      <p:to>
                                        <p:strVal val="hidden"/>
                                      </p:to>
                                    </p:set>
                                  </p:childTnLst>
                                </p:cTn>
                              </p:par>
                            </p:childTnLst>
                          </p:cTn>
                        </p:par>
                        <p:par>
                          <p:cTn id="257" fill="hold">
                            <p:stCondLst>
                              <p:cond delay="0"/>
                            </p:stCondLst>
                            <p:childTnLst>
                              <p:par>
                                <p:cTn id="258" presetClass="exit" nodeType="afterEffect" presetSubtype="0" presetID="1" grpId="83" fill="hold">
                                  <p:stCondLst>
                                    <p:cond delay="0"/>
                                  </p:stCondLst>
                                  <p:iterate type="el" backwards="0">
                                    <p:tmAbs val="0"/>
                                  </p:iterate>
                                  <p:childTnLst>
                                    <p:set>
                                      <p:cBhvr>
                                        <p:cTn id="259" fill="hold">
                                          <p:stCondLst>
                                            <p:cond delay="0"/>
                                          </p:stCondLst>
                                        </p:cTn>
                                        <p:tgtEl>
                                          <p:spTgt spid="2694"/>
                                        </p:tgtEl>
                                        <p:attrNameLst>
                                          <p:attrName>style.visibility</p:attrName>
                                        </p:attrNameLst>
                                      </p:cBhvr>
                                      <p:to>
                                        <p:strVal val="hidden"/>
                                      </p:to>
                                    </p:set>
                                  </p:childTnLst>
                                </p:cTn>
                              </p:par>
                            </p:childTnLst>
                          </p:cTn>
                        </p:par>
                        <p:par>
                          <p:cTn id="260" fill="hold">
                            <p:stCondLst>
                              <p:cond delay="0"/>
                            </p:stCondLst>
                            <p:childTnLst>
                              <p:par>
                                <p:cTn id="261" presetClass="exit" nodeType="afterEffect" presetSubtype="0" presetID="1" grpId="84" fill="hold">
                                  <p:stCondLst>
                                    <p:cond delay="0"/>
                                  </p:stCondLst>
                                  <p:iterate type="el" backwards="0">
                                    <p:tmAbs val="0"/>
                                  </p:iterate>
                                  <p:childTnLst>
                                    <p:set>
                                      <p:cBhvr>
                                        <p:cTn id="262" fill="hold">
                                          <p:stCondLst>
                                            <p:cond delay="0"/>
                                          </p:stCondLst>
                                        </p:cTn>
                                        <p:tgtEl>
                                          <p:spTgt spid="2651"/>
                                        </p:tgtEl>
                                        <p:attrNameLst>
                                          <p:attrName>style.visibility</p:attrName>
                                        </p:attrNameLst>
                                      </p:cBhvr>
                                      <p:to>
                                        <p:strVal val="hidden"/>
                                      </p:to>
                                    </p:set>
                                  </p:childTnLst>
                                </p:cTn>
                              </p:par>
                            </p:childTnLst>
                          </p:cTn>
                        </p:par>
                        <p:par>
                          <p:cTn id="263" fill="hold">
                            <p:stCondLst>
                              <p:cond delay="0"/>
                            </p:stCondLst>
                            <p:childTnLst>
                              <p:par>
                                <p:cTn id="264" presetClass="exit" nodeType="afterEffect" presetSubtype="0" presetID="1" grpId="85" fill="hold">
                                  <p:stCondLst>
                                    <p:cond delay="0"/>
                                  </p:stCondLst>
                                  <p:iterate type="el" backwards="0">
                                    <p:tmAbs val="0"/>
                                  </p:iterate>
                                  <p:childTnLst>
                                    <p:set>
                                      <p:cBhvr>
                                        <p:cTn id="265" fill="hold">
                                          <p:stCondLst>
                                            <p:cond delay="0"/>
                                          </p:stCondLst>
                                        </p:cTn>
                                        <p:tgtEl>
                                          <p:spTgt spid="2685"/>
                                        </p:tgtEl>
                                        <p:attrNameLst>
                                          <p:attrName>style.visibility</p:attrName>
                                        </p:attrNameLst>
                                      </p:cBhvr>
                                      <p:to>
                                        <p:strVal val="hidden"/>
                                      </p:to>
                                    </p:set>
                                  </p:childTnLst>
                                </p:cTn>
                              </p:par>
                            </p:childTnLst>
                          </p:cTn>
                        </p:par>
                        <p:par>
                          <p:cTn id="266" fill="hold">
                            <p:stCondLst>
                              <p:cond delay="0"/>
                            </p:stCondLst>
                            <p:childTnLst>
                              <p:par>
                                <p:cTn id="267" presetClass="exit" nodeType="afterEffect" presetSubtype="0" presetID="1" grpId="86" fill="hold">
                                  <p:stCondLst>
                                    <p:cond delay="0"/>
                                  </p:stCondLst>
                                  <p:iterate type="el" backwards="0">
                                    <p:tmAbs val="0"/>
                                  </p:iterate>
                                  <p:childTnLst>
                                    <p:set>
                                      <p:cBhvr>
                                        <p:cTn id="268" fill="hold">
                                          <p:stCondLst>
                                            <p:cond delay="0"/>
                                          </p:stCondLst>
                                        </p:cTn>
                                        <p:tgtEl>
                                          <p:spTgt spid="2717"/>
                                        </p:tgtEl>
                                        <p:attrNameLst>
                                          <p:attrName>style.visibility</p:attrName>
                                        </p:attrNameLst>
                                      </p:cBhvr>
                                      <p:to>
                                        <p:strVal val="hidden"/>
                                      </p:to>
                                    </p:set>
                                  </p:childTnLst>
                                </p:cTn>
                              </p:par>
                            </p:childTnLst>
                          </p:cTn>
                        </p:par>
                        <p:par>
                          <p:cTn id="269" fill="hold">
                            <p:stCondLst>
                              <p:cond delay="0"/>
                            </p:stCondLst>
                            <p:childTnLst>
                              <p:par>
                                <p:cTn id="270" presetClass="exit" nodeType="afterEffect" presetSubtype="0" presetID="1" grpId="87" fill="hold">
                                  <p:stCondLst>
                                    <p:cond delay="0"/>
                                  </p:stCondLst>
                                  <p:iterate type="el" backwards="0">
                                    <p:tmAbs val="0"/>
                                  </p:iterate>
                                  <p:childTnLst>
                                    <p:set>
                                      <p:cBhvr>
                                        <p:cTn id="271" fill="hold">
                                          <p:stCondLst>
                                            <p:cond delay="0"/>
                                          </p:stCondLst>
                                        </p:cTn>
                                        <p:tgtEl>
                                          <p:spTgt spid="2690"/>
                                        </p:tgtEl>
                                        <p:attrNameLst>
                                          <p:attrName>style.visibility</p:attrName>
                                        </p:attrNameLst>
                                      </p:cBhvr>
                                      <p:to>
                                        <p:strVal val="hidden"/>
                                      </p:to>
                                    </p:set>
                                  </p:childTnLst>
                                </p:cTn>
                              </p:par>
                            </p:childTnLst>
                          </p:cTn>
                        </p:par>
                        <p:par>
                          <p:cTn id="272" fill="hold">
                            <p:stCondLst>
                              <p:cond delay="0"/>
                            </p:stCondLst>
                            <p:childTnLst>
                              <p:par>
                                <p:cTn id="273" presetClass="exit" nodeType="afterEffect" presetSubtype="0" presetID="1" grpId="88" fill="hold">
                                  <p:stCondLst>
                                    <p:cond delay="0"/>
                                  </p:stCondLst>
                                  <p:iterate type="el" backwards="0">
                                    <p:tmAbs val="0"/>
                                  </p:iterate>
                                  <p:childTnLst>
                                    <p:set>
                                      <p:cBhvr>
                                        <p:cTn id="274" fill="hold">
                                          <p:stCondLst>
                                            <p:cond delay="0"/>
                                          </p:stCondLst>
                                        </p:cTn>
                                        <p:tgtEl>
                                          <p:spTgt spid="2703"/>
                                        </p:tgtEl>
                                        <p:attrNameLst>
                                          <p:attrName>style.visibility</p:attrName>
                                        </p:attrNameLst>
                                      </p:cBhvr>
                                      <p:to>
                                        <p:strVal val="hidden"/>
                                      </p:to>
                                    </p:set>
                                  </p:childTnLst>
                                </p:cTn>
                              </p:par>
                            </p:childTnLst>
                          </p:cTn>
                        </p:par>
                        <p:par>
                          <p:cTn id="275" fill="hold">
                            <p:stCondLst>
                              <p:cond delay="0"/>
                            </p:stCondLst>
                            <p:childTnLst>
                              <p:par>
                                <p:cTn id="276" presetClass="exit" nodeType="afterEffect" presetSubtype="0" presetID="1" grpId="89" fill="hold">
                                  <p:stCondLst>
                                    <p:cond delay="0"/>
                                  </p:stCondLst>
                                  <p:iterate type="el" backwards="0">
                                    <p:tmAbs val="0"/>
                                  </p:iterate>
                                  <p:childTnLst>
                                    <p:set>
                                      <p:cBhvr>
                                        <p:cTn id="277" fill="hold">
                                          <p:stCondLst>
                                            <p:cond delay="0"/>
                                          </p:stCondLst>
                                        </p:cTn>
                                        <p:tgtEl>
                                          <p:spTgt spid="2684"/>
                                        </p:tgtEl>
                                        <p:attrNameLst>
                                          <p:attrName>style.visibility</p:attrName>
                                        </p:attrNameLst>
                                      </p:cBhvr>
                                      <p:to>
                                        <p:strVal val="hidden"/>
                                      </p:to>
                                    </p:set>
                                  </p:childTnLst>
                                </p:cTn>
                              </p:par>
                            </p:childTnLst>
                          </p:cTn>
                        </p:par>
                        <p:par>
                          <p:cTn id="278" fill="hold">
                            <p:stCondLst>
                              <p:cond delay="0"/>
                            </p:stCondLst>
                            <p:childTnLst>
                              <p:par>
                                <p:cTn id="279" presetClass="exit" nodeType="afterEffect" presetSubtype="0" presetID="1" grpId="90" fill="hold">
                                  <p:stCondLst>
                                    <p:cond delay="0"/>
                                  </p:stCondLst>
                                  <p:iterate type="el" backwards="0">
                                    <p:tmAbs val="0"/>
                                  </p:iterate>
                                  <p:childTnLst>
                                    <p:set>
                                      <p:cBhvr>
                                        <p:cTn id="280" fill="hold">
                                          <p:stCondLst>
                                            <p:cond delay="0"/>
                                          </p:stCondLst>
                                        </p:cTn>
                                        <p:tgtEl>
                                          <p:spTgt spid="2689"/>
                                        </p:tgtEl>
                                        <p:attrNameLst>
                                          <p:attrName>style.visibility</p:attrName>
                                        </p:attrNameLst>
                                      </p:cBhvr>
                                      <p:to>
                                        <p:strVal val="hidden"/>
                                      </p:to>
                                    </p:set>
                                  </p:childTnLst>
                                </p:cTn>
                              </p:par>
                            </p:childTnLst>
                          </p:cTn>
                        </p:par>
                        <p:par>
                          <p:cTn id="281" fill="hold">
                            <p:stCondLst>
                              <p:cond delay="0"/>
                            </p:stCondLst>
                            <p:childTnLst>
                              <p:par>
                                <p:cTn id="282" presetClass="exit" nodeType="afterEffect" presetSubtype="0" presetID="1" grpId="91" fill="hold">
                                  <p:stCondLst>
                                    <p:cond delay="0"/>
                                  </p:stCondLst>
                                  <p:iterate type="el" backwards="0">
                                    <p:tmAbs val="0"/>
                                  </p:iterate>
                                  <p:childTnLst>
                                    <p:set>
                                      <p:cBhvr>
                                        <p:cTn id="283" fill="hold">
                                          <p:stCondLst>
                                            <p:cond delay="0"/>
                                          </p:stCondLst>
                                        </p:cTn>
                                        <p:tgtEl>
                                          <p:spTgt spid="2693"/>
                                        </p:tgtEl>
                                        <p:attrNameLst>
                                          <p:attrName>style.visibility</p:attrName>
                                        </p:attrNameLst>
                                      </p:cBhvr>
                                      <p:to>
                                        <p:strVal val="hidden"/>
                                      </p:to>
                                    </p:set>
                                  </p:childTnLst>
                                </p:cTn>
                              </p:par>
                            </p:childTnLst>
                          </p:cTn>
                        </p:par>
                        <p:par>
                          <p:cTn id="284" fill="hold">
                            <p:stCondLst>
                              <p:cond delay="0"/>
                            </p:stCondLst>
                            <p:childTnLst>
                              <p:par>
                                <p:cTn id="285" presetClass="entr" nodeType="afterEffect" presetSubtype="0" presetID="1" grpId="92" fill="hold">
                                  <p:stCondLst>
                                    <p:cond delay="0"/>
                                  </p:stCondLst>
                                  <p:iterate type="el" backwards="0">
                                    <p:tmAbs val="0"/>
                                  </p:iterate>
                                  <p:childTnLst>
                                    <p:set>
                                      <p:cBhvr>
                                        <p:cTn id="286" fill="hold"/>
                                        <p:tgtEl>
                                          <p:spTgt spid="2712"/>
                                        </p:tgtEl>
                                        <p:attrNameLst>
                                          <p:attrName>style.visibility</p:attrName>
                                        </p:attrNameLst>
                                      </p:cBhvr>
                                      <p:to>
                                        <p:strVal val="visible"/>
                                      </p:to>
                                    </p:set>
                                  </p:childTnLst>
                                </p:cTn>
                              </p:par>
                            </p:childTnLst>
                          </p:cTn>
                        </p:par>
                        <p:par>
                          <p:cTn id="287" fill="hold">
                            <p:stCondLst>
                              <p:cond delay="0"/>
                            </p:stCondLst>
                            <p:childTnLst>
                              <p:par>
                                <p:cTn id="288" presetClass="entr" nodeType="afterEffect" presetSubtype="0" presetID="1" grpId="93" fill="hold">
                                  <p:stCondLst>
                                    <p:cond delay="0"/>
                                  </p:stCondLst>
                                  <p:iterate type="el" backwards="0">
                                    <p:tmAbs val="0"/>
                                  </p:iterate>
                                  <p:childTnLst>
                                    <p:set>
                                      <p:cBhvr>
                                        <p:cTn id="289" fill="hold"/>
                                        <p:tgtEl>
                                          <p:spTgt spid="2711"/>
                                        </p:tgtEl>
                                        <p:attrNameLst>
                                          <p:attrName>style.visibility</p:attrName>
                                        </p:attrNameLst>
                                      </p:cBhvr>
                                      <p:to>
                                        <p:strVal val="visible"/>
                                      </p:to>
                                    </p:set>
                                  </p:childTnLst>
                                </p:cTn>
                              </p:par>
                            </p:childTnLst>
                          </p:cTn>
                        </p:par>
                        <p:par>
                          <p:cTn id="290" fill="hold">
                            <p:stCondLst>
                              <p:cond delay="0"/>
                            </p:stCondLst>
                            <p:childTnLst>
                              <p:par>
                                <p:cTn id="291" presetClass="entr" nodeType="afterEffect" presetSubtype="0" presetID="1" grpId="94" fill="hold">
                                  <p:stCondLst>
                                    <p:cond delay="0"/>
                                  </p:stCondLst>
                                  <p:iterate type="el" backwards="0">
                                    <p:tmAbs val="0"/>
                                  </p:iterate>
                                  <p:childTnLst>
                                    <p:set>
                                      <p:cBhvr>
                                        <p:cTn id="292" fill="hold"/>
                                        <p:tgtEl>
                                          <p:spTgt spid="2707"/>
                                        </p:tgtEl>
                                        <p:attrNameLst>
                                          <p:attrName>style.visibility</p:attrName>
                                        </p:attrNameLst>
                                      </p:cBhvr>
                                      <p:to>
                                        <p:strVal val="visible"/>
                                      </p:to>
                                    </p:set>
                                  </p:childTnLst>
                                </p:cTn>
                              </p:par>
                            </p:childTnLst>
                          </p:cTn>
                        </p:par>
                      </p:childTnLst>
                    </p:cTn>
                  </p:par>
                  <p:par>
                    <p:cTn id="293" fill="hold">
                      <p:stCondLst>
                        <p:cond delay="indefinite"/>
                      </p:stCondLst>
                      <p:childTnLst>
                        <p:par>
                          <p:cTn id="294" fill="hold">
                            <p:stCondLst>
                              <p:cond delay="0"/>
                            </p:stCondLst>
                            <p:childTnLst>
                              <p:par>
                                <p:cTn id="295" presetClass="entr" nodeType="clickEffect" presetID="9" grpId="95" fill="hold">
                                  <p:stCondLst>
                                    <p:cond delay="0"/>
                                  </p:stCondLst>
                                  <p:iterate type="el" backwards="0">
                                    <p:tmAbs val="0"/>
                                  </p:iterate>
                                  <p:childTnLst>
                                    <p:set>
                                      <p:cBhvr>
                                        <p:cTn id="296" fill="hold"/>
                                        <p:tgtEl>
                                          <p:spTgt spid="2699"/>
                                        </p:tgtEl>
                                        <p:attrNameLst>
                                          <p:attrName>style.visibility</p:attrName>
                                        </p:attrNameLst>
                                      </p:cBhvr>
                                      <p:to>
                                        <p:strVal val="visible"/>
                                      </p:to>
                                    </p:set>
                                    <p:animEffect filter="dissolve" transition="in">
                                      <p:cBhvr>
                                        <p:cTn id="297" dur="0"/>
                                        <p:tgtEl>
                                          <p:spTgt spid="2699"/>
                                        </p:tgtEl>
                                      </p:cBhvr>
                                    </p:animEffect>
                                  </p:childTnLst>
                                </p:cTn>
                              </p:par>
                            </p:childTnLst>
                          </p:cTn>
                        </p:par>
                        <p:par>
                          <p:cTn id="298" fill="hold">
                            <p:stCondLst>
                              <p:cond delay="0"/>
                            </p:stCondLst>
                            <p:childTnLst>
                              <p:par>
                                <p:cTn id="299" presetClass="entr" nodeType="afterEffect" presetID="9" grpId="96" fill="hold">
                                  <p:stCondLst>
                                    <p:cond delay="0"/>
                                  </p:stCondLst>
                                  <p:iterate type="el" backwards="0">
                                    <p:tmAbs val="0"/>
                                  </p:iterate>
                                  <p:childTnLst>
                                    <p:set>
                                      <p:cBhvr>
                                        <p:cTn id="300" fill="hold"/>
                                        <p:tgtEl>
                                          <p:spTgt spid="2698"/>
                                        </p:tgtEl>
                                        <p:attrNameLst>
                                          <p:attrName>style.visibility</p:attrName>
                                        </p:attrNameLst>
                                      </p:cBhvr>
                                      <p:to>
                                        <p:strVal val="visible"/>
                                      </p:to>
                                    </p:set>
                                    <p:animEffect filter="dissolve" transition="in">
                                      <p:cBhvr>
                                        <p:cTn id="301" dur="0"/>
                                        <p:tgtEl>
                                          <p:spTgt spid="2698"/>
                                        </p:tgtEl>
                                      </p:cBhvr>
                                    </p:animEffect>
                                  </p:childTnLst>
                                </p:cTn>
                              </p:par>
                            </p:childTnLst>
                          </p:cTn>
                        </p:par>
                      </p:childTnLst>
                    </p:cTn>
                  </p:par>
                  <p:par>
                    <p:cTn id="302" fill="hold">
                      <p:stCondLst>
                        <p:cond delay="indefinite"/>
                      </p:stCondLst>
                      <p:childTnLst>
                        <p:par>
                          <p:cTn id="303" fill="hold">
                            <p:stCondLst>
                              <p:cond delay="0"/>
                            </p:stCondLst>
                            <p:childTnLst>
                              <p:par>
                                <p:cTn id="304" presetClass="entr" nodeType="clickEffect" presetSubtype="0" presetID="1" grpId="97" fill="hold">
                                  <p:stCondLst>
                                    <p:cond delay="0"/>
                                  </p:stCondLst>
                                  <p:iterate type="el" backwards="0">
                                    <p:tmAbs val="0"/>
                                  </p:iterate>
                                  <p:childTnLst>
                                    <p:set>
                                      <p:cBhvr>
                                        <p:cTn id="305" fill="hold"/>
                                        <p:tgtEl>
                                          <p:spTgt spid="27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51" grpId="37"/>
      <p:bldP build="whole" bldLvl="1" animBg="1" rev="0" advAuto="0" spid="2659" grpId="72"/>
      <p:bldP build="whole" bldLvl="1" animBg="1" rev="0" advAuto="0" spid="2718" grpId="52"/>
      <p:bldP build="whole" bldLvl="1" animBg="1" rev="0" advAuto="0" spid="2652" grpId="29"/>
      <p:bldP build="whole" bldLvl="1" animBg="1" rev="0" advAuto="0" spid="2635" grpId="14"/>
      <p:bldP build="whole" bldLvl="1" animBg="1" rev="0" advAuto="0" spid="2701" grpId="26"/>
      <p:bldP build="whole" bldLvl="1" animBg="1" rev="0" advAuto="0" spid="2703" grpId="88"/>
      <p:bldP build="whole" bldLvl="1" animBg="1" rev="0" advAuto="0" spid="2626" grpId="10"/>
      <p:bldP build="whole" bldLvl="1" animBg="1" rev="0" advAuto="0" spid="2716" grpId="3"/>
      <p:bldP build="whole" bldLvl="1" animBg="1" rev="0" advAuto="0" spid="2694" grpId="38"/>
      <p:bldP build="whole" bldLvl="1" animBg="1" rev="0" advAuto="0" spid="2662" grpId="77"/>
      <p:bldP build="whole" bldLvl="1" animBg="1" rev="0" advAuto="0" spid="2657" grpId="27"/>
      <p:bldP build="whole" bldLvl="1" animBg="1" rev="0" advAuto="0" spid="2676" grpId="82"/>
      <p:bldP build="whole" bldLvl="1" animBg="1" rev="0" advAuto="0" spid="2658" grpId="63"/>
      <p:bldP build="whole" bldLvl="1" animBg="1" rev="0" advAuto="0" spid="2636" grpId="16"/>
      <p:bldP build="whole" bldLvl="1" animBg="1" rev="0" advAuto="0" spid="2645" grpId="75"/>
      <p:bldP build="whole" bldLvl="1" animBg="1" rev="0" advAuto="0" spid="2702" grpId="79"/>
      <p:bldP build="whole" bldLvl="1" animBg="1" rev="0" advAuto="0" spid="2634" grpId="13"/>
      <p:bldP build="whole" bldLvl="1" animBg="1" rev="0" advAuto="0" spid="2692" grpId="1"/>
      <p:bldP build="whole" bldLvl="1" animBg="1" rev="0" advAuto="0" spid="2656" grpId="20"/>
      <p:bldP build="whole" bldLvl="1" animBg="1" rev="0" advAuto="0" spid="2631" grpId="5"/>
      <p:bldP build="whole" bldLvl="1" animBg="1" rev="0" advAuto="0" spid="2679" grpId="46"/>
      <p:bldP build="whole" bldLvl="1" animBg="1" rev="0" advAuto="0" spid="2651" grpId="84"/>
      <p:bldP build="whole" bldLvl="1" animBg="1" rev="0" advAuto="0" spid="2652" grpId="73"/>
      <p:bldP build="whole" bldLvl="1" animBg="1" rev="0" advAuto="0" spid="2712" grpId="92"/>
      <p:bldP build="whole" bldLvl="1" animBg="1" rev="0" advAuto="0" spid="2693" grpId="41"/>
      <p:bldP build="whole" bldLvl="1" animBg="1" rev="0" advAuto="0" spid="2635" grpId="57"/>
      <p:bldP build="whole" bldLvl="1" animBg="1" rev="0" advAuto="0" spid="2701" grpId="69"/>
      <p:bldP build="whole" bldLvl="1" animBg="1" rev="0" advAuto="0" spid="2700" grpId="44"/>
      <p:bldP build="whole" bldLvl="1" animBg="1" rev="0" advAuto="0" spid="2698" grpId="96"/>
      <p:bldP build="whole" bldLvl="1" animBg="1" rev="0" advAuto="0" spid="2694" grpId="83"/>
      <p:bldP build="whole" bldLvl="1" animBg="1" rev="0" advAuto="0" spid="2657" grpId="71"/>
      <p:bldP build="whole" bldLvl="1" animBg="1" rev="0" advAuto="0" spid="2633" grpId="7"/>
      <p:bldP build="whole" bldLvl="1" animBg="1" rev="0" advAuto="0" spid="2717" grpId="86"/>
      <p:bldP build="whole" bldLvl="1" animBg="1" rev="0" advAuto="0" spid="2636" grpId="58"/>
      <p:bldP build="whole" bldLvl="1" animBg="1" rev="0" advAuto="0" spid="2711" grpId="93"/>
      <p:bldP build="whole" bldLvl="1" animBg="1" rev="0" advAuto="0" spid="2691" grpId="2"/>
      <p:bldP build="whole" bldLvl="1" animBg="1" rev="0" advAuto="0" spid="2630" grpId="4"/>
      <p:bldP build="whole" bldLvl="1" animBg="1" rev="0" advAuto="0" spid="2685" grpId="40"/>
      <p:bldP build="whole" bldLvl="1" animBg="1" rev="0" advAuto="0" spid="2642" grpId="30"/>
      <p:bldP build="whole" bldLvl="1" animBg="1" rev="0" advAuto="0" spid="2678" grpId="45"/>
      <p:bldP build="whole" bldLvl="1" animBg="1" rev="0" advAuto="0" spid="2655" grpId="25"/>
      <p:bldP build="whole" bldLvl="1" animBg="1" rev="0" advAuto="0" spid="2672" grpId="49"/>
      <p:bldP build="whole" bldLvl="1" animBg="1" rev="0" advAuto="0" spid="2677" grpId="17"/>
      <p:bldP build="whole" bldLvl="1" animBg="1" rev="0" advAuto="0" spid="2679" grpId="81"/>
      <p:bldP build="whole" bldLvl="1" animBg="1" rev="0" advAuto="0" spid="2634" grpId="56"/>
      <p:bldP build="whole" bldLvl="1" animBg="1" rev="0" advAuto="0" spid="2700" grpId="59"/>
      <p:bldP build="whole" bldLvl="1" animBg="1" rev="0" advAuto="0" spid="2656" grpId="62"/>
      <p:bldP build="whole" bldLvl="1" animBg="1" rev="0" advAuto="0" spid="2684" grpId="42"/>
      <p:bldP build="whole" bldLvl="1" animBg="1" rev="0" advAuto="0" spid="2713" grpId="97"/>
      <p:bldP build="whole" bldLvl="1" animBg="1" rev="0" advAuto="0" spid="2648" grpId="32"/>
      <p:bldP build="whole" bldLvl="1" animBg="1" rev="0" advAuto="0" spid="2661" grpId="34"/>
      <p:bldP build="whole" bldLvl="1" animBg="1" rev="0" advAuto="0" spid="2672" grpId="65"/>
      <p:bldP build="whole" bldLvl="1" animBg="1" rev="0" advAuto="0" spid="2632" grpId="6"/>
      <p:bldP build="whole" bldLvl="1" animBg="1" rev="0" advAuto="0" spid="2689" grpId="51"/>
      <p:bldP build="whole" bldLvl="1" animBg="1" rev="0" advAuto="0" spid="2678" grpId="70"/>
      <p:bldP build="whole" bldLvl="1" animBg="1" rev="0" advAuto="0" spid="2693" grpId="91"/>
      <p:bldP build="whole" bldLvl="1" animBg="1" rev="0" advAuto="0" spid="2654" grpId="24"/>
      <p:bldP build="whole" bldLvl="1" animBg="1" rev="0" advAuto="0" spid="2629" grpId="9"/>
      <p:bldP build="whole" bldLvl="1" animBg="1" rev="0" advAuto="0" spid="2660" grpId="22"/>
      <p:bldP build="whole" bldLvl="1" animBg="1" rev="0" advAuto="0" spid="2639" grpId="18"/>
      <p:bldP build="whole" bldLvl="1" animBg="1" rev="0" advAuto="0" spid="2677" grpId="54"/>
      <p:bldP build="whole" bldLvl="1" animBg="1" rev="0" advAuto="0" spid="2642" grpId="74"/>
      <p:bldP build="whole" bldLvl="1" animBg="1" rev="0" advAuto="0" spid="2719" grpId="43"/>
      <p:bldP build="whole" bldLvl="1" animBg="1" rev="0" advAuto="0" spid="2655" grpId="68"/>
      <p:bldP build="whole" bldLvl="1" animBg="1" rev="0" advAuto="0" spid="2685" grpId="85"/>
      <p:bldP build="whole" bldLvl="1" animBg="1" rev="0" advAuto="0" spid="2719" grpId="53"/>
      <p:bldP build="whole" bldLvl="1" animBg="1" rev="0" advAuto="0" spid="2648" grpId="76"/>
      <p:bldP build="whole" bldLvl="1" animBg="1" rev="0" advAuto="0" spid="2684" grpId="89"/>
      <p:bldP build="whole" bldLvl="1" animBg="1" rev="0" advAuto="0" spid="2661" grpId="78"/>
      <p:bldP build="whole" bldLvl="1" animBg="1" rev="0" advAuto="0" spid="2663" grpId="36"/>
      <p:bldP build="whole" bldLvl="1" animBg="1" rev="0" advAuto="0" spid="2653" grpId="23"/>
      <p:bldP build="whole" bldLvl="1" animBg="1" rev="0" advAuto="0" spid="2689" grpId="90"/>
      <p:bldP build="whole" bldLvl="1" animBg="1" rev="0" advAuto="0" spid="2628" grpId="8"/>
      <p:bldP build="whole" bldLvl="1" animBg="1" rev="0" advAuto="0" spid="2699" grpId="95"/>
      <p:bldP build="whole" bldLvl="1" animBg="1" rev="0" advAuto="0" spid="2638" grpId="19"/>
      <p:bldP build="whole" bldLvl="1" animBg="1" rev="0" advAuto="0" spid="2659" grpId="28"/>
      <p:bldP build="whole" bldLvl="1" animBg="1" rev="0" advAuto="0" spid="2690" grpId="47"/>
      <p:bldP build="whole" bldLvl="1" animBg="1" rev="0" advAuto="0" spid="2654" grpId="67"/>
      <p:bldP build="whole" bldLvl="1" animBg="1" rev="0" advAuto="0" spid="2703" grpId="39"/>
      <p:bldP build="whole" bldLvl="1" animBg="1" rev="0" advAuto="0" spid="2718" grpId="12"/>
      <p:bldP build="whole" bldLvl="1" animBg="1" rev="0" advAuto="0" spid="2660" grpId="64"/>
      <p:bldP build="whole" bldLvl="1" animBg="1" rev="0" advAuto="0" spid="2639" grpId="60"/>
      <p:bldP build="whole" bldLvl="1" animBg="1" rev="0" advAuto="0" spid="2707" grpId="94"/>
      <p:bldP build="whole" bldLvl="1" animBg="1" rev="0" advAuto="0" spid="2662" grpId="33"/>
      <p:bldP build="whole" bldLvl="1" animBg="1" rev="0" advAuto="0" spid="2668" grpId="48"/>
      <p:bldP build="whole" bldLvl="1" animBg="1" rev="0" advAuto="0" spid="2658" grpId="21"/>
      <p:bldP build="whole" bldLvl="1" animBg="1" rev="0" advAuto="0" spid="2627" grpId="11"/>
      <p:bldP build="whole" bldLvl="1" animBg="1" rev="0" advAuto="0" spid="2645" grpId="31"/>
      <p:bldP build="whole" bldLvl="1" animBg="1" rev="0" advAuto="0" spid="2668" grpId="55"/>
      <p:bldP build="whole" bldLvl="1" animBg="1" rev="0" advAuto="0" spid="2702" grpId="35"/>
      <p:bldP build="whole" bldLvl="1" animBg="1" rev="0" advAuto="0" spid="2676" grpId="50"/>
      <p:bldP build="whole" bldLvl="1" animBg="1" rev="0" advAuto="0" spid="2663" grpId="80"/>
      <p:bldP build="whole" bldLvl="1" animBg="1" rev="0" advAuto="0" spid="2653" grpId="66"/>
      <p:bldP build="whole" bldLvl="1" animBg="1" rev="0" advAuto="0" spid="2638" grpId="61"/>
      <p:bldP build="whole" bldLvl="1" animBg="1" rev="0" advAuto="0" spid="2717" grpId="15"/>
      <p:bldP build="whole" bldLvl="1" animBg="1" rev="0" advAuto="0" spid="2690" grpId="87"/>
    </p:bldLst>
  </p:timing>
</p:sld>
</file>

<file path=ppt/slides/slide9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723" name="Advanced Bottleneck Analysis"/>
          <p:cNvSpPr txBox="1"/>
          <p:nvPr>
            <p:ph type="title"/>
          </p:nvPr>
        </p:nvSpPr>
        <p:spPr>
          <a:prstGeom prst="rect">
            <a:avLst/>
          </a:prstGeom>
        </p:spPr>
        <p:txBody>
          <a:bodyPr/>
          <a:lstStyle/>
          <a:p>
            <a:pPr/>
            <a:r>
              <a:t>Advanced Bottleneck Analysis</a:t>
            </a:r>
          </a:p>
        </p:txBody>
      </p:sp>
      <p:sp>
        <p:nvSpPr>
          <p:cNvPr id="2724" name="Square"/>
          <p:cNvSpPr/>
          <p:nvPr/>
        </p:nvSpPr>
        <p:spPr>
          <a:xfrm>
            <a:off x="4715933" y="3404211"/>
            <a:ext cx="229262" cy="229263"/>
          </a:xfrm>
          <a:prstGeom prst="rect">
            <a:avLst/>
          </a:prstGeom>
          <a:solidFill>
            <a:srgbClr val="FFFFFF"/>
          </a:solidFill>
          <a:ln w="25400">
            <a:solidFill>
              <a:schemeClr val="accent1"/>
            </a:solidFill>
          </a:ln>
        </p:spPr>
        <p:txBody>
          <a:bodyPr lIns="45719" rIns="45719"/>
          <a:lstStyle/>
          <a:p>
            <a:pPr/>
          </a:p>
        </p:txBody>
      </p:sp>
      <p:sp>
        <p:nvSpPr>
          <p:cNvPr id="2725" name="Square"/>
          <p:cNvSpPr/>
          <p:nvPr/>
        </p:nvSpPr>
        <p:spPr>
          <a:xfrm>
            <a:off x="4940300" y="3404211"/>
            <a:ext cx="229262" cy="229263"/>
          </a:xfrm>
          <a:prstGeom prst="rect">
            <a:avLst/>
          </a:prstGeom>
          <a:solidFill>
            <a:srgbClr val="FFFFFF"/>
          </a:solidFill>
          <a:ln w="25400">
            <a:solidFill>
              <a:schemeClr val="accent1"/>
            </a:solidFill>
          </a:ln>
        </p:spPr>
        <p:txBody>
          <a:bodyPr lIns="45719" rIns="45719"/>
          <a:lstStyle/>
          <a:p>
            <a:pPr/>
          </a:p>
        </p:txBody>
      </p:sp>
      <p:sp>
        <p:nvSpPr>
          <p:cNvPr id="2726" name="Square"/>
          <p:cNvSpPr/>
          <p:nvPr/>
        </p:nvSpPr>
        <p:spPr>
          <a:xfrm>
            <a:off x="5160433" y="3404211"/>
            <a:ext cx="229262" cy="229263"/>
          </a:xfrm>
          <a:prstGeom prst="rect">
            <a:avLst/>
          </a:prstGeom>
          <a:solidFill>
            <a:srgbClr val="FFFFFF"/>
          </a:solidFill>
          <a:ln w="25400">
            <a:solidFill>
              <a:schemeClr val="accent1"/>
            </a:solidFill>
          </a:ln>
        </p:spPr>
        <p:txBody>
          <a:bodyPr lIns="45719" rIns="45719"/>
          <a:lstStyle/>
          <a:p>
            <a:pPr/>
          </a:p>
        </p:txBody>
      </p:sp>
      <p:sp>
        <p:nvSpPr>
          <p:cNvPr id="2727" name="Square"/>
          <p:cNvSpPr/>
          <p:nvPr/>
        </p:nvSpPr>
        <p:spPr>
          <a:xfrm>
            <a:off x="5384800" y="3404211"/>
            <a:ext cx="229262" cy="229263"/>
          </a:xfrm>
          <a:prstGeom prst="rect">
            <a:avLst/>
          </a:prstGeom>
          <a:solidFill>
            <a:srgbClr val="FFFFFF"/>
          </a:solidFill>
          <a:ln w="25400">
            <a:solidFill>
              <a:schemeClr val="accent1"/>
            </a:solidFill>
          </a:ln>
        </p:spPr>
        <p:txBody>
          <a:bodyPr lIns="45719" rIns="45719"/>
          <a:lstStyle/>
          <a:p>
            <a:pPr/>
          </a:p>
        </p:txBody>
      </p:sp>
      <p:sp>
        <p:nvSpPr>
          <p:cNvPr id="2728" name="Square"/>
          <p:cNvSpPr/>
          <p:nvPr/>
        </p:nvSpPr>
        <p:spPr>
          <a:xfrm>
            <a:off x="5829300" y="3404211"/>
            <a:ext cx="229262" cy="229263"/>
          </a:xfrm>
          <a:prstGeom prst="rect">
            <a:avLst/>
          </a:prstGeom>
          <a:solidFill>
            <a:srgbClr val="FFFFFF"/>
          </a:solidFill>
          <a:ln w="25400">
            <a:solidFill>
              <a:schemeClr val="accent1"/>
            </a:solidFill>
          </a:ln>
        </p:spPr>
        <p:txBody>
          <a:bodyPr lIns="45719" rIns="45719"/>
          <a:lstStyle/>
          <a:p>
            <a:pPr/>
          </a:p>
        </p:txBody>
      </p:sp>
      <p:sp>
        <p:nvSpPr>
          <p:cNvPr id="2729" name="Square"/>
          <p:cNvSpPr/>
          <p:nvPr/>
        </p:nvSpPr>
        <p:spPr>
          <a:xfrm>
            <a:off x="6057900" y="3404211"/>
            <a:ext cx="229262" cy="229263"/>
          </a:xfrm>
          <a:prstGeom prst="rect">
            <a:avLst/>
          </a:prstGeom>
          <a:solidFill>
            <a:srgbClr val="FFFFFF"/>
          </a:solidFill>
          <a:ln w="25400">
            <a:solidFill>
              <a:schemeClr val="accent1"/>
            </a:solidFill>
          </a:ln>
        </p:spPr>
        <p:txBody>
          <a:bodyPr lIns="45719" rIns="45719"/>
          <a:lstStyle/>
          <a:p>
            <a:pPr/>
          </a:p>
        </p:txBody>
      </p:sp>
      <p:sp>
        <p:nvSpPr>
          <p:cNvPr id="2730" name="Square"/>
          <p:cNvSpPr/>
          <p:nvPr/>
        </p:nvSpPr>
        <p:spPr>
          <a:xfrm>
            <a:off x="6278033" y="3404211"/>
            <a:ext cx="229262" cy="229263"/>
          </a:xfrm>
          <a:prstGeom prst="rect">
            <a:avLst/>
          </a:prstGeom>
          <a:solidFill>
            <a:srgbClr val="FFFFFF"/>
          </a:solidFill>
          <a:ln w="25400">
            <a:solidFill>
              <a:schemeClr val="accent1"/>
            </a:solidFill>
          </a:ln>
        </p:spPr>
        <p:txBody>
          <a:bodyPr lIns="45719" rIns="45719"/>
          <a:lstStyle/>
          <a:p>
            <a:pPr/>
          </a:p>
        </p:txBody>
      </p:sp>
      <p:sp>
        <p:nvSpPr>
          <p:cNvPr id="2731" name="Square"/>
          <p:cNvSpPr/>
          <p:nvPr/>
        </p:nvSpPr>
        <p:spPr>
          <a:xfrm>
            <a:off x="6502400" y="3404211"/>
            <a:ext cx="229262" cy="229263"/>
          </a:xfrm>
          <a:prstGeom prst="rect">
            <a:avLst/>
          </a:prstGeom>
          <a:solidFill>
            <a:srgbClr val="FFFFFF"/>
          </a:solidFill>
          <a:ln w="25400">
            <a:solidFill>
              <a:schemeClr val="accent1"/>
            </a:solidFill>
          </a:ln>
        </p:spPr>
        <p:txBody>
          <a:bodyPr lIns="45719" rIns="45719"/>
          <a:lstStyle/>
          <a:p>
            <a:pPr/>
          </a:p>
        </p:txBody>
      </p:sp>
      <p:sp>
        <p:nvSpPr>
          <p:cNvPr id="2732" name="…"/>
          <p:cNvSpPr txBox="1"/>
          <p:nvPr/>
        </p:nvSpPr>
        <p:spPr>
          <a:xfrm>
            <a:off x="5578199" y="3266107"/>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2733" name="N-Blur"/>
          <p:cNvSpPr txBox="1"/>
          <p:nvPr/>
        </p:nvSpPr>
        <p:spPr>
          <a:xfrm>
            <a:off x="5236855" y="2785825"/>
            <a:ext cx="698301"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grpSp>
        <p:nvGrpSpPr>
          <p:cNvPr id="2737" name="Group"/>
          <p:cNvGrpSpPr/>
          <p:nvPr/>
        </p:nvGrpSpPr>
        <p:grpSpPr>
          <a:xfrm>
            <a:off x="4682030" y="3240180"/>
            <a:ext cx="2043771" cy="95149"/>
            <a:chOff x="0" y="0"/>
            <a:chExt cx="2043770" cy="95147"/>
          </a:xfrm>
        </p:grpSpPr>
        <p:sp>
          <p:nvSpPr>
            <p:cNvPr id="2734"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735" name="Line"/>
            <p:cNvSpPr/>
            <p:nvPr/>
          </p:nvSpPr>
          <p:spPr>
            <a:xfrm flipV="1">
              <a:off x="-1" y="0"/>
              <a:ext cx="2"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736"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738" name="64 words"/>
          <p:cNvSpPr txBox="1"/>
          <p:nvPr/>
        </p:nvSpPr>
        <p:spPr>
          <a:xfrm>
            <a:off x="5259189" y="3050253"/>
            <a:ext cx="76628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grpSp>
        <p:nvGrpSpPr>
          <p:cNvPr id="2742" name="Group"/>
          <p:cNvGrpSpPr/>
          <p:nvPr/>
        </p:nvGrpSpPr>
        <p:grpSpPr>
          <a:xfrm>
            <a:off x="4725195" y="3628781"/>
            <a:ext cx="1354880" cy="1562248"/>
            <a:chOff x="0" y="0"/>
            <a:chExt cx="1354879" cy="1562247"/>
          </a:xfrm>
        </p:grpSpPr>
        <p:sp>
          <p:nvSpPr>
            <p:cNvPr id="2739" name="Shape"/>
            <p:cNvSpPr/>
            <p:nvPr/>
          </p:nvSpPr>
          <p:spPr>
            <a:xfrm>
              <a:off x="260090" y="194724"/>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2781" name="Connection Line"/>
            <p:cNvSpPr/>
            <p:nvPr/>
          </p:nvSpPr>
          <p:spPr>
            <a:xfrm>
              <a:off x="121202" y="0"/>
              <a:ext cx="462635" cy="30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2782" name="Connection Line"/>
            <p:cNvSpPr/>
            <p:nvPr/>
          </p:nvSpPr>
          <p:spPr>
            <a:xfrm>
              <a:off x="-1" y="9070"/>
              <a:ext cx="695846" cy="1553178"/>
            </a:xfrm>
            <a:custGeom>
              <a:avLst/>
              <a:gdLst/>
              <a:ahLst/>
              <a:cxnLst>
                <a:cxn ang="0">
                  <a:pos x="wd2" y="hd2"/>
                </a:cxn>
                <a:cxn ang="5400000">
                  <a:pos x="wd2" y="hd2"/>
                </a:cxn>
                <a:cxn ang="10800000">
                  <a:pos x="wd2" y="hd2"/>
                </a:cxn>
                <a:cxn ang="16200000">
                  <a:pos x="wd2" y="hd2"/>
                </a:cxn>
              </a:cxnLst>
              <a:rect l="0" t="0" r="r" b="b"/>
              <a:pathLst>
                <a:path w="19616" h="19023" fill="norm" stroke="1" extrusionOk="0">
                  <a:moveTo>
                    <a:pt x="19616" y="18020"/>
                  </a:moveTo>
                  <a:cubicBezTo>
                    <a:pt x="4376" y="21600"/>
                    <a:pt x="-1984" y="15593"/>
                    <a:pt x="536" y="0"/>
                  </a:cubicBezTo>
                </a:path>
              </a:pathLst>
            </a:custGeom>
            <a:noFill/>
            <a:ln w="12700" cap="flat">
              <a:solidFill>
                <a:schemeClr val="accent1"/>
              </a:solidFill>
              <a:prstDash val="solid"/>
              <a:round/>
              <a:tailEnd type="triangle" w="med" len="med"/>
            </a:ln>
            <a:effectLst/>
          </p:spPr>
          <p:txBody>
            <a:bodyPr/>
            <a:lstStyle/>
            <a:p>
              <a:pPr/>
            </a:p>
          </p:txBody>
        </p:sp>
      </p:grpSp>
      <p:grpSp>
        <p:nvGrpSpPr>
          <p:cNvPr id="2746" name="Group"/>
          <p:cNvGrpSpPr/>
          <p:nvPr/>
        </p:nvGrpSpPr>
        <p:grpSpPr>
          <a:xfrm>
            <a:off x="7085777" y="3810899"/>
            <a:ext cx="95149" cy="1382994"/>
            <a:chOff x="0" y="0"/>
            <a:chExt cx="95147" cy="1382993"/>
          </a:xfrm>
        </p:grpSpPr>
        <p:sp>
          <p:nvSpPr>
            <p:cNvPr id="2743" name="Line"/>
            <p:cNvSpPr/>
            <p:nvPr/>
          </p:nvSpPr>
          <p:spPr>
            <a:xfrm flipV="1">
              <a:off x="47573" y="-1"/>
              <a:ext cx="1" cy="138050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744" name="Line"/>
            <p:cNvSpPr/>
            <p:nvPr/>
          </p:nvSpPr>
          <p:spPr>
            <a:xfrm>
              <a:off x="0" y="5436"/>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745" name="Line"/>
            <p:cNvSpPr/>
            <p:nvPr/>
          </p:nvSpPr>
          <p:spPr>
            <a:xfrm>
              <a:off x="0" y="138299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747" name="L = 21 cyc"/>
          <p:cNvSpPr txBox="1"/>
          <p:nvPr/>
        </p:nvSpPr>
        <p:spPr>
          <a:xfrm>
            <a:off x="7194694" y="4218452"/>
            <a:ext cx="79685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L = 21 cyc</a:t>
            </a:r>
          </a:p>
        </p:txBody>
      </p:sp>
      <p:sp>
        <p:nvSpPr>
          <p:cNvPr id="2748" name="II = 1 cyc"/>
          <p:cNvSpPr txBox="1"/>
          <p:nvPr/>
        </p:nvSpPr>
        <p:spPr>
          <a:xfrm>
            <a:off x="7201395" y="4503000"/>
            <a:ext cx="72157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II = 1 cyc</a:t>
            </a:r>
          </a:p>
        </p:txBody>
      </p:sp>
      <p:sp>
        <p:nvSpPr>
          <p:cNvPr id="2749" name="Circle"/>
          <p:cNvSpPr/>
          <p:nvPr/>
        </p:nvSpPr>
        <p:spPr>
          <a:xfrm>
            <a:off x="4753295" y="3444816"/>
            <a:ext cx="152279" cy="152279"/>
          </a:xfrm>
          <a:prstGeom prst="ellipse">
            <a:avLst/>
          </a:prstGeom>
          <a:solidFill>
            <a:srgbClr val="FF9300"/>
          </a:solidFill>
          <a:ln w="25400">
            <a:solidFill>
              <a:srgbClr val="FF9300"/>
            </a:solidFill>
          </a:ln>
        </p:spPr>
        <p:txBody>
          <a:bodyPr lIns="45719" rIns="45719"/>
          <a:lstStyle/>
          <a:p>
            <a:pPr/>
          </a:p>
        </p:txBody>
      </p:sp>
      <p:sp>
        <p:nvSpPr>
          <p:cNvPr id="2750" name="Circle"/>
          <p:cNvSpPr/>
          <p:nvPr/>
        </p:nvSpPr>
        <p:spPr>
          <a:xfrm>
            <a:off x="4973428" y="3444816"/>
            <a:ext cx="152279" cy="152279"/>
          </a:xfrm>
          <a:prstGeom prst="ellipse">
            <a:avLst/>
          </a:prstGeom>
          <a:solidFill>
            <a:srgbClr val="FF9300"/>
          </a:solidFill>
          <a:ln w="25400">
            <a:solidFill>
              <a:srgbClr val="FF9300"/>
            </a:solidFill>
          </a:ln>
        </p:spPr>
        <p:txBody>
          <a:bodyPr lIns="45719" rIns="45719"/>
          <a:lstStyle/>
          <a:p>
            <a:pPr/>
          </a:p>
        </p:txBody>
      </p:sp>
      <p:sp>
        <p:nvSpPr>
          <p:cNvPr id="2751" name="Circle"/>
          <p:cNvSpPr/>
          <p:nvPr/>
        </p:nvSpPr>
        <p:spPr>
          <a:xfrm>
            <a:off x="5193562" y="3444816"/>
            <a:ext cx="152279" cy="152279"/>
          </a:xfrm>
          <a:prstGeom prst="ellipse">
            <a:avLst/>
          </a:prstGeom>
          <a:solidFill>
            <a:srgbClr val="FF9300"/>
          </a:solidFill>
          <a:ln w="25400">
            <a:solidFill>
              <a:srgbClr val="FF9300"/>
            </a:solidFill>
          </a:ln>
        </p:spPr>
        <p:txBody>
          <a:bodyPr lIns="45719" rIns="45719"/>
          <a:lstStyle/>
          <a:p>
            <a:pPr/>
          </a:p>
        </p:txBody>
      </p:sp>
      <p:sp>
        <p:nvSpPr>
          <p:cNvPr id="2752" name="Circle"/>
          <p:cNvSpPr/>
          <p:nvPr/>
        </p:nvSpPr>
        <p:spPr>
          <a:xfrm>
            <a:off x="5422162" y="3444816"/>
            <a:ext cx="152279" cy="152279"/>
          </a:xfrm>
          <a:prstGeom prst="ellipse">
            <a:avLst/>
          </a:prstGeom>
          <a:solidFill>
            <a:srgbClr val="FF9300"/>
          </a:solidFill>
          <a:ln w="25400">
            <a:solidFill>
              <a:srgbClr val="FF9300"/>
            </a:solidFill>
          </a:ln>
        </p:spPr>
        <p:txBody>
          <a:bodyPr lIns="45719" rIns="45719"/>
          <a:lstStyle/>
          <a:p>
            <a:pPr/>
          </a:p>
        </p:txBody>
      </p:sp>
      <p:sp>
        <p:nvSpPr>
          <p:cNvPr id="2753" name="Circle"/>
          <p:cNvSpPr/>
          <p:nvPr/>
        </p:nvSpPr>
        <p:spPr>
          <a:xfrm>
            <a:off x="5870895" y="3436350"/>
            <a:ext cx="152279" cy="152278"/>
          </a:xfrm>
          <a:prstGeom prst="ellipse">
            <a:avLst/>
          </a:prstGeom>
          <a:solidFill>
            <a:srgbClr val="FF9300"/>
          </a:solidFill>
          <a:ln w="25400">
            <a:solidFill>
              <a:srgbClr val="FF9300"/>
            </a:solidFill>
          </a:ln>
        </p:spPr>
        <p:txBody>
          <a:bodyPr lIns="45719" rIns="45719"/>
          <a:lstStyle/>
          <a:p>
            <a:pPr/>
          </a:p>
        </p:txBody>
      </p:sp>
      <p:sp>
        <p:nvSpPr>
          <p:cNvPr id="2754" name="Circle"/>
          <p:cNvSpPr/>
          <p:nvPr/>
        </p:nvSpPr>
        <p:spPr>
          <a:xfrm>
            <a:off x="6091028" y="3436350"/>
            <a:ext cx="152279" cy="152278"/>
          </a:xfrm>
          <a:prstGeom prst="ellipse">
            <a:avLst/>
          </a:prstGeom>
          <a:solidFill>
            <a:srgbClr val="FF9300"/>
          </a:solidFill>
          <a:ln w="25400">
            <a:solidFill>
              <a:srgbClr val="FF9300"/>
            </a:solidFill>
          </a:ln>
        </p:spPr>
        <p:txBody>
          <a:bodyPr lIns="45719" rIns="45719"/>
          <a:lstStyle/>
          <a:p>
            <a:pPr/>
          </a:p>
        </p:txBody>
      </p:sp>
      <p:sp>
        <p:nvSpPr>
          <p:cNvPr id="2755" name="Circle"/>
          <p:cNvSpPr/>
          <p:nvPr/>
        </p:nvSpPr>
        <p:spPr>
          <a:xfrm>
            <a:off x="6311162" y="3436350"/>
            <a:ext cx="152279" cy="152278"/>
          </a:xfrm>
          <a:prstGeom prst="ellipse">
            <a:avLst/>
          </a:prstGeom>
          <a:solidFill>
            <a:srgbClr val="FF9300"/>
          </a:solidFill>
          <a:ln w="25400">
            <a:solidFill>
              <a:srgbClr val="FF9300"/>
            </a:solidFill>
          </a:ln>
        </p:spPr>
        <p:txBody>
          <a:bodyPr lIns="45719" rIns="45719"/>
          <a:lstStyle/>
          <a:p>
            <a:pPr/>
          </a:p>
        </p:txBody>
      </p:sp>
      <p:sp>
        <p:nvSpPr>
          <p:cNvPr id="2756" name="Circle"/>
          <p:cNvSpPr/>
          <p:nvPr/>
        </p:nvSpPr>
        <p:spPr>
          <a:xfrm>
            <a:off x="6540892" y="3435143"/>
            <a:ext cx="152278" cy="152279"/>
          </a:xfrm>
          <a:prstGeom prst="ellipse">
            <a:avLst/>
          </a:prstGeom>
          <a:solidFill>
            <a:srgbClr val="FF9300"/>
          </a:solidFill>
          <a:ln w="25400">
            <a:solidFill>
              <a:srgbClr val="FF9300"/>
            </a:solidFill>
          </a:ln>
        </p:spPr>
        <p:txBody>
          <a:bodyPr lIns="45719" rIns="45719"/>
          <a:lstStyle/>
          <a:p>
            <a:pPr/>
          </a:p>
        </p:txBody>
      </p:sp>
      <p:grpSp>
        <p:nvGrpSpPr>
          <p:cNvPr id="2760" name="Group"/>
          <p:cNvGrpSpPr/>
          <p:nvPr/>
        </p:nvGrpSpPr>
        <p:grpSpPr>
          <a:xfrm>
            <a:off x="4725195" y="3628781"/>
            <a:ext cx="1354880" cy="1562248"/>
            <a:chOff x="0" y="0"/>
            <a:chExt cx="1354879" cy="1562247"/>
          </a:xfrm>
        </p:grpSpPr>
        <p:sp>
          <p:nvSpPr>
            <p:cNvPr id="2757" name="Shape"/>
            <p:cNvSpPr/>
            <p:nvPr/>
          </p:nvSpPr>
          <p:spPr>
            <a:xfrm>
              <a:off x="260090" y="194724"/>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2783" name="Connection Line"/>
            <p:cNvSpPr/>
            <p:nvPr/>
          </p:nvSpPr>
          <p:spPr>
            <a:xfrm>
              <a:off x="121202" y="0"/>
              <a:ext cx="462635" cy="30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2784" name="Connection Line"/>
            <p:cNvSpPr/>
            <p:nvPr/>
          </p:nvSpPr>
          <p:spPr>
            <a:xfrm>
              <a:off x="-1" y="9070"/>
              <a:ext cx="695846" cy="1553178"/>
            </a:xfrm>
            <a:custGeom>
              <a:avLst/>
              <a:gdLst/>
              <a:ahLst/>
              <a:cxnLst>
                <a:cxn ang="0">
                  <a:pos x="wd2" y="hd2"/>
                </a:cxn>
                <a:cxn ang="5400000">
                  <a:pos x="wd2" y="hd2"/>
                </a:cxn>
                <a:cxn ang="10800000">
                  <a:pos x="wd2" y="hd2"/>
                </a:cxn>
                <a:cxn ang="16200000">
                  <a:pos x="wd2" y="hd2"/>
                </a:cxn>
              </a:cxnLst>
              <a:rect l="0" t="0" r="r" b="b"/>
              <a:pathLst>
                <a:path w="19616" h="19023" fill="norm" stroke="1" extrusionOk="0">
                  <a:moveTo>
                    <a:pt x="19616" y="18020"/>
                  </a:moveTo>
                  <a:cubicBezTo>
                    <a:pt x="4376" y="21600"/>
                    <a:pt x="-1984" y="15593"/>
                    <a:pt x="536" y="0"/>
                  </a:cubicBezTo>
                </a:path>
              </a:pathLst>
            </a:custGeom>
            <a:noFill/>
            <a:ln w="12700" cap="flat">
              <a:solidFill>
                <a:schemeClr val="accent1"/>
              </a:solidFill>
              <a:prstDash val="solid"/>
              <a:round/>
              <a:tailEnd type="triangle" w="med" len="med"/>
            </a:ln>
            <a:effectLst/>
          </p:spPr>
          <p:txBody>
            <a:bodyPr/>
            <a:lstStyle/>
            <a:p>
              <a:pPr/>
            </a:p>
          </p:txBody>
        </p:sp>
      </p:grpSp>
      <p:sp>
        <p:nvSpPr>
          <p:cNvPr id="2761" name="Performance debugging is not always so nice and clean though.…"/>
          <p:cNvSpPr txBox="1"/>
          <p:nvPr>
            <p:ph type="body" sz="half" idx="1"/>
          </p:nvPr>
        </p:nvSpPr>
        <p:spPr>
          <a:xfrm>
            <a:off x="475487" y="1143000"/>
            <a:ext cx="11176001" cy="1824191"/>
          </a:xfrm>
          <a:prstGeom prst="rect">
            <a:avLst/>
          </a:prstGeom>
        </p:spPr>
        <p:txBody>
          <a:bodyPr/>
          <a:lstStyle/>
          <a:p>
            <a:pPr/>
            <a:r>
              <a:t>Performance debugging is not always so nice and clean though.</a:t>
            </a:r>
          </a:p>
          <a:p>
            <a:pPr/>
            <a:r>
              <a:t>Imagine an app where you must apply a (dynamic) blur kernel to a vector repeatedly, N-times</a:t>
            </a:r>
          </a:p>
        </p:txBody>
      </p:sp>
      <p:sp>
        <p:nvSpPr>
          <p:cNvPr id="2762" name="Slide Number"/>
          <p:cNvSpPr txBox="1"/>
          <p:nvPr>
            <p:ph type="sldNum" sz="quarter" idx="2"/>
          </p:nvPr>
        </p:nvSpPr>
        <p:spPr>
          <a:xfrm>
            <a:off x="9306559" y="6512242"/>
            <a:ext cx="2844801" cy="368301"/>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63" name="x"/>
          <p:cNvSpPr txBox="1"/>
          <p:nvPr/>
        </p:nvSpPr>
        <p:spPr>
          <a:xfrm>
            <a:off x="4448350" y="3308022"/>
            <a:ext cx="24132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
        <p:nvSpPr>
          <p:cNvPr id="2764" name="Repeat N times"/>
          <p:cNvSpPr txBox="1"/>
          <p:nvPr/>
        </p:nvSpPr>
        <p:spPr>
          <a:xfrm>
            <a:off x="4920952" y="5379148"/>
            <a:ext cx="1442763" cy="3104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700">
                <a:latin typeface="+mn-lt"/>
                <a:ea typeface="+mn-ea"/>
                <a:cs typeface="+mn-cs"/>
                <a:sym typeface="Calibri"/>
              </a:defRPr>
            </a:lvl1pPr>
          </a:lstStyle>
          <a:p>
            <a:pPr/>
            <a:r>
              <a:t>Repeat N times</a:t>
            </a:r>
          </a:p>
        </p:txBody>
      </p:sp>
      <p:grpSp>
        <p:nvGrpSpPr>
          <p:cNvPr id="2768" name="Group"/>
          <p:cNvGrpSpPr/>
          <p:nvPr/>
        </p:nvGrpSpPr>
        <p:grpSpPr>
          <a:xfrm>
            <a:off x="4731269" y="3638850"/>
            <a:ext cx="1354880" cy="1562248"/>
            <a:chOff x="0" y="0"/>
            <a:chExt cx="1354879" cy="1562247"/>
          </a:xfrm>
        </p:grpSpPr>
        <p:sp>
          <p:nvSpPr>
            <p:cNvPr id="2765" name="Shape"/>
            <p:cNvSpPr/>
            <p:nvPr/>
          </p:nvSpPr>
          <p:spPr>
            <a:xfrm>
              <a:off x="260090" y="194724"/>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2785" name="Connection Line"/>
            <p:cNvSpPr/>
            <p:nvPr/>
          </p:nvSpPr>
          <p:spPr>
            <a:xfrm>
              <a:off x="121202" y="0"/>
              <a:ext cx="462635" cy="30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2786" name="Connection Line"/>
            <p:cNvSpPr/>
            <p:nvPr/>
          </p:nvSpPr>
          <p:spPr>
            <a:xfrm>
              <a:off x="-1" y="9070"/>
              <a:ext cx="695846" cy="1553178"/>
            </a:xfrm>
            <a:custGeom>
              <a:avLst/>
              <a:gdLst/>
              <a:ahLst/>
              <a:cxnLst>
                <a:cxn ang="0">
                  <a:pos x="wd2" y="hd2"/>
                </a:cxn>
                <a:cxn ang="5400000">
                  <a:pos x="wd2" y="hd2"/>
                </a:cxn>
                <a:cxn ang="10800000">
                  <a:pos x="wd2" y="hd2"/>
                </a:cxn>
                <a:cxn ang="16200000">
                  <a:pos x="wd2" y="hd2"/>
                </a:cxn>
              </a:cxnLst>
              <a:rect l="0" t="0" r="r" b="b"/>
              <a:pathLst>
                <a:path w="19616" h="19023" fill="norm" stroke="1" extrusionOk="0">
                  <a:moveTo>
                    <a:pt x="19616" y="18020"/>
                  </a:moveTo>
                  <a:cubicBezTo>
                    <a:pt x="4376" y="21600"/>
                    <a:pt x="-1984" y="15593"/>
                    <a:pt x="536" y="0"/>
                  </a:cubicBezTo>
                </a:path>
              </a:pathLst>
            </a:custGeom>
            <a:noFill/>
            <a:ln w="12700" cap="flat">
              <a:solidFill>
                <a:schemeClr val="accent1"/>
              </a:solidFill>
              <a:prstDash val="solid"/>
              <a:round/>
              <a:tailEnd type="triangle" w="med" len="med"/>
            </a:ln>
            <a:effectLst/>
          </p:spPr>
          <p:txBody>
            <a:bodyPr/>
            <a:lstStyle/>
            <a:p>
              <a:pPr/>
            </a:p>
          </p:txBody>
        </p:sp>
      </p:grpSp>
      <p:grpSp>
        <p:nvGrpSpPr>
          <p:cNvPr id="2772" name="Group"/>
          <p:cNvGrpSpPr/>
          <p:nvPr/>
        </p:nvGrpSpPr>
        <p:grpSpPr>
          <a:xfrm>
            <a:off x="4731269" y="3625712"/>
            <a:ext cx="1354880" cy="1562248"/>
            <a:chOff x="0" y="0"/>
            <a:chExt cx="1354879" cy="1562247"/>
          </a:xfrm>
        </p:grpSpPr>
        <p:sp>
          <p:nvSpPr>
            <p:cNvPr id="2769" name="Shape"/>
            <p:cNvSpPr/>
            <p:nvPr/>
          </p:nvSpPr>
          <p:spPr>
            <a:xfrm>
              <a:off x="260090" y="194724"/>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2787" name="Connection Line"/>
            <p:cNvSpPr/>
            <p:nvPr/>
          </p:nvSpPr>
          <p:spPr>
            <a:xfrm>
              <a:off x="121202" y="0"/>
              <a:ext cx="462635" cy="30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2788" name="Connection Line"/>
            <p:cNvSpPr/>
            <p:nvPr/>
          </p:nvSpPr>
          <p:spPr>
            <a:xfrm>
              <a:off x="-1" y="9070"/>
              <a:ext cx="695846" cy="1553178"/>
            </a:xfrm>
            <a:custGeom>
              <a:avLst/>
              <a:gdLst/>
              <a:ahLst/>
              <a:cxnLst>
                <a:cxn ang="0">
                  <a:pos x="wd2" y="hd2"/>
                </a:cxn>
                <a:cxn ang="5400000">
                  <a:pos x="wd2" y="hd2"/>
                </a:cxn>
                <a:cxn ang="10800000">
                  <a:pos x="wd2" y="hd2"/>
                </a:cxn>
                <a:cxn ang="16200000">
                  <a:pos x="wd2" y="hd2"/>
                </a:cxn>
              </a:cxnLst>
              <a:rect l="0" t="0" r="r" b="b"/>
              <a:pathLst>
                <a:path w="19616" h="19023" fill="norm" stroke="1" extrusionOk="0">
                  <a:moveTo>
                    <a:pt x="19616" y="18020"/>
                  </a:moveTo>
                  <a:cubicBezTo>
                    <a:pt x="4376" y="21600"/>
                    <a:pt x="-1984" y="15593"/>
                    <a:pt x="536" y="0"/>
                  </a:cubicBezTo>
                </a:path>
              </a:pathLst>
            </a:custGeom>
            <a:noFill/>
            <a:ln w="12700" cap="flat">
              <a:solidFill>
                <a:schemeClr val="accent1"/>
              </a:solidFill>
              <a:prstDash val="solid"/>
              <a:round/>
              <a:tailEnd type="triangle" w="med" len="med"/>
            </a:ln>
            <a:effectLst/>
          </p:spPr>
          <p:txBody>
            <a:bodyPr/>
            <a:lstStyle/>
            <a:p>
              <a:pPr/>
            </a:p>
          </p:txBody>
        </p:sp>
      </p:grpSp>
      <p:sp>
        <p:nvSpPr>
          <p:cNvPr id="2773" name="Circle"/>
          <p:cNvSpPr/>
          <p:nvPr/>
        </p:nvSpPr>
        <p:spPr>
          <a:xfrm>
            <a:off x="4759370" y="3441747"/>
            <a:ext cx="152278" cy="152279"/>
          </a:xfrm>
          <a:prstGeom prst="ellipse">
            <a:avLst/>
          </a:prstGeom>
          <a:solidFill>
            <a:srgbClr val="FF9300"/>
          </a:solidFill>
          <a:ln w="25400">
            <a:solidFill>
              <a:srgbClr val="FF9300"/>
            </a:solidFill>
          </a:ln>
        </p:spPr>
        <p:txBody>
          <a:bodyPr lIns="45719" rIns="45719"/>
          <a:lstStyle/>
          <a:p>
            <a:pPr/>
          </a:p>
        </p:txBody>
      </p:sp>
      <p:sp>
        <p:nvSpPr>
          <p:cNvPr id="2774" name="Circle"/>
          <p:cNvSpPr/>
          <p:nvPr/>
        </p:nvSpPr>
        <p:spPr>
          <a:xfrm>
            <a:off x="4979503" y="3441747"/>
            <a:ext cx="152278" cy="152279"/>
          </a:xfrm>
          <a:prstGeom prst="ellipse">
            <a:avLst/>
          </a:prstGeom>
          <a:solidFill>
            <a:srgbClr val="FF9300"/>
          </a:solidFill>
          <a:ln w="25400">
            <a:solidFill>
              <a:srgbClr val="FF9300"/>
            </a:solidFill>
          </a:ln>
        </p:spPr>
        <p:txBody>
          <a:bodyPr lIns="45719" rIns="45719"/>
          <a:lstStyle/>
          <a:p>
            <a:pPr/>
          </a:p>
        </p:txBody>
      </p:sp>
      <p:sp>
        <p:nvSpPr>
          <p:cNvPr id="2775" name="Circle"/>
          <p:cNvSpPr/>
          <p:nvPr/>
        </p:nvSpPr>
        <p:spPr>
          <a:xfrm>
            <a:off x="5199636" y="3441747"/>
            <a:ext cx="152279" cy="152279"/>
          </a:xfrm>
          <a:prstGeom prst="ellipse">
            <a:avLst/>
          </a:prstGeom>
          <a:solidFill>
            <a:srgbClr val="FF9300"/>
          </a:solidFill>
          <a:ln w="25400">
            <a:solidFill>
              <a:srgbClr val="FF9300"/>
            </a:solidFill>
          </a:ln>
        </p:spPr>
        <p:txBody>
          <a:bodyPr lIns="45719" rIns="45719"/>
          <a:lstStyle/>
          <a:p>
            <a:pPr/>
          </a:p>
        </p:txBody>
      </p:sp>
      <p:sp>
        <p:nvSpPr>
          <p:cNvPr id="2776" name="Circle"/>
          <p:cNvSpPr/>
          <p:nvPr/>
        </p:nvSpPr>
        <p:spPr>
          <a:xfrm>
            <a:off x="5428236" y="3441747"/>
            <a:ext cx="152279" cy="152279"/>
          </a:xfrm>
          <a:prstGeom prst="ellipse">
            <a:avLst/>
          </a:prstGeom>
          <a:solidFill>
            <a:srgbClr val="FF9300"/>
          </a:solidFill>
          <a:ln w="25400">
            <a:solidFill>
              <a:srgbClr val="FF9300"/>
            </a:solidFill>
          </a:ln>
        </p:spPr>
        <p:txBody>
          <a:bodyPr lIns="45719" rIns="45719"/>
          <a:lstStyle/>
          <a:p>
            <a:pPr/>
          </a:p>
        </p:txBody>
      </p:sp>
      <p:sp>
        <p:nvSpPr>
          <p:cNvPr id="2777" name="Circle"/>
          <p:cNvSpPr/>
          <p:nvPr/>
        </p:nvSpPr>
        <p:spPr>
          <a:xfrm>
            <a:off x="5876970" y="3433281"/>
            <a:ext cx="152278" cy="152278"/>
          </a:xfrm>
          <a:prstGeom prst="ellipse">
            <a:avLst/>
          </a:prstGeom>
          <a:solidFill>
            <a:srgbClr val="FF9300"/>
          </a:solidFill>
          <a:ln w="25400">
            <a:solidFill>
              <a:srgbClr val="FF9300"/>
            </a:solidFill>
          </a:ln>
        </p:spPr>
        <p:txBody>
          <a:bodyPr lIns="45719" rIns="45719"/>
          <a:lstStyle/>
          <a:p>
            <a:pPr/>
          </a:p>
        </p:txBody>
      </p:sp>
      <p:sp>
        <p:nvSpPr>
          <p:cNvPr id="2778" name="Circle"/>
          <p:cNvSpPr/>
          <p:nvPr/>
        </p:nvSpPr>
        <p:spPr>
          <a:xfrm>
            <a:off x="6097103" y="3433281"/>
            <a:ext cx="152278" cy="152278"/>
          </a:xfrm>
          <a:prstGeom prst="ellipse">
            <a:avLst/>
          </a:prstGeom>
          <a:solidFill>
            <a:srgbClr val="FF9300"/>
          </a:solidFill>
          <a:ln w="25400">
            <a:solidFill>
              <a:srgbClr val="FF9300"/>
            </a:solidFill>
          </a:ln>
        </p:spPr>
        <p:txBody>
          <a:bodyPr lIns="45719" rIns="45719"/>
          <a:lstStyle/>
          <a:p>
            <a:pPr/>
          </a:p>
        </p:txBody>
      </p:sp>
      <p:sp>
        <p:nvSpPr>
          <p:cNvPr id="2779" name="Circle"/>
          <p:cNvSpPr/>
          <p:nvPr/>
        </p:nvSpPr>
        <p:spPr>
          <a:xfrm>
            <a:off x="6317236" y="3433281"/>
            <a:ext cx="152279" cy="152278"/>
          </a:xfrm>
          <a:prstGeom prst="ellipse">
            <a:avLst/>
          </a:prstGeom>
          <a:solidFill>
            <a:srgbClr val="FF9300"/>
          </a:solidFill>
          <a:ln w="25400">
            <a:solidFill>
              <a:srgbClr val="FF9300"/>
            </a:solidFill>
          </a:ln>
        </p:spPr>
        <p:txBody>
          <a:bodyPr lIns="45719" rIns="45719"/>
          <a:lstStyle/>
          <a:p>
            <a:pPr/>
          </a:p>
        </p:txBody>
      </p:sp>
      <p:sp>
        <p:nvSpPr>
          <p:cNvPr id="2780" name="Circle"/>
          <p:cNvSpPr/>
          <p:nvPr/>
        </p:nvSpPr>
        <p:spPr>
          <a:xfrm>
            <a:off x="6546966" y="3432074"/>
            <a:ext cx="152279" cy="152279"/>
          </a:xfrm>
          <a:prstGeom prst="ellipse">
            <a:avLst/>
          </a:prstGeom>
          <a:solidFill>
            <a:srgbClr val="FF9300"/>
          </a:solidFill>
          <a:ln w="25400">
            <a:solidFill>
              <a:srgbClr val="FF9300"/>
            </a:solidFill>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fill="hold">
                                  <p:stCondLst>
                                    <p:cond delay="0"/>
                                  </p:stCondLst>
                                  <p:childTnLst>
                                    <p:animMotion path="M 0.000000 0.000000 L 0.148696 0.000000" origin="layout" pathEditMode="relative">
                                      <p:cBhvr>
                                        <p:cTn id="6" dur="2400" fill="hold"/>
                                        <p:tgtEl>
                                          <p:spTgt spid="2742"/>
                                        </p:tgtEl>
                                        <p:attrNameLst>
                                          <p:attrName>ppt_x</p:attrName>
                                          <p:attrName>ppt_y</p:attrName>
                                        </p:attrNameLst>
                                      </p:cBhvr>
                                    </p:animMotion>
                                  </p:childTnLst>
                                </p:cTn>
                              </p:par>
                            </p:childTnLst>
                          </p:cTn>
                        </p:par>
                        <p:par>
                          <p:cTn id="7" fill="hold">
                            <p:stCondLst>
                              <p:cond delay="2400"/>
                            </p:stCondLst>
                            <p:childTnLst>
                              <p:par>
                                <p:cTn id="8" presetClass="entr" nodeType="afterEffect" presetSubtype="0" presetID="1" grpId="2" fill="hold">
                                  <p:stCondLst>
                                    <p:cond delay="100"/>
                                  </p:stCondLst>
                                  <p:iterate type="el" backwards="0">
                                    <p:tmAbs val="0"/>
                                  </p:iterate>
                                  <p:childTnLst>
                                    <p:set>
                                      <p:cBhvr>
                                        <p:cTn id="9" fill="hold"/>
                                        <p:tgtEl>
                                          <p:spTgt spid="2749"/>
                                        </p:tgtEl>
                                        <p:attrNameLst>
                                          <p:attrName>style.visibility</p:attrName>
                                        </p:attrNameLst>
                                      </p:cBhvr>
                                      <p:to>
                                        <p:strVal val="visible"/>
                                      </p:to>
                                    </p:set>
                                  </p:childTnLst>
                                </p:cTn>
                              </p:par>
                            </p:childTnLst>
                          </p:cTn>
                        </p:par>
                        <p:par>
                          <p:cTn id="10" fill="hold">
                            <p:stCondLst>
                              <p:cond delay="0"/>
                            </p:stCondLst>
                            <p:childTnLst>
                              <p:par>
                                <p:cTn id="11" presetClass="path" nodeType="afterEffect" presetSubtype="0" presetID="-1" grpId="3" accel="50000" decel="50000" fill="hold">
                                  <p:stCondLst>
                                    <p:cond delay="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12" dur="2000" fill="hold"/>
                                        <p:tgtEl>
                                          <p:spTgt spid="2749"/>
                                        </p:tgtEl>
                                        <p:attrNameLst>
                                          <p:attrName>ppt_x</p:attrName>
                                          <p:attrName>ppt_y</p:attrName>
                                        </p:attrNameLst>
                                      </p:cBhvr>
                                    </p:animMotion>
                                  </p:childTnLst>
                                </p:cTn>
                              </p:par>
                            </p:childTnLst>
                          </p:cTn>
                        </p:par>
                        <p:par>
                          <p:cTn id="13" fill="hold">
                            <p:stCondLst>
                              <p:cond delay="2000"/>
                            </p:stCondLst>
                            <p:childTnLst>
                              <p:par>
                                <p:cTn id="14" presetClass="entr" nodeType="afterEffect" presetSubtype="0" presetID="1" grpId="4" fill="hold">
                                  <p:stCondLst>
                                    <p:cond delay="200"/>
                                  </p:stCondLst>
                                  <p:iterate type="el" backwards="0">
                                    <p:tmAbs val="0"/>
                                  </p:iterate>
                                  <p:childTnLst>
                                    <p:set>
                                      <p:cBhvr>
                                        <p:cTn id="15" fill="hold"/>
                                        <p:tgtEl>
                                          <p:spTgt spid="2750"/>
                                        </p:tgtEl>
                                        <p:attrNameLst>
                                          <p:attrName>style.visibility</p:attrName>
                                        </p:attrNameLst>
                                      </p:cBhvr>
                                      <p:to>
                                        <p:strVal val="visible"/>
                                      </p:to>
                                    </p:set>
                                  </p:childTnLst>
                                </p:cTn>
                              </p:par>
                            </p:childTnLst>
                          </p:cTn>
                        </p:par>
                        <p:par>
                          <p:cTn id="16" fill="hold">
                            <p:stCondLst>
                              <p:cond delay="0"/>
                            </p:stCondLst>
                            <p:childTnLst>
                              <p:par>
                                <p:cTn id="17" presetClass="path" nodeType="afterEffect" presetSubtype="0" presetID="-1" grpId="5"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18" dur="2000" fill="hold"/>
                                        <p:tgtEl>
                                          <p:spTgt spid="2750"/>
                                        </p:tgtEl>
                                        <p:attrNameLst>
                                          <p:attrName>ppt_x</p:attrName>
                                          <p:attrName>ppt_y</p:attrName>
                                        </p:attrNameLst>
                                      </p:cBhvr>
                                    </p:animMotion>
                                  </p:childTnLst>
                                </p:cTn>
                              </p:par>
                            </p:childTnLst>
                          </p:cTn>
                        </p:par>
                        <p:par>
                          <p:cTn id="19" fill="hold">
                            <p:stCondLst>
                              <p:cond delay="2300"/>
                            </p:stCondLst>
                            <p:childTnLst>
                              <p:par>
                                <p:cTn id="20" presetClass="entr" nodeType="afterEffect" presetSubtype="0" presetID="1" grpId="6" fill="hold">
                                  <p:stCondLst>
                                    <p:cond delay="0"/>
                                  </p:stCondLst>
                                  <p:iterate type="el" backwards="0">
                                    <p:tmAbs val="0"/>
                                  </p:iterate>
                                  <p:childTnLst>
                                    <p:set>
                                      <p:cBhvr>
                                        <p:cTn id="21" fill="hold"/>
                                        <p:tgtEl>
                                          <p:spTgt spid="2751"/>
                                        </p:tgtEl>
                                        <p:attrNameLst>
                                          <p:attrName>style.visibility</p:attrName>
                                        </p:attrNameLst>
                                      </p:cBhvr>
                                      <p:to>
                                        <p:strVal val="visible"/>
                                      </p:to>
                                    </p:set>
                                  </p:childTnLst>
                                </p:cTn>
                              </p:par>
                            </p:childTnLst>
                          </p:cTn>
                        </p:par>
                        <p:par>
                          <p:cTn id="22" fill="hold">
                            <p:stCondLst>
                              <p:cond delay="0"/>
                            </p:stCondLst>
                            <p:childTnLst>
                              <p:par>
                                <p:cTn id="23" presetClass="path" nodeType="afterEffect" presetSubtype="0" presetID="-1" grpId="7"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24" dur="2000" fill="hold"/>
                                        <p:tgtEl>
                                          <p:spTgt spid="2751"/>
                                        </p:tgtEl>
                                        <p:attrNameLst>
                                          <p:attrName>ppt_x</p:attrName>
                                          <p:attrName>ppt_y</p:attrName>
                                        </p:attrNameLst>
                                      </p:cBhvr>
                                    </p:animMotion>
                                  </p:childTnLst>
                                </p:cTn>
                              </p:par>
                            </p:childTnLst>
                          </p:cTn>
                        </p:par>
                        <p:par>
                          <p:cTn id="25" fill="hold">
                            <p:stCondLst>
                              <p:cond delay="2300"/>
                            </p:stCondLst>
                            <p:childTnLst>
                              <p:par>
                                <p:cTn id="26" presetClass="entr" nodeType="afterEffect" presetSubtype="0" presetID="1" grpId="8" fill="hold">
                                  <p:stCondLst>
                                    <p:cond delay="0"/>
                                  </p:stCondLst>
                                  <p:iterate type="el" backwards="0">
                                    <p:tmAbs val="0"/>
                                  </p:iterate>
                                  <p:childTnLst>
                                    <p:set>
                                      <p:cBhvr>
                                        <p:cTn id="27" fill="hold"/>
                                        <p:tgtEl>
                                          <p:spTgt spid="2752"/>
                                        </p:tgtEl>
                                        <p:attrNameLst>
                                          <p:attrName>style.visibility</p:attrName>
                                        </p:attrNameLst>
                                      </p:cBhvr>
                                      <p:to>
                                        <p:strVal val="visible"/>
                                      </p:to>
                                    </p:set>
                                  </p:childTnLst>
                                </p:cTn>
                              </p:par>
                            </p:childTnLst>
                          </p:cTn>
                        </p:par>
                        <p:par>
                          <p:cTn id="28" fill="hold">
                            <p:stCondLst>
                              <p:cond delay="0"/>
                            </p:stCondLst>
                            <p:childTnLst>
                              <p:par>
                                <p:cTn id="29" presetClass="path" nodeType="afterEffect" presetSubtype="0" presetID="-1" grpId="9"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30" dur="2000" fill="hold"/>
                                        <p:tgtEl>
                                          <p:spTgt spid="2752"/>
                                        </p:tgtEl>
                                        <p:attrNameLst>
                                          <p:attrName>ppt_x</p:attrName>
                                          <p:attrName>ppt_y</p:attrName>
                                        </p:attrNameLst>
                                      </p:cBhvr>
                                    </p:animMotion>
                                  </p:childTnLst>
                                </p:cTn>
                              </p:par>
                            </p:childTnLst>
                          </p:cTn>
                        </p:par>
                        <p:par>
                          <p:cTn id="31" fill="hold">
                            <p:stCondLst>
                              <p:cond delay="2300"/>
                            </p:stCondLst>
                            <p:childTnLst>
                              <p:par>
                                <p:cTn id="32" presetClass="entr" nodeType="afterEffect" presetSubtype="0" presetID="1" grpId="10" fill="hold">
                                  <p:stCondLst>
                                    <p:cond delay="0"/>
                                  </p:stCondLst>
                                  <p:iterate type="el" backwards="0">
                                    <p:tmAbs val="0"/>
                                  </p:iterate>
                                  <p:childTnLst>
                                    <p:set>
                                      <p:cBhvr>
                                        <p:cTn id="33" fill="hold"/>
                                        <p:tgtEl>
                                          <p:spTgt spid="2753"/>
                                        </p:tgtEl>
                                        <p:attrNameLst>
                                          <p:attrName>style.visibility</p:attrName>
                                        </p:attrNameLst>
                                      </p:cBhvr>
                                      <p:to>
                                        <p:strVal val="visible"/>
                                      </p:to>
                                    </p:set>
                                  </p:childTnLst>
                                </p:cTn>
                              </p:par>
                            </p:childTnLst>
                          </p:cTn>
                        </p:par>
                        <p:par>
                          <p:cTn id="34" fill="hold">
                            <p:stCondLst>
                              <p:cond delay="0"/>
                            </p:stCondLst>
                            <p:childTnLst>
                              <p:par>
                                <p:cTn id="35" presetClass="path" nodeType="afterEffect" presetSubtype="0" presetID="-1" grpId="11"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36" dur="2000" fill="hold"/>
                                        <p:tgtEl>
                                          <p:spTgt spid="2753"/>
                                        </p:tgtEl>
                                        <p:attrNameLst>
                                          <p:attrName>ppt_x</p:attrName>
                                          <p:attrName>ppt_y</p:attrName>
                                        </p:attrNameLst>
                                      </p:cBhvr>
                                    </p:animMotion>
                                  </p:childTnLst>
                                </p:cTn>
                              </p:par>
                            </p:childTnLst>
                          </p:cTn>
                        </p:par>
                        <p:par>
                          <p:cTn id="37" fill="hold">
                            <p:stCondLst>
                              <p:cond delay="2300"/>
                            </p:stCondLst>
                            <p:childTnLst>
                              <p:par>
                                <p:cTn id="38" presetClass="entr" nodeType="afterEffect" presetSubtype="0" presetID="1" grpId="12" fill="hold">
                                  <p:stCondLst>
                                    <p:cond delay="0"/>
                                  </p:stCondLst>
                                  <p:iterate type="el" backwards="0">
                                    <p:tmAbs val="0"/>
                                  </p:iterate>
                                  <p:childTnLst>
                                    <p:set>
                                      <p:cBhvr>
                                        <p:cTn id="39" fill="hold"/>
                                        <p:tgtEl>
                                          <p:spTgt spid="2754"/>
                                        </p:tgtEl>
                                        <p:attrNameLst>
                                          <p:attrName>style.visibility</p:attrName>
                                        </p:attrNameLst>
                                      </p:cBhvr>
                                      <p:to>
                                        <p:strVal val="visible"/>
                                      </p:to>
                                    </p:set>
                                  </p:childTnLst>
                                </p:cTn>
                              </p:par>
                            </p:childTnLst>
                          </p:cTn>
                        </p:par>
                        <p:par>
                          <p:cTn id="40" fill="hold">
                            <p:stCondLst>
                              <p:cond delay="0"/>
                            </p:stCondLst>
                            <p:childTnLst>
                              <p:par>
                                <p:cTn id="41" presetClass="path" nodeType="afterEffect" presetSubtype="0" presetID="-1" grpId="13"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42" dur="2000" fill="hold"/>
                                        <p:tgtEl>
                                          <p:spTgt spid="2754"/>
                                        </p:tgtEl>
                                        <p:attrNameLst>
                                          <p:attrName>ppt_x</p:attrName>
                                          <p:attrName>ppt_y</p:attrName>
                                        </p:attrNameLst>
                                      </p:cBhvr>
                                    </p:animMotion>
                                  </p:childTnLst>
                                </p:cTn>
                              </p:par>
                            </p:childTnLst>
                          </p:cTn>
                        </p:par>
                        <p:par>
                          <p:cTn id="43" fill="hold">
                            <p:stCondLst>
                              <p:cond delay="2300"/>
                            </p:stCondLst>
                            <p:childTnLst>
                              <p:par>
                                <p:cTn id="44" presetClass="entr" nodeType="afterEffect" presetSubtype="0" presetID="1" grpId="14" fill="hold">
                                  <p:stCondLst>
                                    <p:cond delay="0"/>
                                  </p:stCondLst>
                                  <p:iterate type="el" backwards="0">
                                    <p:tmAbs val="0"/>
                                  </p:iterate>
                                  <p:childTnLst>
                                    <p:set>
                                      <p:cBhvr>
                                        <p:cTn id="45" fill="hold"/>
                                        <p:tgtEl>
                                          <p:spTgt spid="2755"/>
                                        </p:tgtEl>
                                        <p:attrNameLst>
                                          <p:attrName>style.visibility</p:attrName>
                                        </p:attrNameLst>
                                      </p:cBhvr>
                                      <p:to>
                                        <p:strVal val="visible"/>
                                      </p:to>
                                    </p:set>
                                  </p:childTnLst>
                                </p:cTn>
                              </p:par>
                            </p:childTnLst>
                          </p:cTn>
                        </p:par>
                        <p:par>
                          <p:cTn id="46" fill="hold">
                            <p:stCondLst>
                              <p:cond delay="0"/>
                            </p:stCondLst>
                            <p:childTnLst>
                              <p:par>
                                <p:cTn id="47" presetClass="path" nodeType="afterEffect" presetSubtype="0" presetID="-1" grpId="15"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48" dur="2000" fill="hold"/>
                                        <p:tgtEl>
                                          <p:spTgt spid="2755"/>
                                        </p:tgtEl>
                                        <p:attrNameLst>
                                          <p:attrName>ppt_x</p:attrName>
                                          <p:attrName>ppt_y</p:attrName>
                                        </p:attrNameLst>
                                      </p:cBhvr>
                                    </p:animMotion>
                                  </p:childTnLst>
                                </p:cTn>
                              </p:par>
                            </p:childTnLst>
                          </p:cTn>
                        </p:par>
                        <p:par>
                          <p:cTn id="49" fill="hold">
                            <p:stCondLst>
                              <p:cond delay="2300"/>
                            </p:stCondLst>
                            <p:childTnLst>
                              <p:par>
                                <p:cTn id="50" presetClass="entr" nodeType="afterEffect" presetSubtype="0" presetID="1" grpId="16" fill="hold">
                                  <p:stCondLst>
                                    <p:cond delay="0"/>
                                  </p:stCondLst>
                                  <p:iterate type="el" backwards="0">
                                    <p:tmAbs val="0"/>
                                  </p:iterate>
                                  <p:childTnLst>
                                    <p:set>
                                      <p:cBhvr>
                                        <p:cTn id="51" fill="hold"/>
                                        <p:tgtEl>
                                          <p:spTgt spid="2756"/>
                                        </p:tgtEl>
                                        <p:attrNameLst>
                                          <p:attrName>style.visibility</p:attrName>
                                        </p:attrNameLst>
                                      </p:cBhvr>
                                      <p:to>
                                        <p:strVal val="visible"/>
                                      </p:to>
                                    </p:set>
                                  </p:childTnLst>
                                </p:cTn>
                              </p:par>
                            </p:childTnLst>
                          </p:cTn>
                        </p:par>
                        <p:par>
                          <p:cTn id="52" fill="hold">
                            <p:stCondLst>
                              <p:cond delay="2300"/>
                            </p:stCondLst>
                            <p:childTnLst>
                              <p:par>
                                <p:cTn id="53" presetClass="exit" nodeType="afterEffect" presetSubtype="0" presetID="1" grpId="17" fill="hold">
                                  <p:stCondLst>
                                    <p:cond delay="0"/>
                                  </p:stCondLst>
                                  <p:iterate type="el" backwards="0">
                                    <p:tmAbs val="0"/>
                                  </p:iterate>
                                  <p:childTnLst>
                                    <p:set>
                                      <p:cBhvr>
                                        <p:cTn id="54" fill="hold">
                                          <p:stCondLst>
                                            <p:cond delay="0"/>
                                          </p:stCondLst>
                                        </p:cTn>
                                        <p:tgtEl>
                                          <p:spTgt spid="2742"/>
                                        </p:tgtEl>
                                        <p:attrNameLst>
                                          <p:attrName>style.visibility</p:attrName>
                                        </p:attrNameLst>
                                      </p:cBhvr>
                                      <p:to>
                                        <p:strVal val="hidden"/>
                                      </p:to>
                                    </p:set>
                                  </p:childTnLst>
                                </p:cTn>
                              </p:par>
                            </p:childTnLst>
                          </p:cTn>
                        </p:par>
                        <p:par>
                          <p:cTn id="55" fill="hold">
                            <p:stCondLst>
                              <p:cond delay="0"/>
                            </p:stCondLst>
                            <p:childTnLst>
                              <p:par>
                                <p:cTn id="56" presetClass="path" nodeType="afterEffect" presetSubtype="0" presetID="-1" grpId="18"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57" dur="2000" fill="hold"/>
                                        <p:tgtEl>
                                          <p:spTgt spid="2756"/>
                                        </p:tgtEl>
                                        <p:attrNameLst>
                                          <p:attrName>ppt_x</p:attrName>
                                          <p:attrName>ppt_y</p:attrName>
                                        </p:attrNameLst>
                                      </p:cBhvr>
                                    </p:animMotion>
                                  </p:childTnLst>
                                </p:cTn>
                              </p:par>
                            </p:childTnLst>
                          </p:cTn>
                        </p:par>
                        <p:par>
                          <p:cTn id="58" fill="hold">
                            <p:stCondLst>
                              <p:cond delay="2300"/>
                            </p:stCondLst>
                            <p:childTnLst>
                              <p:par>
                                <p:cTn id="59" presetClass="entr" nodeType="afterEffect" presetSubtype="0" presetID="1" grpId="19" fill="hold">
                                  <p:stCondLst>
                                    <p:cond delay="0"/>
                                  </p:stCondLst>
                                  <p:iterate type="el" backwards="0">
                                    <p:tmAbs val="0"/>
                                  </p:iterate>
                                  <p:childTnLst>
                                    <p:set>
                                      <p:cBhvr>
                                        <p:cTn id="60" fill="hold"/>
                                        <p:tgtEl>
                                          <p:spTgt spid="2764"/>
                                        </p:tgtEl>
                                        <p:attrNameLst>
                                          <p:attrName>style.visibility</p:attrName>
                                        </p:attrNameLst>
                                      </p:cBhvr>
                                      <p:to>
                                        <p:strVal val="visible"/>
                                      </p:to>
                                    </p:set>
                                  </p:childTnLst>
                                </p:cTn>
                              </p:par>
                            </p:childTnLst>
                          </p:cTn>
                        </p:par>
                        <p:par>
                          <p:cTn id="61" fill="hold">
                            <p:stCondLst>
                              <p:cond delay="2300"/>
                            </p:stCondLst>
                            <p:childTnLst>
                              <p:par>
                                <p:cTn id="62" presetClass="entr" nodeType="afterEffect" presetSubtype="0" presetID="1" grpId="20" fill="hold">
                                  <p:stCondLst>
                                    <p:cond delay="0"/>
                                  </p:stCondLst>
                                  <p:iterate type="el" backwards="0">
                                    <p:tmAbs val="0"/>
                                  </p:iterate>
                                  <p:childTnLst>
                                    <p:set>
                                      <p:cBhvr>
                                        <p:cTn id="63" fill="hold"/>
                                        <p:tgtEl>
                                          <p:spTgt spid="2772"/>
                                        </p:tgtEl>
                                        <p:attrNameLst>
                                          <p:attrName>style.visibility</p:attrName>
                                        </p:attrNameLst>
                                      </p:cBhvr>
                                      <p:to>
                                        <p:strVal val="visible"/>
                                      </p:to>
                                    </p:set>
                                  </p:childTnLst>
                                </p:cTn>
                              </p:par>
                            </p:childTnLst>
                          </p:cTn>
                        </p:par>
                        <p:par>
                          <p:cTn id="64" fill="hold">
                            <p:stCondLst>
                              <p:cond delay="0"/>
                            </p:stCondLst>
                            <p:childTnLst>
                              <p:par>
                                <p:cTn id="65" presetClass="path" nodeType="afterEffect" presetSubtype="0" presetID="-1" grpId="21" fill="hold">
                                  <p:stCondLst>
                                    <p:cond delay="0"/>
                                  </p:stCondLst>
                                  <p:childTnLst>
                                    <p:animMotion path="M 0.000000 0.000000 L 0.148696 0.000000" origin="layout" pathEditMode="relative">
                                      <p:cBhvr>
                                        <p:cTn id="66" dur="2400" fill="hold"/>
                                        <p:tgtEl>
                                          <p:spTgt spid="2772"/>
                                        </p:tgtEl>
                                        <p:attrNameLst>
                                          <p:attrName>ppt_x</p:attrName>
                                          <p:attrName>ppt_y</p:attrName>
                                        </p:attrNameLst>
                                      </p:cBhvr>
                                    </p:animMotion>
                                  </p:childTnLst>
                                </p:cTn>
                              </p:par>
                            </p:childTnLst>
                          </p:cTn>
                        </p:par>
                        <p:par>
                          <p:cTn id="67" fill="hold">
                            <p:stCondLst>
                              <p:cond delay="2400"/>
                            </p:stCondLst>
                            <p:childTnLst>
                              <p:par>
                                <p:cTn id="68" presetClass="entr" nodeType="afterEffect" presetSubtype="0" presetID="1" grpId="22" fill="hold">
                                  <p:stCondLst>
                                    <p:cond delay="100"/>
                                  </p:stCondLst>
                                  <p:iterate type="el" backwards="0">
                                    <p:tmAbs val="0"/>
                                  </p:iterate>
                                  <p:childTnLst>
                                    <p:set>
                                      <p:cBhvr>
                                        <p:cTn id="69" fill="hold"/>
                                        <p:tgtEl>
                                          <p:spTgt spid="2773"/>
                                        </p:tgtEl>
                                        <p:attrNameLst>
                                          <p:attrName>style.visibility</p:attrName>
                                        </p:attrNameLst>
                                      </p:cBhvr>
                                      <p:to>
                                        <p:strVal val="visible"/>
                                      </p:to>
                                    </p:set>
                                  </p:childTnLst>
                                </p:cTn>
                              </p:par>
                            </p:childTnLst>
                          </p:cTn>
                        </p:par>
                        <p:par>
                          <p:cTn id="70" fill="hold">
                            <p:stCondLst>
                              <p:cond delay="0"/>
                            </p:stCondLst>
                            <p:childTnLst>
                              <p:par>
                                <p:cTn id="71" presetClass="path" nodeType="afterEffect" presetSubtype="0" presetID="-1" grpId="23" accel="50000" decel="50000" fill="hold">
                                  <p:stCondLst>
                                    <p:cond delay="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72" dur="2000" fill="hold"/>
                                        <p:tgtEl>
                                          <p:spTgt spid="2773"/>
                                        </p:tgtEl>
                                        <p:attrNameLst>
                                          <p:attrName>ppt_x</p:attrName>
                                          <p:attrName>ppt_y</p:attrName>
                                        </p:attrNameLst>
                                      </p:cBhvr>
                                    </p:animMotion>
                                  </p:childTnLst>
                                </p:cTn>
                              </p:par>
                            </p:childTnLst>
                          </p:cTn>
                        </p:par>
                        <p:par>
                          <p:cTn id="73" fill="hold">
                            <p:stCondLst>
                              <p:cond delay="2000"/>
                            </p:stCondLst>
                            <p:childTnLst>
                              <p:par>
                                <p:cTn id="74" presetClass="entr" nodeType="afterEffect" presetSubtype="0" presetID="1" grpId="24" fill="hold">
                                  <p:stCondLst>
                                    <p:cond delay="200"/>
                                  </p:stCondLst>
                                  <p:iterate type="el" backwards="0">
                                    <p:tmAbs val="0"/>
                                  </p:iterate>
                                  <p:childTnLst>
                                    <p:set>
                                      <p:cBhvr>
                                        <p:cTn id="75" fill="hold"/>
                                        <p:tgtEl>
                                          <p:spTgt spid="2774"/>
                                        </p:tgtEl>
                                        <p:attrNameLst>
                                          <p:attrName>style.visibility</p:attrName>
                                        </p:attrNameLst>
                                      </p:cBhvr>
                                      <p:to>
                                        <p:strVal val="visible"/>
                                      </p:to>
                                    </p:set>
                                  </p:childTnLst>
                                </p:cTn>
                              </p:par>
                            </p:childTnLst>
                          </p:cTn>
                        </p:par>
                        <p:par>
                          <p:cTn id="76" fill="hold">
                            <p:stCondLst>
                              <p:cond delay="0"/>
                            </p:stCondLst>
                            <p:childTnLst>
                              <p:par>
                                <p:cTn id="77" presetClass="path" nodeType="afterEffect" presetSubtype="0" presetID="-1" grpId="25"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78" dur="2000" fill="hold"/>
                                        <p:tgtEl>
                                          <p:spTgt spid="2774"/>
                                        </p:tgtEl>
                                        <p:attrNameLst>
                                          <p:attrName>ppt_x</p:attrName>
                                          <p:attrName>ppt_y</p:attrName>
                                        </p:attrNameLst>
                                      </p:cBhvr>
                                    </p:animMotion>
                                  </p:childTnLst>
                                </p:cTn>
                              </p:par>
                            </p:childTnLst>
                          </p:cTn>
                        </p:par>
                        <p:par>
                          <p:cTn id="79" fill="hold">
                            <p:stCondLst>
                              <p:cond delay="2300"/>
                            </p:stCondLst>
                            <p:childTnLst>
                              <p:par>
                                <p:cTn id="80" presetClass="entr" nodeType="afterEffect" presetSubtype="0" presetID="1" grpId="26" fill="hold">
                                  <p:stCondLst>
                                    <p:cond delay="0"/>
                                  </p:stCondLst>
                                  <p:iterate type="el" backwards="0">
                                    <p:tmAbs val="0"/>
                                  </p:iterate>
                                  <p:childTnLst>
                                    <p:set>
                                      <p:cBhvr>
                                        <p:cTn id="81" fill="hold"/>
                                        <p:tgtEl>
                                          <p:spTgt spid="2775"/>
                                        </p:tgtEl>
                                        <p:attrNameLst>
                                          <p:attrName>style.visibility</p:attrName>
                                        </p:attrNameLst>
                                      </p:cBhvr>
                                      <p:to>
                                        <p:strVal val="visible"/>
                                      </p:to>
                                    </p:set>
                                  </p:childTnLst>
                                </p:cTn>
                              </p:par>
                            </p:childTnLst>
                          </p:cTn>
                        </p:par>
                        <p:par>
                          <p:cTn id="82" fill="hold">
                            <p:stCondLst>
                              <p:cond delay="0"/>
                            </p:stCondLst>
                            <p:childTnLst>
                              <p:par>
                                <p:cTn id="83" presetClass="path" nodeType="afterEffect" presetSubtype="0" presetID="-1" grpId="27"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84" dur="2000" fill="hold"/>
                                        <p:tgtEl>
                                          <p:spTgt spid="2775"/>
                                        </p:tgtEl>
                                        <p:attrNameLst>
                                          <p:attrName>ppt_x</p:attrName>
                                          <p:attrName>ppt_y</p:attrName>
                                        </p:attrNameLst>
                                      </p:cBhvr>
                                    </p:animMotion>
                                  </p:childTnLst>
                                </p:cTn>
                              </p:par>
                            </p:childTnLst>
                          </p:cTn>
                        </p:par>
                        <p:par>
                          <p:cTn id="85" fill="hold">
                            <p:stCondLst>
                              <p:cond delay="2300"/>
                            </p:stCondLst>
                            <p:childTnLst>
                              <p:par>
                                <p:cTn id="86" presetClass="entr" nodeType="afterEffect" presetSubtype="0" presetID="1" grpId="28" fill="hold">
                                  <p:stCondLst>
                                    <p:cond delay="0"/>
                                  </p:stCondLst>
                                  <p:iterate type="el" backwards="0">
                                    <p:tmAbs val="0"/>
                                  </p:iterate>
                                  <p:childTnLst>
                                    <p:set>
                                      <p:cBhvr>
                                        <p:cTn id="87" fill="hold"/>
                                        <p:tgtEl>
                                          <p:spTgt spid="2776"/>
                                        </p:tgtEl>
                                        <p:attrNameLst>
                                          <p:attrName>style.visibility</p:attrName>
                                        </p:attrNameLst>
                                      </p:cBhvr>
                                      <p:to>
                                        <p:strVal val="visible"/>
                                      </p:to>
                                    </p:set>
                                  </p:childTnLst>
                                </p:cTn>
                              </p:par>
                            </p:childTnLst>
                          </p:cTn>
                        </p:par>
                        <p:par>
                          <p:cTn id="88" fill="hold">
                            <p:stCondLst>
                              <p:cond delay="0"/>
                            </p:stCondLst>
                            <p:childTnLst>
                              <p:par>
                                <p:cTn id="89" presetClass="path" nodeType="afterEffect" presetSubtype="0" presetID="-1" grpId="29"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90" dur="2000" fill="hold"/>
                                        <p:tgtEl>
                                          <p:spTgt spid="2776"/>
                                        </p:tgtEl>
                                        <p:attrNameLst>
                                          <p:attrName>ppt_x</p:attrName>
                                          <p:attrName>ppt_y</p:attrName>
                                        </p:attrNameLst>
                                      </p:cBhvr>
                                    </p:animMotion>
                                  </p:childTnLst>
                                </p:cTn>
                              </p:par>
                            </p:childTnLst>
                          </p:cTn>
                        </p:par>
                        <p:par>
                          <p:cTn id="91" fill="hold">
                            <p:stCondLst>
                              <p:cond delay="2300"/>
                            </p:stCondLst>
                            <p:childTnLst>
                              <p:par>
                                <p:cTn id="92" presetClass="entr" nodeType="afterEffect" presetSubtype="0" presetID="1" grpId="30" fill="hold">
                                  <p:stCondLst>
                                    <p:cond delay="0"/>
                                  </p:stCondLst>
                                  <p:iterate type="el" backwards="0">
                                    <p:tmAbs val="0"/>
                                  </p:iterate>
                                  <p:childTnLst>
                                    <p:set>
                                      <p:cBhvr>
                                        <p:cTn id="93" fill="hold"/>
                                        <p:tgtEl>
                                          <p:spTgt spid="2777"/>
                                        </p:tgtEl>
                                        <p:attrNameLst>
                                          <p:attrName>style.visibility</p:attrName>
                                        </p:attrNameLst>
                                      </p:cBhvr>
                                      <p:to>
                                        <p:strVal val="visible"/>
                                      </p:to>
                                    </p:set>
                                  </p:childTnLst>
                                </p:cTn>
                              </p:par>
                            </p:childTnLst>
                          </p:cTn>
                        </p:par>
                        <p:par>
                          <p:cTn id="94" fill="hold">
                            <p:stCondLst>
                              <p:cond delay="0"/>
                            </p:stCondLst>
                            <p:childTnLst>
                              <p:par>
                                <p:cTn id="95" presetClass="path" nodeType="afterEffect" presetSubtype="0" presetID="-1" grpId="31"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96" dur="2000" fill="hold"/>
                                        <p:tgtEl>
                                          <p:spTgt spid="2777"/>
                                        </p:tgtEl>
                                        <p:attrNameLst>
                                          <p:attrName>ppt_x</p:attrName>
                                          <p:attrName>ppt_y</p:attrName>
                                        </p:attrNameLst>
                                      </p:cBhvr>
                                    </p:animMotion>
                                  </p:childTnLst>
                                </p:cTn>
                              </p:par>
                            </p:childTnLst>
                          </p:cTn>
                        </p:par>
                        <p:par>
                          <p:cTn id="97" fill="hold">
                            <p:stCondLst>
                              <p:cond delay="2300"/>
                            </p:stCondLst>
                            <p:childTnLst>
                              <p:par>
                                <p:cTn id="98" presetClass="entr" nodeType="afterEffect" presetSubtype="0" presetID="1" grpId="32" fill="hold">
                                  <p:stCondLst>
                                    <p:cond delay="0"/>
                                  </p:stCondLst>
                                  <p:iterate type="el" backwards="0">
                                    <p:tmAbs val="0"/>
                                  </p:iterate>
                                  <p:childTnLst>
                                    <p:set>
                                      <p:cBhvr>
                                        <p:cTn id="99" fill="hold"/>
                                        <p:tgtEl>
                                          <p:spTgt spid="2778"/>
                                        </p:tgtEl>
                                        <p:attrNameLst>
                                          <p:attrName>style.visibility</p:attrName>
                                        </p:attrNameLst>
                                      </p:cBhvr>
                                      <p:to>
                                        <p:strVal val="visible"/>
                                      </p:to>
                                    </p:set>
                                  </p:childTnLst>
                                </p:cTn>
                              </p:par>
                            </p:childTnLst>
                          </p:cTn>
                        </p:par>
                        <p:par>
                          <p:cTn id="100" fill="hold">
                            <p:stCondLst>
                              <p:cond delay="0"/>
                            </p:stCondLst>
                            <p:childTnLst>
                              <p:par>
                                <p:cTn id="101" presetClass="path" nodeType="afterEffect" presetSubtype="0" presetID="-1" grpId="33"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102" dur="2000" fill="hold"/>
                                        <p:tgtEl>
                                          <p:spTgt spid="2778"/>
                                        </p:tgtEl>
                                        <p:attrNameLst>
                                          <p:attrName>ppt_x</p:attrName>
                                          <p:attrName>ppt_y</p:attrName>
                                        </p:attrNameLst>
                                      </p:cBhvr>
                                    </p:animMotion>
                                  </p:childTnLst>
                                </p:cTn>
                              </p:par>
                            </p:childTnLst>
                          </p:cTn>
                        </p:par>
                        <p:par>
                          <p:cTn id="103" fill="hold">
                            <p:stCondLst>
                              <p:cond delay="2300"/>
                            </p:stCondLst>
                            <p:childTnLst>
                              <p:par>
                                <p:cTn id="104" presetClass="entr" nodeType="afterEffect" presetSubtype="0" presetID="1" grpId="34" fill="hold">
                                  <p:stCondLst>
                                    <p:cond delay="0"/>
                                  </p:stCondLst>
                                  <p:iterate type="el" backwards="0">
                                    <p:tmAbs val="0"/>
                                  </p:iterate>
                                  <p:childTnLst>
                                    <p:set>
                                      <p:cBhvr>
                                        <p:cTn id="105" fill="hold"/>
                                        <p:tgtEl>
                                          <p:spTgt spid="2779"/>
                                        </p:tgtEl>
                                        <p:attrNameLst>
                                          <p:attrName>style.visibility</p:attrName>
                                        </p:attrNameLst>
                                      </p:cBhvr>
                                      <p:to>
                                        <p:strVal val="visible"/>
                                      </p:to>
                                    </p:set>
                                  </p:childTnLst>
                                </p:cTn>
                              </p:par>
                            </p:childTnLst>
                          </p:cTn>
                        </p:par>
                        <p:par>
                          <p:cTn id="106" fill="hold">
                            <p:stCondLst>
                              <p:cond delay="0"/>
                            </p:stCondLst>
                            <p:childTnLst>
                              <p:par>
                                <p:cTn id="107" presetClass="path" nodeType="afterEffect" presetSubtype="0" presetID="-1" grpId="35"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108" dur="2000" fill="hold"/>
                                        <p:tgtEl>
                                          <p:spTgt spid="2779"/>
                                        </p:tgtEl>
                                        <p:attrNameLst>
                                          <p:attrName>ppt_x</p:attrName>
                                          <p:attrName>ppt_y</p:attrName>
                                        </p:attrNameLst>
                                      </p:cBhvr>
                                    </p:animMotion>
                                  </p:childTnLst>
                                </p:cTn>
                              </p:par>
                            </p:childTnLst>
                          </p:cTn>
                        </p:par>
                        <p:par>
                          <p:cTn id="109" fill="hold">
                            <p:stCondLst>
                              <p:cond delay="2300"/>
                            </p:stCondLst>
                            <p:childTnLst>
                              <p:par>
                                <p:cTn id="110" presetClass="entr" nodeType="afterEffect" presetSubtype="0" presetID="1" grpId="36" fill="hold">
                                  <p:stCondLst>
                                    <p:cond delay="0"/>
                                  </p:stCondLst>
                                  <p:iterate type="el" backwards="0">
                                    <p:tmAbs val="0"/>
                                  </p:iterate>
                                  <p:childTnLst>
                                    <p:set>
                                      <p:cBhvr>
                                        <p:cTn id="111" fill="hold"/>
                                        <p:tgtEl>
                                          <p:spTgt spid="2780"/>
                                        </p:tgtEl>
                                        <p:attrNameLst>
                                          <p:attrName>style.visibility</p:attrName>
                                        </p:attrNameLst>
                                      </p:cBhvr>
                                      <p:to>
                                        <p:strVal val="visible"/>
                                      </p:to>
                                    </p:set>
                                  </p:childTnLst>
                                </p:cTn>
                              </p:par>
                            </p:childTnLst>
                          </p:cTn>
                        </p:par>
                        <p:par>
                          <p:cTn id="112" fill="hold">
                            <p:stCondLst>
                              <p:cond delay="2300"/>
                            </p:stCondLst>
                            <p:childTnLst>
                              <p:par>
                                <p:cTn id="113" presetClass="exit" nodeType="afterEffect" presetSubtype="0" presetID="1" grpId="37" fill="hold">
                                  <p:stCondLst>
                                    <p:cond delay="0"/>
                                  </p:stCondLst>
                                  <p:iterate type="el" backwards="0">
                                    <p:tmAbs val="0"/>
                                  </p:iterate>
                                  <p:childTnLst>
                                    <p:set>
                                      <p:cBhvr>
                                        <p:cTn id="114" fill="hold">
                                          <p:stCondLst>
                                            <p:cond delay="0"/>
                                          </p:stCondLst>
                                        </p:cTn>
                                        <p:tgtEl>
                                          <p:spTgt spid="2772"/>
                                        </p:tgtEl>
                                        <p:attrNameLst>
                                          <p:attrName>style.visibility</p:attrName>
                                        </p:attrNameLst>
                                      </p:cBhvr>
                                      <p:to>
                                        <p:strVal val="hidden"/>
                                      </p:to>
                                    </p:set>
                                  </p:childTnLst>
                                </p:cTn>
                              </p:par>
                            </p:childTnLst>
                          </p:cTn>
                        </p:par>
                        <p:par>
                          <p:cTn id="115" fill="hold">
                            <p:stCondLst>
                              <p:cond delay="0"/>
                            </p:stCondLst>
                            <p:childTnLst>
                              <p:par>
                                <p:cTn id="116" presetClass="path" nodeType="afterEffect" presetSubtype="0" presetID="-1" grpId="38" accel="50000" decel="50000" fill="hold">
                                  <p:stCondLst>
                                    <p:cond delay="300"/>
                                  </p:stCondLst>
                                  <p:childTnLst>
                                    <p:animMotion path="M 0.000000 0.000000 C 0.029813 0.015818 0.039242 0.064713 0.049568 0.120798 C 0.058742 0.170628 0.062297 0.227720 0.034082 0.232104 C 0.011173 0.235663 -0.000197 0.191525 -0.003292 0.148061 C -0.006807 0.098698 -0.006406 0.049388 -0.001025 -0.001953" origin="layout" pathEditMode="relative">
                                      <p:cBhvr>
                                        <p:cTn id="117" dur="2000" fill="hold"/>
                                        <p:tgtEl>
                                          <p:spTgt spid="2780"/>
                                        </p:tgtEl>
                                        <p:attrNameLst>
                                          <p:attrName>ppt_x</p:attrName>
                                          <p:attrName>ppt_y</p:attrName>
                                        </p:attrNameLst>
                                      </p:cBhvr>
                                    </p:animMotion>
                                  </p:childTnLst>
                                </p:cTn>
                              </p:par>
                            </p:childTnLst>
                          </p:cTn>
                        </p:par>
                        <p:par>
                          <p:cTn id="118" fill="hold">
                            <p:stCondLst>
                              <p:cond delay="2300"/>
                            </p:stCondLst>
                            <p:childTnLst>
                              <p:par>
                                <p:cTn id="119" presetClass="entr" nodeType="afterEffect" presetSubtype="0" presetID="1" grpId="39" fill="hold">
                                  <p:stCondLst>
                                    <p:cond delay="0"/>
                                  </p:stCondLst>
                                  <p:iterate type="el" backwards="0">
                                    <p:tmAbs val="0"/>
                                  </p:iterate>
                                  <p:childTnLst>
                                    <p:set>
                                      <p:cBhvr>
                                        <p:cTn id="120" fill="hold"/>
                                        <p:tgtEl>
                                          <p:spTgt spid="2768"/>
                                        </p:tgtEl>
                                        <p:attrNameLst>
                                          <p:attrName>style.visibility</p:attrName>
                                        </p:attrNameLst>
                                      </p:cBhvr>
                                      <p:to>
                                        <p:strVal val="visible"/>
                                      </p:to>
                                    </p:set>
                                  </p:childTnLst>
                                </p:cTn>
                              </p:par>
                            </p:childTnLst>
                          </p:cTn>
                        </p:par>
                        <p:par>
                          <p:cTn id="121" fill="hold">
                            <p:stCondLst>
                              <p:cond delay="2300"/>
                            </p:stCondLst>
                            <p:childTnLst>
                              <p:par>
                                <p:cTn id="122" presetClass="entr" nodeType="afterEffect" presetSubtype="0" presetID="1" grpId="40" fill="hold">
                                  <p:stCondLst>
                                    <p:cond delay="0"/>
                                  </p:stCondLst>
                                  <p:iterate type="el" backwards="0">
                                    <p:tmAbs val="0"/>
                                  </p:iterate>
                                  <p:childTnLst>
                                    <p:set>
                                      <p:cBhvr>
                                        <p:cTn id="123" fill="hold"/>
                                        <p:tgtEl>
                                          <p:spTgt spid="27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64" grpId="19"/>
      <p:bldP build="whole" bldLvl="1" animBg="1" rev="0" advAuto="0" spid="2742" grpId="17"/>
      <p:bldP build="whole" bldLvl="1" animBg="1" rev="0" advAuto="0" spid="2756" grpId="16"/>
      <p:bldP build="whole" bldLvl="1" animBg="1" rev="0" advAuto="0" spid="2755" grpId="14"/>
      <p:bldP build="whole" bldLvl="1" animBg="1" rev="0" advAuto="0" spid="2754" grpId="12"/>
      <p:bldP build="whole" bldLvl="1" animBg="1" rev="0" advAuto="0" spid="2775" grpId="26"/>
      <p:bldP build="whole" bldLvl="1" animBg="1" rev="0" advAuto="0" spid="2753" grpId="10"/>
      <p:bldP build="whole" bldLvl="1" animBg="1" rev="0" advAuto="0" spid="2780" grpId="36"/>
      <p:bldP build="whole" bldLvl="1" animBg="1" rev="0" advAuto="0" spid="2752" grpId="8"/>
      <p:bldP build="whole" bldLvl="1" animBg="1" rev="0" advAuto="0" spid="2779" grpId="34"/>
      <p:bldP build="whole" bldLvl="1" animBg="1" rev="0" advAuto="0" spid="2749" grpId="2"/>
      <p:bldP build="whole" bldLvl="1" animBg="1" rev="0" advAuto="0" spid="2751" grpId="6"/>
      <p:bldP build="whole" bldLvl="1" animBg="1" rev="0" advAuto="0" spid="2778" grpId="32"/>
      <p:bldP build="whole" bldLvl="1" animBg="1" rev="0" advAuto="0" spid="2777" grpId="30"/>
      <p:bldP build="whole" bldLvl="1" animBg="1" rev="0" advAuto="0" spid="2774" grpId="24"/>
      <p:bldP build="whole" bldLvl="1" animBg="1" rev="0" advAuto="0" spid="2776" grpId="28"/>
      <p:bldP build="whole" bldLvl="1" animBg="1" rev="0" advAuto="0" spid="2750" grpId="4"/>
      <p:bldP build="whole" bldLvl="1" animBg="1" rev="0" advAuto="0" spid="2773" grpId="22"/>
      <p:bldP build="whole" bldLvl="1" animBg="1" rev="0" advAuto="0" spid="2772" grpId="37"/>
      <p:bldP build="whole" bldLvl="1" animBg="1" rev="0" advAuto="0" spid="2760" grpId="40"/>
      <p:bldP build="whole" bldLvl="1" animBg="1" rev="0" advAuto="0" spid="2772" grpId="20"/>
      <p:bldP build="whole" bldLvl="1" animBg="1" rev="0" advAuto="0" spid="2768" grpId="39"/>
    </p:bldLst>
  </p:timing>
</p:sld>
</file>

<file path=ppt/slides/slide9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790" name="Bottleneck Analysis II Example"/>
          <p:cNvSpPr txBox="1"/>
          <p:nvPr>
            <p:ph type="title"/>
          </p:nvPr>
        </p:nvSpPr>
        <p:spPr>
          <a:prstGeom prst="rect">
            <a:avLst/>
          </a:prstGeom>
        </p:spPr>
        <p:txBody>
          <a:bodyPr/>
          <a:lstStyle/>
          <a:p>
            <a:pPr/>
            <a:r>
              <a:t>Bottleneck Analysis II Example</a:t>
            </a:r>
          </a:p>
        </p:txBody>
      </p:sp>
      <p:grpSp>
        <p:nvGrpSpPr>
          <p:cNvPr id="2793" name="CustomShape 4"/>
          <p:cNvGrpSpPr/>
          <p:nvPr/>
        </p:nvGrpSpPr>
        <p:grpSpPr>
          <a:xfrm>
            <a:off x="75700" y="3744440"/>
            <a:ext cx="7082035" cy="3423226"/>
            <a:chOff x="0" y="0"/>
            <a:chExt cx="7082033" cy="3423224"/>
          </a:xfrm>
        </p:grpSpPr>
        <p:sp>
          <p:nvSpPr>
            <p:cNvPr id="2791" name="Rectangle"/>
            <p:cNvSpPr/>
            <p:nvPr/>
          </p:nvSpPr>
          <p:spPr>
            <a:xfrm>
              <a:off x="0" y="0"/>
              <a:ext cx="7082034" cy="299293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792" name="Foreach(N by 1) {i =&gt;…"/>
            <p:cNvSpPr txBox="1"/>
            <p:nvPr/>
          </p:nvSpPr>
          <p:spPr>
            <a:xfrm>
              <a:off x="0" y="4716"/>
              <a:ext cx="7082034" cy="341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Foreach(N by 1) {i =&gt; </a:t>
              </a:r>
            </a:p>
            <a:p>
              <a:pPr defTabSz="825500">
                <a:defRPr spc="0">
                  <a:solidFill>
                    <a:srgbClr val="CF6A4C"/>
                  </a:solidFill>
                  <a:latin typeface="Courier"/>
                  <a:ea typeface="Courier"/>
                  <a:cs typeface="Courier"/>
                  <a:sym typeface="Courier"/>
                </a:defRPr>
              </a:pPr>
              <a:r>
                <a:t>  Val odd = i % 2 == 1</a:t>
              </a:r>
            </a:p>
            <a:p>
              <a:pPr defTabSz="825500">
                <a:defRPr spc="0">
                  <a:solidFill>
                    <a:srgbClr val="CF6A4C"/>
                  </a:solidFill>
                  <a:latin typeface="Courier"/>
                  <a:ea typeface="Courier"/>
                  <a:cs typeface="Courier"/>
                  <a:sym typeface="Courier"/>
                </a:defRPr>
              </a:pPr>
              <a:r>
                <a:t>  Val (k0,k1,k2) = mux(odd == 0, (2,4,2), (8,4,4))</a:t>
              </a:r>
            </a:p>
            <a:p>
              <a:pPr defTabSz="825500">
                <a:defRPr spc="0">
                  <a:solidFill>
                    <a:srgbClr val="CF6A4C"/>
                  </a:solidFill>
                  <a:latin typeface="Courier"/>
                  <a:ea typeface="Courier"/>
                  <a:cs typeface="Courier"/>
                  <a:sym typeface="Courier"/>
                </a:defRPr>
              </a:pPr>
              <a:r>
                <a:t>  Val D = k0 + k1 + k2 </a:t>
              </a:r>
            </a:p>
            <a:p>
              <a:pPr defTabSz="825500">
                <a:defRPr spc="0">
                  <a:solidFill>
                    <a:srgbClr val="CF6A4C"/>
                  </a:solidFill>
                  <a:latin typeface="Courier"/>
                  <a:ea typeface="Courier"/>
                  <a:cs typeface="Courier"/>
                  <a:sym typeface="Courier"/>
                </a:defRPr>
              </a:pPr>
              <a:r>
                <a:t>  Foreach</a:t>
              </a:r>
              <a:r>
                <a:rPr>
                  <a:solidFill>
                    <a:srgbClr val="CDA869"/>
                  </a:solidFill>
                </a:rPr>
                <a:t>(64 by 1 par 1){ j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 &lt;&lt;= x(j)</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(x(0)*k0 + x(1)*k1 + x(2)*k2) / D</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x(j)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794" name="Square"/>
          <p:cNvSpPr/>
          <p:nvPr/>
        </p:nvSpPr>
        <p:spPr>
          <a:xfrm>
            <a:off x="770466" y="1837878"/>
            <a:ext cx="229263" cy="229263"/>
          </a:xfrm>
          <a:prstGeom prst="rect">
            <a:avLst/>
          </a:prstGeom>
          <a:solidFill>
            <a:srgbClr val="FFFFFF"/>
          </a:solidFill>
          <a:ln w="25400">
            <a:solidFill>
              <a:schemeClr val="accent1"/>
            </a:solidFill>
          </a:ln>
        </p:spPr>
        <p:txBody>
          <a:bodyPr lIns="45719" rIns="45719"/>
          <a:lstStyle/>
          <a:p>
            <a:pPr/>
          </a:p>
        </p:txBody>
      </p:sp>
      <p:sp>
        <p:nvSpPr>
          <p:cNvPr id="2795" name="Square"/>
          <p:cNvSpPr/>
          <p:nvPr/>
        </p:nvSpPr>
        <p:spPr>
          <a:xfrm>
            <a:off x="994833" y="1837878"/>
            <a:ext cx="229262" cy="229263"/>
          </a:xfrm>
          <a:prstGeom prst="rect">
            <a:avLst/>
          </a:prstGeom>
          <a:solidFill>
            <a:srgbClr val="FFFFFF"/>
          </a:solidFill>
          <a:ln w="25400">
            <a:solidFill>
              <a:schemeClr val="accent1"/>
            </a:solidFill>
          </a:ln>
        </p:spPr>
        <p:txBody>
          <a:bodyPr lIns="45719" rIns="45719"/>
          <a:lstStyle/>
          <a:p>
            <a:pPr/>
          </a:p>
        </p:txBody>
      </p:sp>
      <p:sp>
        <p:nvSpPr>
          <p:cNvPr id="2796" name="Square"/>
          <p:cNvSpPr/>
          <p:nvPr/>
        </p:nvSpPr>
        <p:spPr>
          <a:xfrm>
            <a:off x="1214966" y="1837878"/>
            <a:ext cx="229263" cy="229263"/>
          </a:xfrm>
          <a:prstGeom prst="rect">
            <a:avLst/>
          </a:prstGeom>
          <a:solidFill>
            <a:srgbClr val="FFFFFF"/>
          </a:solidFill>
          <a:ln w="25400">
            <a:solidFill>
              <a:schemeClr val="accent1"/>
            </a:solidFill>
          </a:ln>
        </p:spPr>
        <p:txBody>
          <a:bodyPr lIns="45719" rIns="45719"/>
          <a:lstStyle/>
          <a:p>
            <a:pPr/>
          </a:p>
        </p:txBody>
      </p:sp>
      <p:sp>
        <p:nvSpPr>
          <p:cNvPr id="2797" name="Square"/>
          <p:cNvSpPr/>
          <p:nvPr/>
        </p:nvSpPr>
        <p:spPr>
          <a:xfrm>
            <a:off x="1439333" y="1837878"/>
            <a:ext cx="229262" cy="229263"/>
          </a:xfrm>
          <a:prstGeom prst="rect">
            <a:avLst/>
          </a:prstGeom>
          <a:solidFill>
            <a:srgbClr val="FFFFFF"/>
          </a:solidFill>
          <a:ln w="25400">
            <a:solidFill>
              <a:schemeClr val="accent1"/>
            </a:solidFill>
          </a:ln>
        </p:spPr>
        <p:txBody>
          <a:bodyPr lIns="45719" rIns="45719"/>
          <a:lstStyle/>
          <a:p>
            <a:pPr/>
          </a:p>
        </p:txBody>
      </p:sp>
      <p:sp>
        <p:nvSpPr>
          <p:cNvPr id="2798" name="Square"/>
          <p:cNvSpPr/>
          <p:nvPr/>
        </p:nvSpPr>
        <p:spPr>
          <a:xfrm>
            <a:off x="1883833" y="1837878"/>
            <a:ext cx="229262" cy="229263"/>
          </a:xfrm>
          <a:prstGeom prst="rect">
            <a:avLst/>
          </a:prstGeom>
          <a:solidFill>
            <a:srgbClr val="FFFFFF"/>
          </a:solidFill>
          <a:ln w="25400">
            <a:solidFill>
              <a:schemeClr val="accent1"/>
            </a:solidFill>
          </a:ln>
        </p:spPr>
        <p:txBody>
          <a:bodyPr lIns="45719" rIns="45719"/>
          <a:lstStyle/>
          <a:p>
            <a:pPr/>
          </a:p>
        </p:txBody>
      </p:sp>
      <p:sp>
        <p:nvSpPr>
          <p:cNvPr id="2799" name="Square"/>
          <p:cNvSpPr/>
          <p:nvPr/>
        </p:nvSpPr>
        <p:spPr>
          <a:xfrm>
            <a:off x="2112433" y="1837878"/>
            <a:ext cx="229262" cy="229263"/>
          </a:xfrm>
          <a:prstGeom prst="rect">
            <a:avLst/>
          </a:prstGeom>
          <a:solidFill>
            <a:srgbClr val="FFFFFF"/>
          </a:solidFill>
          <a:ln w="25400">
            <a:solidFill>
              <a:schemeClr val="accent1"/>
            </a:solidFill>
          </a:ln>
        </p:spPr>
        <p:txBody>
          <a:bodyPr lIns="45719" rIns="45719"/>
          <a:lstStyle/>
          <a:p>
            <a:pPr/>
          </a:p>
        </p:txBody>
      </p:sp>
      <p:sp>
        <p:nvSpPr>
          <p:cNvPr id="2800" name="Square"/>
          <p:cNvSpPr/>
          <p:nvPr/>
        </p:nvSpPr>
        <p:spPr>
          <a:xfrm>
            <a:off x="2332566" y="1837878"/>
            <a:ext cx="229263" cy="229263"/>
          </a:xfrm>
          <a:prstGeom prst="rect">
            <a:avLst/>
          </a:prstGeom>
          <a:solidFill>
            <a:srgbClr val="FFFFFF"/>
          </a:solidFill>
          <a:ln w="25400">
            <a:solidFill>
              <a:schemeClr val="accent1"/>
            </a:solidFill>
          </a:ln>
        </p:spPr>
        <p:txBody>
          <a:bodyPr lIns="45719" rIns="45719"/>
          <a:lstStyle/>
          <a:p>
            <a:pPr/>
          </a:p>
        </p:txBody>
      </p:sp>
      <p:sp>
        <p:nvSpPr>
          <p:cNvPr id="2801" name="Square"/>
          <p:cNvSpPr/>
          <p:nvPr/>
        </p:nvSpPr>
        <p:spPr>
          <a:xfrm>
            <a:off x="2556933" y="1837878"/>
            <a:ext cx="229262" cy="229263"/>
          </a:xfrm>
          <a:prstGeom prst="rect">
            <a:avLst/>
          </a:prstGeom>
          <a:solidFill>
            <a:srgbClr val="FFFFFF"/>
          </a:solidFill>
          <a:ln w="25400">
            <a:solidFill>
              <a:schemeClr val="accent1"/>
            </a:solidFill>
          </a:ln>
        </p:spPr>
        <p:txBody>
          <a:bodyPr lIns="45719" rIns="45719"/>
          <a:lstStyle/>
          <a:p>
            <a:pPr/>
          </a:p>
        </p:txBody>
      </p:sp>
      <p:sp>
        <p:nvSpPr>
          <p:cNvPr id="2802" name="…"/>
          <p:cNvSpPr txBox="1"/>
          <p:nvPr/>
        </p:nvSpPr>
        <p:spPr>
          <a:xfrm>
            <a:off x="1632732" y="169977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2803" name="N-Blur"/>
          <p:cNvSpPr txBox="1"/>
          <p:nvPr/>
        </p:nvSpPr>
        <p:spPr>
          <a:xfrm>
            <a:off x="1291389" y="1219492"/>
            <a:ext cx="698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grpSp>
        <p:nvGrpSpPr>
          <p:cNvPr id="2807" name="Group"/>
          <p:cNvGrpSpPr/>
          <p:nvPr/>
        </p:nvGrpSpPr>
        <p:grpSpPr>
          <a:xfrm>
            <a:off x="736563" y="1673847"/>
            <a:ext cx="2043772" cy="95148"/>
            <a:chOff x="0" y="0"/>
            <a:chExt cx="2043770" cy="95147"/>
          </a:xfrm>
        </p:grpSpPr>
        <p:sp>
          <p:nvSpPr>
            <p:cNvPr id="2804"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805" name="Line"/>
            <p:cNvSpPr/>
            <p:nvPr/>
          </p:nvSpPr>
          <p:spPr>
            <a:xfrm flipV="1">
              <a:off x="-1" y="0"/>
              <a:ext cx="2"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806"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808" name="64 words"/>
          <p:cNvSpPr txBox="1"/>
          <p:nvPr/>
        </p:nvSpPr>
        <p:spPr>
          <a:xfrm>
            <a:off x="1313722" y="1483920"/>
            <a:ext cx="76629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grpSp>
        <p:nvGrpSpPr>
          <p:cNvPr id="2812" name="Group"/>
          <p:cNvGrpSpPr/>
          <p:nvPr/>
        </p:nvGrpSpPr>
        <p:grpSpPr>
          <a:xfrm>
            <a:off x="789841" y="2065499"/>
            <a:ext cx="1354881" cy="1562248"/>
            <a:chOff x="0" y="0"/>
            <a:chExt cx="1354879" cy="1562247"/>
          </a:xfrm>
        </p:grpSpPr>
        <p:sp>
          <p:nvSpPr>
            <p:cNvPr id="2809" name="Shape"/>
            <p:cNvSpPr/>
            <p:nvPr/>
          </p:nvSpPr>
          <p:spPr>
            <a:xfrm>
              <a:off x="260090" y="194724"/>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2834" name="Connection Line"/>
            <p:cNvSpPr/>
            <p:nvPr/>
          </p:nvSpPr>
          <p:spPr>
            <a:xfrm>
              <a:off x="121202" y="0"/>
              <a:ext cx="462635" cy="30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2835" name="Connection Line"/>
            <p:cNvSpPr/>
            <p:nvPr/>
          </p:nvSpPr>
          <p:spPr>
            <a:xfrm>
              <a:off x="-1" y="9070"/>
              <a:ext cx="695846" cy="1553178"/>
            </a:xfrm>
            <a:custGeom>
              <a:avLst/>
              <a:gdLst/>
              <a:ahLst/>
              <a:cxnLst>
                <a:cxn ang="0">
                  <a:pos x="wd2" y="hd2"/>
                </a:cxn>
                <a:cxn ang="5400000">
                  <a:pos x="wd2" y="hd2"/>
                </a:cxn>
                <a:cxn ang="10800000">
                  <a:pos x="wd2" y="hd2"/>
                </a:cxn>
                <a:cxn ang="16200000">
                  <a:pos x="wd2" y="hd2"/>
                </a:cxn>
              </a:cxnLst>
              <a:rect l="0" t="0" r="r" b="b"/>
              <a:pathLst>
                <a:path w="19616" h="19023" fill="norm" stroke="1" extrusionOk="0">
                  <a:moveTo>
                    <a:pt x="19616" y="18020"/>
                  </a:moveTo>
                  <a:cubicBezTo>
                    <a:pt x="4376" y="21600"/>
                    <a:pt x="-1984" y="15593"/>
                    <a:pt x="536" y="0"/>
                  </a:cubicBezTo>
                </a:path>
              </a:pathLst>
            </a:custGeom>
            <a:noFill/>
            <a:ln w="12700" cap="flat">
              <a:solidFill>
                <a:schemeClr val="accent1"/>
              </a:solidFill>
              <a:prstDash val="solid"/>
              <a:round/>
              <a:tailEnd type="triangle" w="med" len="med"/>
            </a:ln>
            <a:effectLst/>
          </p:spPr>
          <p:txBody>
            <a:bodyPr/>
            <a:lstStyle/>
            <a:p>
              <a:pPr/>
            </a:p>
          </p:txBody>
        </p:sp>
      </p:grpSp>
      <p:grpSp>
        <p:nvGrpSpPr>
          <p:cNvPr id="2816" name="Group"/>
          <p:cNvGrpSpPr/>
          <p:nvPr/>
        </p:nvGrpSpPr>
        <p:grpSpPr>
          <a:xfrm>
            <a:off x="3140310" y="2244565"/>
            <a:ext cx="95149" cy="1382995"/>
            <a:chOff x="0" y="0"/>
            <a:chExt cx="95147" cy="1382993"/>
          </a:xfrm>
        </p:grpSpPr>
        <p:sp>
          <p:nvSpPr>
            <p:cNvPr id="2813" name="Line"/>
            <p:cNvSpPr/>
            <p:nvPr/>
          </p:nvSpPr>
          <p:spPr>
            <a:xfrm flipV="1">
              <a:off x="47573" y="-1"/>
              <a:ext cx="1" cy="138050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814" name="Line"/>
            <p:cNvSpPr/>
            <p:nvPr/>
          </p:nvSpPr>
          <p:spPr>
            <a:xfrm>
              <a:off x="0" y="5436"/>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815" name="Line"/>
            <p:cNvSpPr/>
            <p:nvPr/>
          </p:nvSpPr>
          <p:spPr>
            <a:xfrm>
              <a:off x="0" y="138299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817" name="L = 21 cyc"/>
          <p:cNvSpPr txBox="1"/>
          <p:nvPr/>
        </p:nvSpPr>
        <p:spPr>
          <a:xfrm>
            <a:off x="3249228" y="2652119"/>
            <a:ext cx="79684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L = 21 cyc</a:t>
            </a:r>
          </a:p>
        </p:txBody>
      </p:sp>
      <p:sp>
        <p:nvSpPr>
          <p:cNvPr id="2818" name="II = 1 cyc"/>
          <p:cNvSpPr txBox="1"/>
          <p:nvPr/>
        </p:nvSpPr>
        <p:spPr>
          <a:xfrm>
            <a:off x="3255928" y="2936667"/>
            <a:ext cx="72157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II = 1 cyc</a:t>
            </a:r>
          </a:p>
        </p:txBody>
      </p:sp>
      <p:sp>
        <p:nvSpPr>
          <p:cNvPr id="2819" name="Pipeline (i)…"/>
          <p:cNvSpPr/>
          <p:nvPr/>
        </p:nvSpPr>
        <p:spPr>
          <a:xfrm>
            <a:off x="8265930" y="3637236"/>
            <a:ext cx="2065979"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T=38891, iters=1</a:t>
            </a:r>
          </a:p>
        </p:txBody>
      </p:sp>
      <p:sp>
        <p:nvSpPr>
          <p:cNvPr id="2820" name="Unit…"/>
          <p:cNvSpPr/>
          <p:nvPr/>
        </p:nvSpPr>
        <p:spPr>
          <a:xfrm>
            <a:off x="7189633" y="5060874"/>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Unit </a:t>
            </a:r>
          </a:p>
          <a:p>
            <a:pPr algn="ctr">
              <a:defRPr sz="1400"/>
            </a:pPr>
            <a:r>
              <a:t>[implicit] L=10,II=*</a:t>
            </a:r>
          </a:p>
          <a:p>
            <a:pPr algn="ctr">
              <a:defRPr b="1" sz="1400">
                <a:solidFill>
                  <a:srgbClr val="FF2600"/>
                </a:solidFill>
              </a:defRPr>
            </a:pPr>
            <a:r>
              <a:t>T=10, iters=96</a:t>
            </a:r>
          </a:p>
        </p:txBody>
      </p:sp>
      <p:sp>
        <p:nvSpPr>
          <p:cNvPr id="2821" name="Inner (j)…"/>
          <p:cNvSpPr/>
          <p:nvPr/>
        </p:nvSpPr>
        <p:spPr>
          <a:xfrm>
            <a:off x="9424848" y="5060874"/>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[:5] L=21,II=1</a:t>
            </a:r>
          </a:p>
          <a:p>
            <a:pPr algn="ctr">
              <a:defRPr b="1" sz="1400">
                <a:solidFill>
                  <a:srgbClr val="FF2600"/>
                </a:solidFill>
              </a:defRPr>
            </a:pPr>
            <a:r>
              <a:t>T=405, iters=96</a:t>
            </a:r>
          </a:p>
        </p:txBody>
      </p:sp>
      <p:sp>
        <p:nvSpPr>
          <p:cNvPr id="2836" name="Connection Line"/>
          <p:cNvSpPr/>
          <p:nvPr/>
        </p:nvSpPr>
        <p:spPr>
          <a:xfrm>
            <a:off x="8221980" y="4380230"/>
            <a:ext cx="1075690"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81"/>
                </a:lnTo>
                <a:lnTo>
                  <a:pt x="0" y="8681"/>
                </a:lnTo>
                <a:lnTo>
                  <a:pt x="0" y="21600"/>
                </a:lnTo>
              </a:path>
            </a:pathLst>
          </a:custGeom>
          <a:ln w="25400">
            <a:solidFill>
              <a:srgbClr val="000000"/>
            </a:solidFill>
            <a:tailEnd type="triangle"/>
          </a:ln>
        </p:spPr>
        <p:txBody>
          <a:bodyPr/>
          <a:lstStyle/>
          <a:p>
            <a:pPr/>
          </a:p>
        </p:txBody>
      </p:sp>
      <p:sp>
        <p:nvSpPr>
          <p:cNvPr id="2837" name="Connection Line"/>
          <p:cNvSpPr/>
          <p:nvPr/>
        </p:nvSpPr>
        <p:spPr>
          <a:xfrm>
            <a:off x="9300210" y="4489450"/>
            <a:ext cx="1156971" cy="557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50"/>
                </a:lnTo>
                <a:lnTo>
                  <a:pt x="21600" y="6150"/>
                </a:lnTo>
                <a:lnTo>
                  <a:pt x="21600" y="21600"/>
                </a:lnTo>
              </a:path>
            </a:pathLst>
          </a:custGeom>
          <a:ln w="25400">
            <a:solidFill>
              <a:srgbClr val="000000"/>
            </a:solidFill>
            <a:tailEnd type="triangle"/>
          </a:ln>
        </p:spPr>
        <p:txBody>
          <a:bodyPr/>
          <a:lstStyle/>
          <a:p>
            <a:pPr/>
          </a:p>
        </p:txBody>
      </p:sp>
      <p:sp>
        <p:nvSpPr>
          <p:cNvPr id="2824" name="CustomShape 4"/>
          <p:cNvSpPr/>
          <p:nvPr/>
        </p:nvSpPr>
        <p:spPr>
          <a:xfrm>
            <a:off x="146105" y="3825120"/>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825" name="CustomShape 5"/>
          <p:cNvSpPr/>
          <p:nvPr/>
        </p:nvSpPr>
        <p:spPr>
          <a:xfrm>
            <a:off x="393095" y="4196916"/>
            <a:ext cx="6625781" cy="749699"/>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826" name="CustomShape 7"/>
          <p:cNvSpPr/>
          <p:nvPr/>
        </p:nvSpPr>
        <p:spPr>
          <a:xfrm>
            <a:off x="429699" y="5013953"/>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827" name="Identify bottleneck"/>
          <p:cNvSpPr/>
          <p:nvPr/>
        </p:nvSpPr>
        <p:spPr>
          <a:xfrm>
            <a:off x="8308023" y="2938635"/>
            <a:ext cx="2314614" cy="39262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Identify bottleneck</a:t>
            </a:r>
          </a:p>
        </p:txBody>
      </p:sp>
      <p:sp>
        <p:nvSpPr>
          <p:cNvPr id="2838" name="Connection Line"/>
          <p:cNvSpPr/>
          <p:nvPr/>
        </p:nvSpPr>
        <p:spPr>
          <a:xfrm>
            <a:off x="10259112" y="3352138"/>
            <a:ext cx="441249" cy="2219524"/>
          </a:xfrm>
          <a:custGeom>
            <a:avLst/>
            <a:gdLst/>
            <a:ahLst/>
            <a:cxnLst>
              <a:cxn ang="0">
                <a:pos x="wd2" y="hd2"/>
              </a:cxn>
              <a:cxn ang="5400000">
                <a:pos x="wd2" y="hd2"/>
              </a:cxn>
              <a:cxn ang="10800000">
                <a:pos x="wd2" y="hd2"/>
              </a:cxn>
              <a:cxn ang="16200000">
                <a:pos x="wd2" y="hd2"/>
              </a:cxn>
            </a:cxnLst>
            <a:rect l="0" t="0" r="r" b="b"/>
            <a:pathLst>
              <a:path w="16202" h="21600" fill="norm" stroke="1" extrusionOk="0">
                <a:moveTo>
                  <a:pt x="0" y="0"/>
                </a:moveTo>
                <a:cubicBezTo>
                  <a:pt x="21372" y="8725"/>
                  <a:pt x="21600" y="15925"/>
                  <a:pt x="685"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839" name="Connection Line"/>
          <p:cNvSpPr/>
          <p:nvPr/>
        </p:nvSpPr>
        <p:spPr>
          <a:xfrm>
            <a:off x="3321492" y="3284868"/>
            <a:ext cx="3364807" cy="1755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733" y="10368"/>
                  <a:pt x="13533" y="17568"/>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83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31" name="x"/>
          <p:cNvSpPr txBox="1"/>
          <p:nvPr/>
        </p:nvSpPr>
        <p:spPr>
          <a:xfrm>
            <a:off x="521339" y="1709000"/>
            <a:ext cx="2413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
        <p:nvSpPr>
          <p:cNvPr id="2832" name="Rectangle"/>
          <p:cNvSpPr/>
          <p:nvPr/>
        </p:nvSpPr>
        <p:spPr>
          <a:xfrm>
            <a:off x="3116579" y="4986020"/>
            <a:ext cx="229263" cy="307688"/>
          </a:xfrm>
          <a:prstGeom prst="rect">
            <a:avLst/>
          </a:prstGeom>
          <a:ln w="63500">
            <a:solidFill>
              <a:schemeClr val="accent1"/>
            </a:solidFill>
          </a:ln>
        </p:spPr>
        <p:txBody>
          <a:bodyPr lIns="45719" rIns="45719"/>
          <a:lstStyle/>
          <a:p>
            <a:pPr/>
          </a:p>
        </p:txBody>
      </p:sp>
      <p:sp>
        <p:nvSpPr>
          <p:cNvPr id="2833" name="Speed up bottleneck (parallelize)"/>
          <p:cNvSpPr/>
          <p:nvPr/>
        </p:nvSpPr>
        <p:spPr>
          <a:xfrm>
            <a:off x="5515491" y="2578519"/>
            <a:ext cx="2440146" cy="75273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Speed up bottleneck (parallelize)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2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83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839"/>
                                        </p:tgtEl>
                                        <p:attrNameLst>
                                          <p:attrName>style.visibility</p:attrName>
                                        </p:attrNameLst>
                                      </p:cBhvr>
                                      <p:to>
                                        <p:strVal val="visible"/>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2838"/>
                                        </p:tgtEl>
                                        <p:attrNameLst>
                                          <p:attrName>style.visibility</p:attrName>
                                        </p:attrNameLst>
                                      </p:cBhvr>
                                      <p:to>
                                        <p:strVal val="hidden"/>
                                      </p:to>
                                    </p:set>
                                  </p:childTnLst>
                                </p:cTn>
                              </p:par>
                            </p:childTnLst>
                          </p:cTn>
                        </p:par>
                        <p:par>
                          <p:cTn id="17" fill="hold">
                            <p:stCondLst>
                              <p:cond delay="0"/>
                            </p:stCondLst>
                            <p:childTnLst>
                              <p:par>
                                <p:cTn id="18" presetClass="exit" nodeType="afterEffect" presetSubtype="0" presetID="1" grpId="5" fill="hold">
                                  <p:stCondLst>
                                    <p:cond delay="0"/>
                                  </p:stCondLst>
                                  <p:iterate type="el" backwards="0">
                                    <p:tmAbs val="0"/>
                                  </p:iterate>
                                  <p:childTnLst>
                                    <p:set>
                                      <p:cBhvr>
                                        <p:cTn id="19" fill="hold">
                                          <p:stCondLst>
                                            <p:cond delay="0"/>
                                          </p:stCondLst>
                                        </p:cTn>
                                        <p:tgtEl>
                                          <p:spTgt spid="2827"/>
                                        </p:tgtEl>
                                        <p:attrNameLst>
                                          <p:attrName>style.visibility</p:attrName>
                                        </p:attrNameLst>
                                      </p:cBhvr>
                                      <p:to>
                                        <p:strVal val="hidden"/>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2832"/>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28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39" grpId="3"/>
      <p:bldP build="whole" bldLvl="1" animBg="1" rev="0" advAuto="0" spid="2827" grpId="5"/>
      <p:bldP build="whole" bldLvl="1" animBg="1" rev="0" advAuto="0" spid="2838" grpId="2"/>
      <p:bldP build="whole" bldLvl="1" animBg="1" rev="0" advAuto="0" spid="2832" grpId="6"/>
      <p:bldP build="whole" bldLvl="1" animBg="1" rev="0" advAuto="0" spid="2838" grpId="4"/>
      <p:bldP build="whole" bldLvl="1" animBg="1" rev="0" advAuto="0" spid="2827" grpId="1"/>
      <p:bldP build="whole" bldLvl="1" animBg="1" rev="0" advAuto="0" spid="2833" grpId="7"/>
    </p:bldLst>
  </p:timing>
</p:sld>
</file>

<file path=ppt/slides/slide9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2843" name="CustomShape 4"/>
          <p:cNvGrpSpPr/>
          <p:nvPr/>
        </p:nvGrpSpPr>
        <p:grpSpPr>
          <a:xfrm>
            <a:off x="75700" y="3744440"/>
            <a:ext cx="7082035" cy="3423226"/>
            <a:chOff x="0" y="0"/>
            <a:chExt cx="7082033" cy="3423224"/>
          </a:xfrm>
        </p:grpSpPr>
        <p:sp>
          <p:nvSpPr>
            <p:cNvPr id="2841" name="Rectangle"/>
            <p:cNvSpPr/>
            <p:nvPr/>
          </p:nvSpPr>
          <p:spPr>
            <a:xfrm>
              <a:off x="0" y="0"/>
              <a:ext cx="7082034" cy="299293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842" name="Foreach(N by 1) {i =&gt;…"/>
            <p:cNvSpPr txBox="1"/>
            <p:nvPr/>
          </p:nvSpPr>
          <p:spPr>
            <a:xfrm>
              <a:off x="0" y="4716"/>
              <a:ext cx="7082034" cy="341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Foreach(N by 1) {i =&gt; </a:t>
              </a:r>
            </a:p>
            <a:p>
              <a:pPr defTabSz="825500">
                <a:defRPr spc="0">
                  <a:solidFill>
                    <a:srgbClr val="CF6A4C"/>
                  </a:solidFill>
                  <a:latin typeface="Courier"/>
                  <a:ea typeface="Courier"/>
                  <a:cs typeface="Courier"/>
                  <a:sym typeface="Courier"/>
                </a:defRPr>
              </a:pPr>
              <a:r>
                <a:t>  Val odd = i % 2 == 1</a:t>
              </a:r>
            </a:p>
            <a:p>
              <a:pPr defTabSz="825500">
                <a:defRPr spc="0">
                  <a:solidFill>
                    <a:srgbClr val="CF6A4C"/>
                  </a:solidFill>
                  <a:latin typeface="Courier"/>
                  <a:ea typeface="Courier"/>
                  <a:cs typeface="Courier"/>
                  <a:sym typeface="Courier"/>
                </a:defRPr>
              </a:pPr>
              <a:r>
                <a:t>  Val (k0,k1,k2) = mux(odd == 0, (2,4,2), (8,4,4))</a:t>
              </a:r>
            </a:p>
            <a:p>
              <a:pPr defTabSz="825500">
                <a:defRPr spc="0">
                  <a:solidFill>
                    <a:srgbClr val="CF6A4C"/>
                  </a:solidFill>
                  <a:latin typeface="Courier"/>
                  <a:ea typeface="Courier"/>
                  <a:cs typeface="Courier"/>
                  <a:sym typeface="Courier"/>
                </a:defRPr>
              </a:pPr>
              <a:r>
                <a:t>  Val D = k0 + k1 + k2 </a:t>
              </a:r>
            </a:p>
            <a:p>
              <a:pPr defTabSz="825500">
                <a:defRPr spc="0">
                  <a:solidFill>
                    <a:srgbClr val="CF6A4C"/>
                  </a:solidFill>
                  <a:latin typeface="Courier"/>
                  <a:ea typeface="Courier"/>
                  <a:cs typeface="Courier"/>
                  <a:sym typeface="Courier"/>
                </a:defRPr>
              </a:pPr>
              <a:r>
                <a:t>  Foreach</a:t>
              </a:r>
              <a:r>
                <a:rPr>
                  <a:solidFill>
                    <a:srgbClr val="CDA869"/>
                  </a:solidFill>
                </a:rPr>
                <a:t>(64 by 1 par 2){ j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 &lt;&lt;= x(j)</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(x(0)*k0 + x(1)*k1 + x(2)*k2) / D</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x(j)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844" name="CustomShape 5"/>
          <p:cNvSpPr/>
          <p:nvPr/>
        </p:nvSpPr>
        <p:spPr>
          <a:xfrm>
            <a:off x="393095" y="4196916"/>
            <a:ext cx="6625781" cy="74969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845" name="CustomShape 7"/>
          <p:cNvSpPr/>
          <p:nvPr/>
        </p:nvSpPr>
        <p:spPr>
          <a:xfrm>
            <a:off x="429699" y="5013953"/>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846" name="Bottleneck Analysis II Example"/>
          <p:cNvSpPr txBox="1"/>
          <p:nvPr>
            <p:ph type="title"/>
          </p:nvPr>
        </p:nvSpPr>
        <p:spPr>
          <a:prstGeom prst="rect">
            <a:avLst/>
          </a:prstGeom>
        </p:spPr>
        <p:txBody>
          <a:bodyPr/>
          <a:lstStyle/>
          <a:p>
            <a:pPr/>
            <a:r>
              <a:t>Bottleneck Analysis II Example</a:t>
            </a:r>
          </a:p>
        </p:txBody>
      </p:sp>
      <p:sp>
        <p:nvSpPr>
          <p:cNvPr id="2847" name="Square"/>
          <p:cNvSpPr/>
          <p:nvPr/>
        </p:nvSpPr>
        <p:spPr>
          <a:xfrm>
            <a:off x="770466" y="1837878"/>
            <a:ext cx="229263" cy="229263"/>
          </a:xfrm>
          <a:prstGeom prst="rect">
            <a:avLst/>
          </a:prstGeom>
          <a:solidFill>
            <a:srgbClr val="FFFFFF"/>
          </a:solidFill>
          <a:ln w="25400">
            <a:solidFill>
              <a:schemeClr val="accent1"/>
            </a:solidFill>
          </a:ln>
        </p:spPr>
        <p:txBody>
          <a:bodyPr lIns="45719" rIns="45719"/>
          <a:lstStyle/>
          <a:p>
            <a:pPr/>
          </a:p>
        </p:txBody>
      </p:sp>
      <p:sp>
        <p:nvSpPr>
          <p:cNvPr id="2848" name="Square"/>
          <p:cNvSpPr/>
          <p:nvPr/>
        </p:nvSpPr>
        <p:spPr>
          <a:xfrm>
            <a:off x="994833" y="1837878"/>
            <a:ext cx="229262" cy="229263"/>
          </a:xfrm>
          <a:prstGeom prst="rect">
            <a:avLst/>
          </a:prstGeom>
          <a:solidFill>
            <a:srgbClr val="FFFFFF"/>
          </a:solidFill>
          <a:ln w="25400">
            <a:solidFill>
              <a:schemeClr val="accent1"/>
            </a:solidFill>
          </a:ln>
        </p:spPr>
        <p:txBody>
          <a:bodyPr lIns="45719" rIns="45719"/>
          <a:lstStyle/>
          <a:p>
            <a:pPr/>
          </a:p>
        </p:txBody>
      </p:sp>
      <p:sp>
        <p:nvSpPr>
          <p:cNvPr id="2849" name="Square"/>
          <p:cNvSpPr/>
          <p:nvPr/>
        </p:nvSpPr>
        <p:spPr>
          <a:xfrm>
            <a:off x="1214966" y="1837878"/>
            <a:ext cx="229263" cy="229263"/>
          </a:xfrm>
          <a:prstGeom prst="rect">
            <a:avLst/>
          </a:prstGeom>
          <a:solidFill>
            <a:srgbClr val="FFFFFF"/>
          </a:solidFill>
          <a:ln w="25400">
            <a:solidFill>
              <a:schemeClr val="accent1"/>
            </a:solidFill>
          </a:ln>
        </p:spPr>
        <p:txBody>
          <a:bodyPr lIns="45719" rIns="45719"/>
          <a:lstStyle/>
          <a:p>
            <a:pPr/>
          </a:p>
        </p:txBody>
      </p:sp>
      <p:sp>
        <p:nvSpPr>
          <p:cNvPr id="2850" name="Square"/>
          <p:cNvSpPr/>
          <p:nvPr/>
        </p:nvSpPr>
        <p:spPr>
          <a:xfrm>
            <a:off x="1439333" y="1837878"/>
            <a:ext cx="229262" cy="229263"/>
          </a:xfrm>
          <a:prstGeom prst="rect">
            <a:avLst/>
          </a:prstGeom>
          <a:solidFill>
            <a:srgbClr val="FFFFFF"/>
          </a:solidFill>
          <a:ln w="25400">
            <a:solidFill>
              <a:schemeClr val="accent1"/>
            </a:solidFill>
          </a:ln>
        </p:spPr>
        <p:txBody>
          <a:bodyPr lIns="45719" rIns="45719"/>
          <a:lstStyle/>
          <a:p>
            <a:pPr/>
          </a:p>
        </p:txBody>
      </p:sp>
      <p:sp>
        <p:nvSpPr>
          <p:cNvPr id="2851" name="Square"/>
          <p:cNvSpPr/>
          <p:nvPr/>
        </p:nvSpPr>
        <p:spPr>
          <a:xfrm>
            <a:off x="1883833" y="1837878"/>
            <a:ext cx="229262" cy="229263"/>
          </a:xfrm>
          <a:prstGeom prst="rect">
            <a:avLst/>
          </a:prstGeom>
          <a:solidFill>
            <a:srgbClr val="FFFFFF"/>
          </a:solidFill>
          <a:ln w="25400">
            <a:solidFill>
              <a:schemeClr val="accent1"/>
            </a:solidFill>
          </a:ln>
        </p:spPr>
        <p:txBody>
          <a:bodyPr lIns="45719" rIns="45719"/>
          <a:lstStyle/>
          <a:p>
            <a:pPr/>
          </a:p>
        </p:txBody>
      </p:sp>
      <p:sp>
        <p:nvSpPr>
          <p:cNvPr id="2852" name="Square"/>
          <p:cNvSpPr/>
          <p:nvPr/>
        </p:nvSpPr>
        <p:spPr>
          <a:xfrm>
            <a:off x="2112433" y="1837878"/>
            <a:ext cx="229262" cy="229263"/>
          </a:xfrm>
          <a:prstGeom prst="rect">
            <a:avLst/>
          </a:prstGeom>
          <a:solidFill>
            <a:srgbClr val="FFFFFF"/>
          </a:solidFill>
          <a:ln w="25400">
            <a:solidFill>
              <a:schemeClr val="accent1"/>
            </a:solidFill>
          </a:ln>
        </p:spPr>
        <p:txBody>
          <a:bodyPr lIns="45719" rIns="45719"/>
          <a:lstStyle/>
          <a:p>
            <a:pPr/>
          </a:p>
        </p:txBody>
      </p:sp>
      <p:sp>
        <p:nvSpPr>
          <p:cNvPr id="2853" name="Square"/>
          <p:cNvSpPr/>
          <p:nvPr/>
        </p:nvSpPr>
        <p:spPr>
          <a:xfrm>
            <a:off x="2332566" y="1837878"/>
            <a:ext cx="229263" cy="229263"/>
          </a:xfrm>
          <a:prstGeom prst="rect">
            <a:avLst/>
          </a:prstGeom>
          <a:solidFill>
            <a:srgbClr val="FFFFFF"/>
          </a:solidFill>
          <a:ln w="25400">
            <a:solidFill>
              <a:schemeClr val="accent1"/>
            </a:solidFill>
          </a:ln>
        </p:spPr>
        <p:txBody>
          <a:bodyPr lIns="45719" rIns="45719"/>
          <a:lstStyle/>
          <a:p>
            <a:pPr/>
          </a:p>
        </p:txBody>
      </p:sp>
      <p:sp>
        <p:nvSpPr>
          <p:cNvPr id="2854" name="Square"/>
          <p:cNvSpPr/>
          <p:nvPr/>
        </p:nvSpPr>
        <p:spPr>
          <a:xfrm>
            <a:off x="2556933" y="1837878"/>
            <a:ext cx="229262" cy="229263"/>
          </a:xfrm>
          <a:prstGeom prst="rect">
            <a:avLst/>
          </a:prstGeom>
          <a:solidFill>
            <a:srgbClr val="FFFFFF"/>
          </a:solidFill>
          <a:ln w="25400">
            <a:solidFill>
              <a:schemeClr val="accent1"/>
            </a:solidFill>
          </a:ln>
        </p:spPr>
        <p:txBody>
          <a:bodyPr lIns="45719" rIns="45719"/>
          <a:lstStyle/>
          <a:p>
            <a:pPr/>
          </a:p>
        </p:txBody>
      </p:sp>
      <p:sp>
        <p:nvSpPr>
          <p:cNvPr id="2855" name="…"/>
          <p:cNvSpPr txBox="1"/>
          <p:nvPr/>
        </p:nvSpPr>
        <p:spPr>
          <a:xfrm>
            <a:off x="1632732" y="169977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2856" name="N-Blur"/>
          <p:cNvSpPr txBox="1"/>
          <p:nvPr/>
        </p:nvSpPr>
        <p:spPr>
          <a:xfrm>
            <a:off x="1291389" y="1219492"/>
            <a:ext cx="698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grpSp>
        <p:nvGrpSpPr>
          <p:cNvPr id="2860" name="Group"/>
          <p:cNvGrpSpPr/>
          <p:nvPr/>
        </p:nvGrpSpPr>
        <p:grpSpPr>
          <a:xfrm>
            <a:off x="736563" y="1673847"/>
            <a:ext cx="2043772" cy="95148"/>
            <a:chOff x="0" y="0"/>
            <a:chExt cx="2043770" cy="95147"/>
          </a:xfrm>
        </p:grpSpPr>
        <p:sp>
          <p:nvSpPr>
            <p:cNvPr id="2857"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858" name="Line"/>
            <p:cNvSpPr/>
            <p:nvPr/>
          </p:nvSpPr>
          <p:spPr>
            <a:xfrm flipV="1">
              <a:off x="-1" y="0"/>
              <a:ext cx="2"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859"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861" name="64 words"/>
          <p:cNvSpPr txBox="1"/>
          <p:nvPr/>
        </p:nvSpPr>
        <p:spPr>
          <a:xfrm>
            <a:off x="1313722" y="1483920"/>
            <a:ext cx="76629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grpSp>
        <p:nvGrpSpPr>
          <p:cNvPr id="2865" name="Group"/>
          <p:cNvGrpSpPr/>
          <p:nvPr/>
        </p:nvGrpSpPr>
        <p:grpSpPr>
          <a:xfrm>
            <a:off x="3140310" y="2244565"/>
            <a:ext cx="95149" cy="1382995"/>
            <a:chOff x="0" y="0"/>
            <a:chExt cx="95147" cy="1382993"/>
          </a:xfrm>
        </p:grpSpPr>
        <p:sp>
          <p:nvSpPr>
            <p:cNvPr id="2862" name="Line"/>
            <p:cNvSpPr/>
            <p:nvPr/>
          </p:nvSpPr>
          <p:spPr>
            <a:xfrm flipV="1">
              <a:off x="47573" y="-1"/>
              <a:ext cx="1" cy="138050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863" name="Line"/>
            <p:cNvSpPr/>
            <p:nvPr/>
          </p:nvSpPr>
          <p:spPr>
            <a:xfrm>
              <a:off x="0" y="5436"/>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864" name="Line"/>
            <p:cNvSpPr/>
            <p:nvPr/>
          </p:nvSpPr>
          <p:spPr>
            <a:xfrm>
              <a:off x="0" y="138299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866" name="L = 21 cyc"/>
          <p:cNvSpPr txBox="1"/>
          <p:nvPr/>
        </p:nvSpPr>
        <p:spPr>
          <a:xfrm>
            <a:off x="3249228" y="2652119"/>
            <a:ext cx="79684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L = 21 cyc</a:t>
            </a:r>
          </a:p>
        </p:txBody>
      </p:sp>
      <p:sp>
        <p:nvSpPr>
          <p:cNvPr id="2867" name="II = 1 cyc"/>
          <p:cNvSpPr txBox="1"/>
          <p:nvPr/>
        </p:nvSpPr>
        <p:spPr>
          <a:xfrm>
            <a:off x="3255928" y="2936667"/>
            <a:ext cx="72157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II = 1 cyc</a:t>
            </a:r>
          </a:p>
        </p:txBody>
      </p:sp>
      <p:sp>
        <p:nvSpPr>
          <p:cNvPr id="2868" name="Pipeline (i)…"/>
          <p:cNvSpPr/>
          <p:nvPr/>
        </p:nvSpPr>
        <p:spPr>
          <a:xfrm>
            <a:off x="8265930" y="3637236"/>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T=20459, iters=1</a:t>
            </a:r>
          </a:p>
        </p:txBody>
      </p:sp>
      <p:sp>
        <p:nvSpPr>
          <p:cNvPr id="2869" name="Unit…"/>
          <p:cNvSpPr/>
          <p:nvPr/>
        </p:nvSpPr>
        <p:spPr>
          <a:xfrm>
            <a:off x="7189633" y="5060874"/>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Unit </a:t>
            </a:r>
          </a:p>
          <a:p>
            <a:pPr algn="ctr">
              <a:defRPr sz="1400"/>
            </a:pPr>
            <a:r>
              <a:t>[implicit] L=10,II=*</a:t>
            </a:r>
          </a:p>
          <a:p>
            <a:pPr algn="ctr">
              <a:defRPr b="1" sz="1400">
                <a:solidFill>
                  <a:srgbClr val="FF2600"/>
                </a:solidFill>
              </a:defRPr>
            </a:pPr>
            <a:r>
              <a:t>T=10, iters=96</a:t>
            </a:r>
          </a:p>
        </p:txBody>
      </p:sp>
      <p:sp>
        <p:nvSpPr>
          <p:cNvPr id="2870" name="Inner (j)…"/>
          <p:cNvSpPr/>
          <p:nvPr/>
        </p:nvSpPr>
        <p:spPr>
          <a:xfrm>
            <a:off x="9424848" y="5060874"/>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[:5] L=21,II=1</a:t>
            </a:r>
          </a:p>
          <a:p>
            <a:pPr algn="ctr">
              <a:defRPr b="1" sz="1400">
                <a:solidFill>
                  <a:srgbClr val="FF2600"/>
                </a:solidFill>
              </a:defRPr>
            </a:pPr>
            <a:r>
              <a:t>T=212, iters=96</a:t>
            </a:r>
          </a:p>
        </p:txBody>
      </p:sp>
      <p:sp>
        <p:nvSpPr>
          <p:cNvPr id="2889" name="Connection Line"/>
          <p:cNvSpPr/>
          <p:nvPr/>
        </p:nvSpPr>
        <p:spPr>
          <a:xfrm>
            <a:off x="8221980" y="4380230"/>
            <a:ext cx="1075690"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40"/>
                </a:lnTo>
                <a:lnTo>
                  <a:pt x="0" y="8640"/>
                </a:lnTo>
                <a:lnTo>
                  <a:pt x="0" y="21600"/>
                </a:lnTo>
              </a:path>
            </a:pathLst>
          </a:custGeom>
          <a:ln w="25400">
            <a:solidFill>
              <a:srgbClr val="000000"/>
            </a:solidFill>
            <a:tailEnd type="triangle"/>
          </a:ln>
        </p:spPr>
        <p:txBody>
          <a:bodyPr/>
          <a:lstStyle/>
          <a:p>
            <a:pPr/>
          </a:p>
        </p:txBody>
      </p:sp>
      <p:sp>
        <p:nvSpPr>
          <p:cNvPr id="2890" name="Connection Line"/>
          <p:cNvSpPr/>
          <p:nvPr/>
        </p:nvSpPr>
        <p:spPr>
          <a:xfrm>
            <a:off x="9300210" y="4489450"/>
            <a:ext cx="1156971" cy="557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50"/>
                </a:lnTo>
                <a:lnTo>
                  <a:pt x="21600" y="6150"/>
                </a:lnTo>
                <a:lnTo>
                  <a:pt x="21600" y="21600"/>
                </a:lnTo>
              </a:path>
            </a:pathLst>
          </a:custGeom>
          <a:ln w="25400">
            <a:solidFill>
              <a:srgbClr val="000000"/>
            </a:solidFill>
            <a:tailEnd type="triangle"/>
          </a:ln>
        </p:spPr>
        <p:txBody>
          <a:bodyPr/>
          <a:lstStyle/>
          <a:p>
            <a:pPr/>
          </a:p>
        </p:txBody>
      </p:sp>
      <p:sp>
        <p:nvSpPr>
          <p:cNvPr id="2873" name="CustomShape 4"/>
          <p:cNvSpPr/>
          <p:nvPr/>
        </p:nvSpPr>
        <p:spPr>
          <a:xfrm>
            <a:off x="146105" y="382512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grpSp>
        <p:nvGrpSpPr>
          <p:cNvPr id="2879" name="Group"/>
          <p:cNvGrpSpPr/>
          <p:nvPr/>
        </p:nvGrpSpPr>
        <p:grpSpPr>
          <a:xfrm>
            <a:off x="697828" y="2065499"/>
            <a:ext cx="1446894" cy="1573929"/>
            <a:chOff x="0" y="0"/>
            <a:chExt cx="1446893" cy="1573928"/>
          </a:xfrm>
        </p:grpSpPr>
        <p:sp>
          <p:nvSpPr>
            <p:cNvPr id="2874" name="Shape"/>
            <p:cNvSpPr/>
            <p:nvPr/>
          </p:nvSpPr>
          <p:spPr>
            <a:xfrm>
              <a:off x="352104" y="194724"/>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2891" name="Connection Line"/>
            <p:cNvSpPr/>
            <p:nvPr/>
          </p:nvSpPr>
          <p:spPr>
            <a:xfrm>
              <a:off x="213216" y="0"/>
              <a:ext cx="462635" cy="30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2892" name="Connection Line"/>
            <p:cNvSpPr/>
            <p:nvPr/>
          </p:nvSpPr>
          <p:spPr>
            <a:xfrm>
              <a:off x="-1" y="9070"/>
              <a:ext cx="787860" cy="1564859"/>
            </a:xfrm>
            <a:custGeom>
              <a:avLst/>
              <a:gdLst/>
              <a:ahLst/>
              <a:cxnLst>
                <a:cxn ang="0">
                  <a:pos x="wd2" y="hd2"/>
                </a:cxn>
                <a:cxn ang="5400000">
                  <a:pos x="wd2" y="hd2"/>
                </a:cxn>
                <a:cxn ang="10800000">
                  <a:pos x="wd2" y="hd2"/>
                </a:cxn>
                <a:cxn ang="16200000">
                  <a:pos x="wd2" y="hd2"/>
                </a:cxn>
              </a:cxnLst>
              <a:rect l="0" t="0" r="r" b="b"/>
              <a:pathLst>
                <a:path w="17951" h="18897" fill="norm" stroke="1" extrusionOk="0">
                  <a:moveTo>
                    <a:pt x="17951" y="17767"/>
                  </a:moveTo>
                  <a:cubicBezTo>
                    <a:pt x="1491" y="21600"/>
                    <a:pt x="-3649" y="15678"/>
                    <a:pt x="2530" y="0"/>
                  </a:cubicBezTo>
                </a:path>
              </a:pathLst>
            </a:custGeom>
            <a:noFill/>
            <a:ln w="12700" cap="flat">
              <a:solidFill>
                <a:schemeClr val="accent1"/>
              </a:solidFill>
              <a:prstDash val="solid"/>
              <a:round/>
              <a:tailEnd type="triangle" w="med" len="med"/>
            </a:ln>
            <a:effectLst/>
          </p:spPr>
          <p:txBody>
            <a:bodyPr/>
            <a:lstStyle/>
            <a:p>
              <a:pPr/>
            </a:p>
          </p:txBody>
        </p:sp>
        <p:sp>
          <p:nvSpPr>
            <p:cNvPr id="2893" name="Connection Line"/>
            <p:cNvSpPr/>
            <p:nvPr/>
          </p:nvSpPr>
          <p:spPr>
            <a:xfrm>
              <a:off x="441816" y="0"/>
              <a:ext cx="284471" cy="254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318" y="4625"/>
                    <a:pt x="20518" y="11825"/>
                    <a:pt x="21600" y="21600"/>
                  </a:cubicBezTo>
                </a:path>
              </a:pathLst>
            </a:custGeom>
            <a:noFill/>
            <a:ln w="12700" cap="flat">
              <a:solidFill>
                <a:schemeClr val="accent1"/>
              </a:solidFill>
              <a:prstDash val="solid"/>
              <a:round/>
              <a:tailEnd type="triangle" w="med" len="med"/>
            </a:ln>
            <a:effectLst/>
          </p:spPr>
          <p:txBody>
            <a:bodyPr/>
            <a:lstStyle/>
            <a:p>
              <a:pPr/>
            </a:p>
          </p:txBody>
        </p:sp>
        <p:sp>
          <p:nvSpPr>
            <p:cNvPr id="2894" name="Connection Line"/>
            <p:cNvSpPr/>
            <p:nvPr/>
          </p:nvSpPr>
          <p:spPr>
            <a:xfrm>
              <a:off x="65759" y="5220"/>
              <a:ext cx="426130" cy="1375409"/>
            </a:xfrm>
            <a:custGeom>
              <a:avLst/>
              <a:gdLst/>
              <a:ahLst/>
              <a:cxnLst>
                <a:cxn ang="0">
                  <a:pos x="wd2" y="hd2"/>
                </a:cxn>
                <a:cxn ang="5400000">
                  <a:pos x="wd2" y="hd2"/>
                </a:cxn>
                <a:cxn ang="10800000">
                  <a:pos x="wd2" y="hd2"/>
                </a:cxn>
                <a:cxn ang="16200000">
                  <a:pos x="wd2" y="hd2"/>
                </a:cxn>
              </a:cxnLst>
              <a:rect l="0" t="0" r="r" b="b"/>
              <a:pathLst>
                <a:path w="16244" h="20680" fill="norm" stroke="1" extrusionOk="0">
                  <a:moveTo>
                    <a:pt x="16244" y="20581"/>
                  </a:moveTo>
                  <a:cubicBezTo>
                    <a:pt x="-4292" y="21600"/>
                    <a:pt x="-5356" y="14740"/>
                    <a:pt x="13053" y="0"/>
                  </a:cubicBezTo>
                </a:path>
              </a:pathLst>
            </a:custGeom>
            <a:noFill/>
            <a:ln w="12700" cap="flat">
              <a:solidFill>
                <a:schemeClr val="accent1"/>
              </a:solidFill>
              <a:prstDash val="solid"/>
              <a:round/>
              <a:tailEnd type="triangle" w="med" len="med"/>
            </a:ln>
            <a:effectLst/>
          </p:spPr>
          <p:txBody>
            <a:bodyPr/>
            <a:lstStyle/>
            <a:p>
              <a:pPr/>
            </a:p>
          </p:txBody>
        </p:sp>
      </p:grpSp>
      <p:sp>
        <p:nvSpPr>
          <p:cNvPr id="2880"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81" name="x"/>
          <p:cNvSpPr txBox="1"/>
          <p:nvPr/>
        </p:nvSpPr>
        <p:spPr>
          <a:xfrm>
            <a:off x="521339" y="1709000"/>
            <a:ext cx="2413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
        <p:nvSpPr>
          <p:cNvPr id="2882" name="Rectangle"/>
          <p:cNvSpPr/>
          <p:nvPr/>
        </p:nvSpPr>
        <p:spPr>
          <a:xfrm>
            <a:off x="3116580" y="4986020"/>
            <a:ext cx="229262" cy="307688"/>
          </a:xfrm>
          <a:prstGeom prst="rect">
            <a:avLst/>
          </a:prstGeom>
          <a:ln w="63500">
            <a:solidFill>
              <a:schemeClr val="accent1"/>
            </a:solidFill>
          </a:ln>
        </p:spPr>
        <p:txBody>
          <a:bodyPr lIns="45719" rIns="45719"/>
          <a:lstStyle/>
          <a:p>
            <a:pPr/>
          </a:p>
        </p:txBody>
      </p:sp>
      <p:sp>
        <p:nvSpPr>
          <p:cNvPr id="2895" name="Connection Line"/>
          <p:cNvSpPr/>
          <p:nvPr/>
        </p:nvSpPr>
        <p:spPr>
          <a:xfrm>
            <a:off x="7396651" y="3890142"/>
            <a:ext cx="1308895" cy="349086"/>
          </a:xfrm>
          <a:custGeom>
            <a:avLst/>
            <a:gdLst/>
            <a:ahLst/>
            <a:cxnLst>
              <a:cxn ang="0">
                <a:pos x="wd2" y="hd2"/>
              </a:cxn>
              <a:cxn ang="5400000">
                <a:pos x="wd2" y="hd2"/>
              </a:cxn>
              <a:cxn ang="10800000">
                <a:pos x="wd2" y="hd2"/>
              </a:cxn>
              <a:cxn ang="16200000">
                <a:pos x="wd2" y="hd2"/>
              </a:cxn>
            </a:cxnLst>
            <a:rect l="0" t="0" r="r" b="b"/>
            <a:pathLst>
              <a:path w="21600" h="18632" fill="norm" stroke="1" extrusionOk="0">
                <a:moveTo>
                  <a:pt x="0" y="0"/>
                </a:moveTo>
                <a:cubicBezTo>
                  <a:pt x="6074" y="15867"/>
                  <a:pt x="13274" y="21600"/>
                  <a:pt x="21600" y="17198"/>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pic>
        <p:nvPicPr>
          <p:cNvPr id="2884" name="Image" descr="Image"/>
          <p:cNvPicPr>
            <a:picLocks noChangeAspect="1"/>
          </p:cNvPicPr>
          <p:nvPr/>
        </p:nvPicPr>
        <p:blipFill>
          <a:blip r:embed="rId2">
            <a:extLst/>
          </a:blip>
          <a:stretch>
            <a:fillRect/>
          </a:stretch>
        </p:blipFill>
        <p:spPr>
          <a:xfrm>
            <a:off x="5857806" y="4682040"/>
            <a:ext cx="2526961" cy="1713014"/>
          </a:xfrm>
          <a:prstGeom prst="rect">
            <a:avLst/>
          </a:prstGeom>
          <a:ln w="12700">
            <a:miter lim="400000"/>
          </a:ln>
        </p:spPr>
      </p:pic>
      <p:sp>
        <p:nvSpPr>
          <p:cNvPr id="2896" name="Connection Line"/>
          <p:cNvSpPr/>
          <p:nvPr/>
        </p:nvSpPr>
        <p:spPr>
          <a:xfrm>
            <a:off x="3321492" y="3284868"/>
            <a:ext cx="3364807" cy="1755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733" y="10368"/>
                  <a:pt x="13533" y="17568"/>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886" name="Speed up bottleneck (parallelize)"/>
          <p:cNvSpPr/>
          <p:nvPr/>
        </p:nvSpPr>
        <p:spPr>
          <a:xfrm>
            <a:off x="5515491" y="2578519"/>
            <a:ext cx="2440146" cy="75273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Speed up bottleneck (parallelize)</a:t>
            </a:r>
          </a:p>
        </p:txBody>
      </p:sp>
      <p:sp>
        <p:nvSpPr>
          <p:cNvPr id="2887" name="T went from 38891 to 20459"/>
          <p:cNvSpPr/>
          <p:nvPr/>
        </p:nvSpPr>
        <p:spPr>
          <a:xfrm>
            <a:off x="5166059" y="3495328"/>
            <a:ext cx="3351656" cy="392623"/>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T went from 38891 to 20459</a:t>
            </a:r>
          </a:p>
        </p:txBody>
      </p:sp>
      <p:sp>
        <p:nvSpPr>
          <p:cNvPr id="2888" name="Let’s parallelize more!"/>
          <p:cNvSpPr/>
          <p:nvPr/>
        </p:nvSpPr>
        <p:spPr>
          <a:xfrm>
            <a:off x="5445459" y="4278101"/>
            <a:ext cx="3351656" cy="392623"/>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Let’s parallelize more!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8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89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88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8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84" grpId="4"/>
      <p:bldP build="whole" bldLvl="1" animBg="1" rev="0" advAuto="0" spid="2895" grpId="2"/>
      <p:bldP build="whole" bldLvl="1" animBg="1" rev="0" advAuto="0" spid="2888" grpId="3"/>
      <p:bldP build="whole" bldLvl="1" animBg="1" rev="0" advAuto="0" spid="2887" grpId="1"/>
    </p:bldLst>
  </p:timing>
</p:sld>
</file>

<file path=ppt/slides/slide9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2900" name="CustomShape 4"/>
          <p:cNvGrpSpPr/>
          <p:nvPr/>
        </p:nvGrpSpPr>
        <p:grpSpPr>
          <a:xfrm>
            <a:off x="75700" y="3744440"/>
            <a:ext cx="7082035" cy="3423226"/>
            <a:chOff x="0" y="0"/>
            <a:chExt cx="7082033" cy="3423224"/>
          </a:xfrm>
        </p:grpSpPr>
        <p:sp>
          <p:nvSpPr>
            <p:cNvPr id="2898" name="Rectangle"/>
            <p:cNvSpPr/>
            <p:nvPr/>
          </p:nvSpPr>
          <p:spPr>
            <a:xfrm>
              <a:off x="0" y="0"/>
              <a:ext cx="7082034" cy="299293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899" name="Foreach(N by 1) {i =&gt;…"/>
            <p:cNvSpPr txBox="1"/>
            <p:nvPr/>
          </p:nvSpPr>
          <p:spPr>
            <a:xfrm>
              <a:off x="0" y="4716"/>
              <a:ext cx="7082034" cy="341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Foreach(N by 1) {i =&gt; </a:t>
              </a:r>
            </a:p>
            <a:p>
              <a:pPr defTabSz="825500">
                <a:defRPr spc="0">
                  <a:solidFill>
                    <a:srgbClr val="CF6A4C"/>
                  </a:solidFill>
                  <a:latin typeface="Courier"/>
                  <a:ea typeface="Courier"/>
                  <a:cs typeface="Courier"/>
                  <a:sym typeface="Courier"/>
                </a:defRPr>
              </a:pPr>
              <a:r>
                <a:t>  Val odd = i % 2 == 1</a:t>
              </a:r>
            </a:p>
            <a:p>
              <a:pPr defTabSz="825500">
                <a:defRPr spc="0">
                  <a:solidFill>
                    <a:srgbClr val="CF6A4C"/>
                  </a:solidFill>
                  <a:latin typeface="Courier"/>
                  <a:ea typeface="Courier"/>
                  <a:cs typeface="Courier"/>
                  <a:sym typeface="Courier"/>
                </a:defRPr>
              </a:pPr>
              <a:r>
                <a:t>  Val (k0,k1,k2) = mux(odd == 0, (2,4,2), (8,4,4))</a:t>
              </a:r>
            </a:p>
            <a:p>
              <a:pPr defTabSz="825500">
                <a:defRPr spc="0">
                  <a:solidFill>
                    <a:srgbClr val="CF6A4C"/>
                  </a:solidFill>
                  <a:latin typeface="Courier"/>
                  <a:ea typeface="Courier"/>
                  <a:cs typeface="Courier"/>
                  <a:sym typeface="Courier"/>
                </a:defRPr>
              </a:pPr>
              <a:r>
                <a:t>  Val D = k0 + k1 + k2 </a:t>
              </a:r>
            </a:p>
            <a:p>
              <a:pPr defTabSz="825500">
                <a:defRPr spc="0">
                  <a:solidFill>
                    <a:srgbClr val="CF6A4C"/>
                  </a:solidFill>
                  <a:latin typeface="Courier"/>
                  <a:ea typeface="Courier"/>
                  <a:cs typeface="Courier"/>
                  <a:sym typeface="Courier"/>
                </a:defRPr>
              </a:pPr>
              <a:r>
                <a:t>  Foreach</a:t>
              </a:r>
              <a:r>
                <a:rPr>
                  <a:solidFill>
                    <a:srgbClr val="CDA869"/>
                  </a:solidFill>
                </a:rPr>
                <a:t>(64 by 1 par 4){ j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 &lt;&lt;= x(j)</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(x(0)*k0 + x(1)*k1 + x(2)*k2) / D</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x(j)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901" name="CustomShape 5"/>
          <p:cNvSpPr/>
          <p:nvPr/>
        </p:nvSpPr>
        <p:spPr>
          <a:xfrm>
            <a:off x="393095" y="4196916"/>
            <a:ext cx="6625781" cy="74969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902" name="CustomShape 7"/>
          <p:cNvSpPr/>
          <p:nvPr/>
        </p:nvSpPr>
        <p:spPr>
          <a:xfrm>
            <a:off x="429699" y="5013953"/>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903" name="Bottleneck Analysis II Example"/>
          <p:cNvSpPr txBox="1"/>
          <p:nvPr>
            <p:ph type="title"/>
          </p:nvPr>
        </p:nvSpPr>
        <p:spPr>
          <a:prstGeom prst="rect">
            <a:avLst/>
          </a:prstGeom>
        </p:spPr>
        <p:txBody>
          <a:bodyPr/>
          <a:lstStyle/>
          <a:p>
            <a:pPr/>
            <a:r>
              <a:t>Bottleneck Analysis II Example</a:t>
            </a:r>
          </a:p>
        </p:txBody>
      </p:sp>
      <p:sp>
        <p:nvSpPr>
          <p:cNvPr id="2904" name="Square"/>
          <p:cNvSpPr/>
          <p:nvPr/>
        </p:nvSpPr>
        <p:spPr>
          <a:xfrm>
            <a:off x="770466" y="1837878"/>
            <a:ext cx="229263" cy="229263"/>
          </a:xfrm>
          <a:prstGeom prst="rect">
            <a:avLst/>
          </a:prstGeom>
          <a:solidFill>
            <a:srgbClr val="FFFFFF"/>
          </a:solidFill>
          <a:ln w="25400">
            <a:solidFill>
              <a:schemeClr val="accent1"/>
            </a:solidFill>
          </a:ln>
        </p:spPr>
        <p:txBody>
          <a:bodyPr lIns="45719" rIns="45719"/>
          <a:lstStyle/>
          <a:p>
            <a:pPr/>
          </a:p>
        </p:txBody>
      </p:sp>
      <p:sp>
        <p:nvSpPr>
          <p:cNvPr id="2905" name="Square"/>
          <p:cNvSpPr/>
          <p:nvPr/>
        </p:nvSpPr>
        <p:spPr>
          <a:xfrm>
            <a:off x="994833" y="1837878"/>
            <a:ext cx="229262" cy="229263"/>
          </a:xfrm>
          <a:prstGeom prst="rect">
            <a:avLst/>
          </a:prstGeom>
          <a:solidFill>
            <a:srgbClr val="FFFFFF"/>
          </a:solidFill>
          <a:ln w="25400">
            <a:solidFill>
              <a:schemeClr val="accent1"/>
            </a:solidFill>
          </a:ln>
        </p:spPr>
        <p:txBody>
          <a:bodyPr lIns="45719" rIns="45719"/>
          <a:lstStyle/>
          <a:p>
            <a:pPr/>
          </a:p>
        </p:txBody>
      </p:sp>
      <p:sp>
        <p:nvSpPr>
          <p:cNvPr id="2906" name="Square"/>
          <p:cNvSpPr/>
          <p:nvPr/>
        </p:nvSpPr>
        <p:spPr>
          <a:xfrm>
            <a:off x="1214966" y="1837878"/>
            <a:ext cx="229263" cy="229263"/>
          </a:xfrm>
          <a:prstGeom prst="rect">
            <a:avLst/>
          </a:prstGeom>
          <a:solidFill>
            <a:srgbClr val="FFFFFF"/>
          </a:solidFill>
          <a:ln w="25400">
            <a:solidFill>
              <a:schemeClr val="accent1"/>
            </a:solidFill>
          </a:ln>
        </p:spPr>
        <p:txBody>
          <a:bodyPr lIns="45719" rIns="45719"/>
          <a:lstStyle/>
          <a:p>
            <a:pPr/>
          </a:p>
        </p:txBody>
      </p:sp>
      <p:sp>
        <p:nvSpPr>
          <p:cNvPr id="2907" name="Square"/>
          <p:cNvSpPr/>
          <p:nvPr/>
        </p:nvSpPr>
        <p:spPr>
          <a:xfrm>
            <a:off x="1439333" y="1837878"/>
            <a:ext cx="229262" cy="229263"/>
          </a:xfrm>
          <a:prstGeom prst="rect">
            <a:avLst/>
          </a:prstGeom>
          <a:solidFill>
            <a:srgbClr val="FFFFFF"/>
          </a:solidFill>
          <a:ln w="25400">
            <a:solidFill>
              <a:schemeClr val="accent1"/>
            </a:solidFill>
          </a:ln>
        </p:spPr>
        <p:txBody>
          <a:bodyPr lIns="45719" rIns="45719"/>
          <a:lstStyle/>
          <a:p>
            <a:pPr/>
          </a:p>
        </p:txBody>
      </p:sp>
      <p:sp>
        <p:nvSpPr>
          <p:cNvPr id="2908" name="Square"/>
          <p:cNvSpPr/>
          <p:nvPr/>
        </p:nvSpPr>
        <p:spPr>
          <a:xfrm>
            <a:off x="1883833" y="1837878"/>
            <a:ext cx="229262" cy="229263"/>
          </a:xfrm>
          <a:prstGeom prst="rect">
            <a:avLst/>
          </a:prstGeom>
          <a:solidFill>
            <a:srgbClr val="FFFFFF"/>
          </a:solidFill>
          <a:ln w="25400">
            <a:solidFill>
              <a:schemeClr val="accent1"/>
            </a:solidFill>
          </a:ln>
        </p:spPr>
        <p:txBody>
          <a:bodyPr lIns="45719" rIns="45719"/>
          <a:lstStyle/>
          <a:p>
            <a:pPr/>
          </a:p>
        </p:txBody>
      </p:sp>
      <p:sp>
        <p:nvSpPr>
          <p:cNvPr id="2909" name="Square"/>
          <p:cNvSpPr/>
          <p:nvPr/>
        </p:nvSpPr>
        <p:spPr>
          <a:xfrm>
            <a:off x="2112433" y="1837878"/>
            <a:ext cx="229262" cy="229263"/>
          </a:xfrm>
          <a:prstGeom prst="rect">
            <a:avLst/>
          </a:prstGeom>
          <a:solidFill>
            <a:srgbClr val="FFFFFF"/>
          </a:solidFill>
          <a:ln w="25400">
            <a:solidFill>
              <a:schemeClr val="accent1"/>
            </a:solidFill>
          </a:ln>
        </p:spPr>
        <p:txBody>
          <a:bodyPr lIns="45719" rIns="45719"/>
          <a:lstStyle/>
          <a:p>
            <a:pPr/>
          </a:p>
        </p:txBody>
      </p:sp>
      <p:sp>
        <p:nvSpPr>
          <p:cNvPr id="2910" name="Square"/>
          <p:cNvSpPr/>
          <p:nvPr/>
        </p:nvSpPr>
        <p:spPr>
          <a:xfrm>
            <a:off x="2332566" y="1837878"/>
            <a:ext cx="229263" cy="229263"/>
          </a:xfrm>
          <a:prstGeom prst="rect">
            <a:avLst/>
          </a:prstGeom>
          <a:solidFill>
            <a:srgbClr val="FFFFFF"/>
          </a:solidFill>
          <a:ln w="25400">
            <a:solidFill>
              <a:schemeClr val="accent1"/>
            </a:solidFill>
          </a:ln>
        </p:spPr>
        <p:txBody>
          <a:bodyPr lIns="45719" rIns="45719"/>
          <a:lstStyle/>
          <a:p>
            <a:pPr/>
          </a:p>
        </p:txBody>
      </p:sp>
      <p:sp>
        <p:nvSpPr>
          <p:cNvPr id="2911" name="Square"/>
          <p:cNvSpPr/>
          <p:nvPr/>
        </p:nvSpPr>
        <p:spPr>
          <a:xfrm>
            <a:off x="2556933" y="1837878"/>
            <a:ext cx="229262" cy="229263"/>
          </a:xfrm>
          <a:prstGeom prst="rect">
            <a:avLst/>
          </a:prstGeom>
          <a:solidFill>
            <a:srgbClr val="FFFFFF"/>
          </a:solidFill>
          <a:ln w="25400">
            <a:solidFill>
              <a:schemeClr val="accent1"/>
            </a:solidFill>
          </a:ln>
        </p:spPr>
        <p:txBody>
          <a:bodyPr lIns="45719" rIns="45719"/>
          <a:lstStyle/>
          <a:p>
            <a:pPr/>
          </a:p>
        </p:txBody>
      </p:sp>
      <p:sp>
        <p:nvSpPr>
          <p:cNvPr id="2912" name="…"/>
          <p:cNvSpPr txBox="1"/>
          <p:nvPr/>
        </p:nvSpPr>
        <p:spPr>
          <a:xfrm>
            <a:off x="1632732" y="169977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2913" name="N-Blur"/>
          <p:cNvSpPr txBox="1"/>
          <p:nvPr/>
        </p:nvSpPr>
        <p:spPr>
          <a:xfrm>
            <a:off x="1291389" y="1219492"/>
            <a:ext cx="698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grpSp>
        <p:nvGrpSpPr>
          <p:cNvPr id="2917" name="Group"/>
          <p:cNvGrpSpPr/>
          <p:nvPr/>
        </p:nvGrpSpPr>
        <p:grpSpPr>
          <a:xfrm>
            <a:off x="736563" y="1673847"/>
            <a:ext cx="2043772" cy="95148"/>
            <a:chOff x="0" y="0"/>
            <a:chExt cx="2043770" cy="95147"/>
          </a:xfrm>
        </p:grpSpPr>
        <p:sp>
          <p:nvSpPr>
            <p:cNvPr id="2914"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915" name="Line"/>
            <p:cNvSpPr/>
            <p:nvPr/>
          </p:nvSpPr>
          <p:spPr>
            <a:xfrm flipV="1">
              <a:off x="-1" y="0"/>
              <a:ext cx="2"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916"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918" name="64 words"/>
          <p:cNvSpPr txBox="1"/>
          <p:nvPr/>
        </p:nvSpPr>
        <p:spPr>
          <a:xfrm>
            <a:off x="1313722" y="1483920"/>
            <a:ext cx="76629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grpSp>
        <p:nvGrpSpPr>
          <p:cNvPr id="2922" name="Group"/>
          <p:cNvGrpSpPr/>
          <p:nvPr/>
        </p:nvGrpSpPr>
        <p:grpSpPr>
          <a:xfrm>
            <a:off x="3140310" y="2244565"/>
            <a:ext cx="95149" cy="1382995"/>
            <a:chOff x="0" y="0"/>
            <a:chExt cx="95147" cy="1382993"/>
          </a:xfrm>
        </p:grpSpPr>
        <p:sp>
          <p:nvSpPr>
            <p:cNvPr id="2919" name="Line"/>
            <p:cNvSpPr/>
            <p:nvPr/>
          </p:nvSpPr>
          <p:spPr>
            <a:xfrm flipV="1">
              <a:off x="47573" y="-1"/>
              <a:ext cx="1" cy="138050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920" name="Line"/>
            <p:cNvSpPr/>
            <p:nvPr/>
          </p:nvSpPr>
          <p:spPr>
            <a:xfrm>
              <a:off x="0" y="5436"/>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2921" name="Line"/>
            <p:cNvSpPr/>
            <p:nvPr/>
          </p:nvSpPr>
          <p:spPr>
            <a:xfrm>
              <a:off x="0" y="138299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2923" name="L = 21 cyc"/>
          <p:cNvSpPr txBox="1"/>
          <p:nvPr/>
        </p:nvSpPr>
        <p:spPr>
          <a:xfrm>
            <a:off x="3249228" y="2652119"/>
            <a:ext cx="79684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L = 21 cyc</a:t>
            </a:r>
          </a:p>
        </p:txBody>
      </p:sp>
      <p:sp>
        <p:nvSpPr>
          <p:cNvPr id="2924" name="II = 2 cyc"/>
          <p:cNvSpPr txBox="1"/>
          <p:nvPr/>
        </p:nvSpPr>
        <p:spPr>
          <a:xfrm>
            <a:off x="3255928" y="2936667"/>
            <a:ext cx="72157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II = 2 cyc</a:t>
            </a:r>
          </a:p>
        </p:txBody>
      </p:sp>
      <p:sp>
        <p:nvSpPr>
          <p:cNvPr id="2925" name="Pipeline (i)…"/>
          <p:cNvSpPr/>
          <p:nvPr/>
        </p:nvSpPr>
        <p:spPr>
          <a:xfrm>
            <a:off x="8265930" y="3637236"/>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T=20267, iters=1</a:t>
            </a:r>
          </a:p>
        </p:txBody>
      </p:sp>
      <p:sp>
        <p:nvSpPr>
          <p:cNvPr id="2926" name="Unit…"/>
          <p:cNvSpPr/>
          <p:nvPr/>
        </p:nvSpPr>
        <p:spPr>
          <a:xfrm>
            <a:off x="7189633" y="5060874"/>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Unit </a:t>
            </a:r>
          </a:p>
          <a:p>
            <a:pPr algn="ctr">
              <a:defRPr sz="1400"/>
            </a:pPr>
            <a:r>
              <a:t>[implicit] L=10,II=*</a:t>
            </a:r>
          </a:p>
          <a:p>
            <a:pPr algn="ctr">
              <a:defRPr b="1" sz="1400">
                <a:solidFill>
                  <a:srgbClr val="FF2600"/>
                </a:solidFill>
              </a:defRPr>
            </a:pPr>
            <a:r>
              <a:t>T=10, iters=96</a:t>
            </a:r>
          </a:p>
        </p:txBody>
      </p:sp>
      <p:sp>
        <p:nvSpPr>
          <p:cNvPr id="2927" name="Inner (j)…"/>
          <p:cNvSpPr/>
          <p:nvPr/>
        </p:nvSpPr>
        <p:spPr>
          <a:xfrm>
            <a:off x="9424848" y="5060874"/>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[:5] L=21,II=2</a:t>
            </a:r>
          </a:p>
          <a:p>
            <a:pPr algn="ctr">
              <a:defRPr b="1" sz="1400">
                <a:solidFill>
                  <a:srgbClr val="FF2600"/>
                </a:solidFill>
              </a:defRPr>
            </a:pPr>
            <a:r>
              <a:t>T=211, iters=96</a:t>
            </a:r>
          </a:p>
        </p:txBody>
      </p:sp>
      <p:sp>
        <p:nvSpPr>
          <p:cNvPr id="2973" name="Connection Line"/>
          <p:cNvSpPr/>
          <p:nvPr/>
        </p:nvSpPr>
        <p:spPr>
          <a:xfrm>
            <a:off x="8221980" y="4380230"/>
            <a:ext cx="1075690"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40"/>
                </a:lnTo>
                <a:lnTo>
                  <a:pt x="0" y="8640"/>
                </a:lnTo>
                <a:lnTo>
                  <a:pt x="0" y="21600"/>
                </a:lnTo>
              </a:path>
            </a:pathLst>
          </a:custGeom>
          <a:ln w="25400">
            <a:solidFill>
              <a:srgbClr val="000000"/>
            </a:solidFill>
            <a:tailEnd type="triangle"/>
          </a:ln>
        </p:spPr>
        <p:txBody>
          <a:bodyPr/>
          <a:lstStyle/>
          <a:p>
            <a:pPr/>
          </a:p>
        </p:txBody>
      </p:sp>
      <p:sp>
        <p:nvSpPr>
          <p:cNvPr id="2974" name="Connection Line"/>
          <p:cNvSpPr/>
          <p:nvPr/>
        </p:nvSpPr>
        <p:spPr>
          <a:xfrm>
            <a:off x="9300210" y="4489450"/>
            <a:ext cx="1156971" cy="557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50"/>
                </a:lnTo>
                <a:lnTo>
                  <a:pt x="21600" y="6150"/>
                </a:lnTo>
                <a:lnTo>
                  <a:pt x="21600" y="21600"/>
                </a:lnTo>
              </a:path>
            </a:pathLst>
          </a:custGeom>
          <a:ln w="25400">
            <a:solidFill>
              <a:srgbClr val="000000"/>
            </a:solidFill>
            <a:tailEnd type="triangle"/>
          </a:ln>
        </p:spPr>
        <p:txBody>
          <a:bodyPr/>
          <a:lstStyle/>
          <a:p>
            <a:pPr/>
          </a:p>
        </p:txBody>
      </p:sp>
      <p:sp>
        <p:nvSpPr>
          <p:cNvPr id="2930" name="CustomShape 4"/>
          <p:cNvSpPr/>
          <p:nvPr/>
        </p:nvSpPr>
        <p:spPr>
          <a:xfrm>
            <a:off x="146105" y="382512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pic>
        <p:nvPicPr>
          <p:cNvPr id="2931" name="Image" descr="Image"/>
          <p:cNvPicPr>
            <a:picLocks noChangeAspect="1"/>
          </p:cNvPicPr>
          <p:nvPr/>
        </p:nvPicPr>
        <p:blipFill>
          <a:blip r:embed="rId2">
            <a:extLst/>
          </a:blip>
          <a:stretch>
            <a:fillRect/>
          </a:stretch>
        </p:blipFill>
        <p:spPr>
          <a:xfrm>
            <a:off x="6211568" y="4012171"/>
            <a:ext cx="1884007" cy="1059754"/>
          </a:xfrm>
          <a:prstGeom prst="rect">
            <a:avLst/>
          </a:prstGeom>
          <a:ln w="12700">
            <a:miter lim="400000"/>
          </a:ln>
        </p:spPr>
      </p:pic>
      <p:grpSp>
        <p:nvGrpSpPr>
          <p:cNvPr id="2941" name="Group"/>
          <p:cNvGrpSpPr/>
          <p:nvPr/>
        </p:nvGrpSpPr>
        <p:grpSpPr>
          <a:xfrm>
            <a:off x="697828" y="2064042"/>
            <a:ext cx="1446894" cy="1581792"/>
            <a:chOff x="0" y="0"/>
            <a:chExt cx="1446893" cy="1581790"/>
          </a:xfrm>
        </p:grpSpPr>
        <p:sp>
          <p:nvSpPr>
            <p:cNvPr id="2932" name="Shape"/>
            <p:cNvSpPr/>
            <p:nvPr/>
          </p:nvSpPr>
          <p:spPr>
            <a:xfrm>
              <a:off x="352104" y="202587"/>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2975" name="Connection Line"/>
            <p:cNvSpPr/>
            <p:nvPr/>
          </p:nvSpPr>
          <p:spPr>
            <a:xfrm>
              <a:off x="213216" y="7862"/>
              <a:ext cx="462635" cy="301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2976" name="Connection Line"/>
            <p:cNvSpPr/>
            <p:nvPr/>
          </p:nvSpPr>
          <p:spPr>
            <a:xfrm>
              <a:off x="-1" y="16933"/>
              <a:ext cx="787860" cy="1564858"/>
            </a:xfrm>
            <a:custGeom>
              <a:avLst/>
              <a:gdLst/>
              <a:ahLst/>
              <a:cxnLst>
                <a:cxn ang="0">
                  <a:pos x="wd2" y="hd2"/>
                </a:cxn>
                <a:cxn ang="5400000">
                  <a:pos x="wd2" y="hd2"/>
                </a:cxn>
                <a:cxn ang="10800000">
                  <a:pos x="wd2" y="hd2"/>
                </a:cxn>
                <a:cxn ang="16200000">
                  <a:pos x="wd2" y="hd2"/>
                </a:cxn>
              </a:cxnLst>
              <a:rect l="0" t="0" r="r" b="b"/>
              <a:pathLst>
                <a:path w="17951" h="18897" fill="norm" stroke="1" extrusionOk="0">
                  <a:moveTo>
                    <a:pt x="17951" y="17767"/>
                  </a:moveTo>
                  <a:cubicBezTo>
                    <a:pt x="1491" y="21600"/>
                    <a:pt x="-3649" y="15678"/>
                    <a:pt x="2530" y="0"/>
                  </a:cubicBezTo>
                </a:path>
              </a:pathLst>
            </a:custGeom>
            <a:noFill/>
            <a:ln w="12700" cap="flat">
              <a:solidFill>
                <a:schemeClr val="accent1"/>
              </a:solidFill>
              <a:prstDash val="solid"/>
              <a:round/>
              <a:tailEnd type="triangle" w="med" len="med"/>
            </a:ln>
            <a:effectLst/>
          </p:spPr>
          <p:txBody>
            <a:bodyPr/>
            <a:lstStyle/>
            <a:p>
              <a:pPr/>
            </a:p>
          </p:txBody>
        </p:sp>
        <p:sp>
          <p:nvSpPr>
            <p:cNvPr id="2977" name="Connection Line"/>
            <p:cNvSpPr/>
            <p:nvPr/>
          </p:nvSpPr>
          <p:spPr>
            <a:xfrm>
              <a:off x="441816" y="7862"/>
              <a:ext cx="284471" cy="254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318" y="4625"/>
                    <a:pt x="20518" y="11825"/>
                    <a:pt x="21600" y="21600"/>
                  </a:cubicBezTo>
                </a:path>
              </a:pathLst>
            </a:custGeom>
            <a:noFill/>
            <a:ln w="12700" cap="flat">
              <a:solidFill>
                <a:schemeClr val="accent1"/>
              </a:solidFill>
              <a:prstDash val="solid"/>
              <a:round/>
              <a:tailEnd type="triangle" w="med" len="med"/>
            </a:ln>
            <a:effectLst/>
          </p:spPr>
          <p:txBody>
            <a:bodyPr/>
            <a:lstStyle/>
            <a:p>
              <a:pPr/>
            </a:p>
          </p:txBody>
        </p:sp>
        <p:sp>
          <p:nvSpPr>
            <p:cNvPr id="2978" name="Connection Line"/>
            <p:cNvSpPr/>
            <p:nvPr/>
          </p:nvSpPr>
          <p:spPr>
            <a:xfrm>
              <a:off x="611150" y="7862"/>
              <a:ext cx="247462" cy="211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783" y="3532"/>
                    <a:pt x="20983" y="10732"/>
                    <a:pt x="21600" y="21600"/>
                  </a:cubicBezTo>
                </a:path>
              </a:pathLst>
            </a:custGeom>
            <a:noFill/>
            <a:ln w="12700" cap="flat">
              <a:solidFill>
                <a:schemeClr val="accent1"/>
              </a:solidFill>
              <a:prstDash val="solid"/>
              <a:round/>
              <a:tailEnd type="triangle" w="med" len="med"/>
            </a:ln>
            <a:effectLst/>
          </p:spPr>
          <p:txBody>
            <a:bodyPr/>
            <a:lstStyle/>
            <a:p>
              <a:pPr/>
            </a:p>
          </p:txBody>
        </p:sp>
        <p:sp>
          <p:nvSpPr>
            <p:cNvPr id="2979" name="Connection Line"/>
            <p:cNvSpPr/>
            <p:nvPr/>
          </p:nvSpPr>
          <p:spPr>
            <a:xfrm>
              <a:off x="805883" y="7862"/>
              <a:ext cx="192691" cy="252584"/>
            </a:xfrm>
            <a:custGeom>
              <a:avLst/>
              <a:gdLst/>
              <a:ahLst/>
              <a:cxnLst>
                <a:cxn ang="0">
                  <a:pos x="wd2" y="hd2"/>
                </a:cxn>
                <a:cxn ang="5400000">
                  <a:pos x="wd2" y="hd2"/>
                </a:cxn>
                <a:cxn ang="10800000">
                  <a:pos x="wd2" y="hd2"/>
                </a:cxn>
                <a:cxn ang="16200000">
                  <a:pos x="wd2" y="hd2"/>
                </a:cxn>
              </a:cxnLst>
              <a:rect l="0" t="0" r="r" b="b"/>
              <a:pathLst>
                <a:path w="17622" h="21600" fill="norm" stroke="1" extrusionOk="0">
                  <a:moveTo>
                    <a:pt x="0" y="0"/>
                  </a:moveTo>
                  <a:cubicBezTo>
                    <a:pt x="16822" y="5627"/>
                    <a:pt x="21600" y="12827"/>
                    <a:pt x="14334" y="21600"/>
                  </a:cubicBezTo>
                </a:path>
              </a:pathLst>
            </a:custGeom>
            <a:noFill/>
            <a:ln w="12700" cap="flat">
              <a:solidFill>
                <a:schemeClr val="accent1"/>
              </a:solidFill>
              <a:prstDash val="solid"/>
              <a:round/>
              <a:tailEnd type="triangle" w="med" len="med"/>
            </a:ln>
            <a:effectLst/>
          </p:spPr>
          <p:txBody>
            <a:bodyPr/>
            <a:lstStyle/>
            <a:p>
              <a:pPr/>
            </a:p>
          </p:txBody>
        </p:sp>
        <p:sp>
          <p:nvSpPr>
            <p:cNvPr id="2980" name="Connection Line"/>
            <p:cNvSpPr/>
            <p:nvPr/>
          </p:nvSpPr>
          <p:spPr>
            <a:xfrm>
              <a:off x="65759" y="13083"/>
              <a:ext cx="426130" cy="1375409"/>
            </a:xfrm>
            <a:custGeom>
              <a:avLst/>
              <a:gdLst/>
              <a:ahLst/>
              <a:cxnLst>
                <a:cxn ang="0">
                  <a:pos x="wd2" y="hd2"/>
                </a:cxn>
                <a:cxn ang="5400000">
                  <a:pos x="wd2" y="hd2"/>
                </a:cxn>
                <a:cxn ang="10800000">
                  <a:pos x="wd2" y="hd2"/>
                </a:cxn>
                <a:cxn ang="16200000">
                  <a:pos x="wd2" y="hd2"/>
                </a:cxn>
              </a:cxnLst>
              <a:rect l="0" t="0" r="r" b="b"/>
              <a:pathLst>
                <a:path w="16244" h="20680" fill="norm" stroke="1" extrusionOk="0">
                  <a:moveTo>
                    <a:pt x="16244" y="20581"/>
                  </a:moveTo>
                  <a:cubicBezTo>
                    <a:pt x="-4292" y="21600"/>
                    <a:pt x="-5356" y="14740"/>
                    <a:pt x="13053" y="0"/>
                  </a:cubicBezTo>
                </a:path>
              </a:pathLst>
            </a:custGeom>
            <a:noFill/>
            <a:ln w="12700" cap="flat">
              <a:solidFill>
                <a:schemeClr val="accent1"/>
              </a:solidFill>
              <a:prstDash val="solid"/>
              <a:round/>
              <a:tailEnd type="triangle" w="med" len="med"/>
            </a:ln>
            <a:effectLst/>
          </p:spPr>
          <p:txBody>
            <a:bodyPr/>
            <a:lstStyle/>
            <a:p>
              <a:pPr/>
            </a:p>
          </p:txBody>
        </p:sp>
        <p:sp>
          <p:nvSpPr>
            <p:cNvPr id="2981" name="Connection Line"/>
            <p:cNvSpPr/>
            <p:nvPr/>
          </p:nvSpPr>
          <p:spPr>
            <a:xfrm>
              <a:off x="178119" y="13083"/>
              <a:ext cx="442685" cy="1306620"/>
            </a:xfrm>
            <a:custGeom>
              <a:avLst/>
              <a:gdLst/>
              <a:ahLst/>
              <a:cxnLst>
                <a:cxn ang="0">
                  <a:pos x="wd2" y="hd2"/>
                </a:cxn>
                <a:cxn ang="5400000">
                  <a:pos x="wd2" y="hd2"/>
                </a:cxn>
                <a:cxn ang="10800000">
                  <a:pos x="wd2" y="hd2"/>
                </a:cxn>
                <a:cxn ang="16200000">
                  <a:pos x="wd2" y="hd2"/>
                </a:cxn>
              </a:cxnLst>
              <a:rect l="0" t="0" r="r" b="b"/>
              <a:pathLst>
                <a:path w="16377" h="21600" fill="norm" stroke="1" extrusionOk="0">
                  <a:moveTo>
                    <a:pt x="10281" y="21600"/>
                  </a:moveTo>
                  <a:cubicBezTo>
                    <a:pt x="-5223" y="20194"/>
                    <a:pt x="-3191" y="12994"/>
                    <a:pt x="16377" y="0"/>
                  </a:cubicBezTo>
                </a:path>
              </a:pathLst>
            </a:custGeom>
            <a:noFill/>
            <a:ln w="12700" cap="flat">
              <a:solidFill>
                <a:schemeClr val="accent1"/>
              </a:solidFill>
              <a:prstDash val="solid"/>
              <a:round/>
              <a:tailEnd type="triangle" w="med" len="med"/>
            </a:ln>
            <a:effectLst/>
          </p:spPr>
          <p:txBody>
            <a:bodyPr/>
            <a:lstStyle/>
            <a:p>
              <a:pPr/>
            </a:p>
          </p:txBody>
        </p:sp>
        <p:sp>
          <p:nvSpPr>
            <p:cNvPr id="2982" name="Connection Line"/>
            <p:cNvSpPr/>
            <p:nvPr/>
          </p:nvSpPr>
          <p:spPr>
            <a:xfrm>
              <a:off x="235449" y="0"/>
              <a:ext cx="637597" cy="1231379"/>
            </a:xfrm>
            <a:custGeom>
              <a:avLst/>
              <a:gdLst/>
              <a:ahLst/>
              <a:cxnLst>
                <a:cxn ang="0">
                  <a:pos x="wd2" y="hd2"/>
                </a:cxn>
                <a:cxn ang="5400000">
                  <a:pos x="wd2" y="hd2"/>
                </a:cxn>
                <a:cxn ang="10800000">
                  <a:pos x="wd2" y="hd2"/>
                </a:cxn>
                <a:cxn ang="16200000">
                  <a:pos x="wd2" y="hd2"/>
                </a:cxn>
              </a:cxnLst>
              <a:rect l="0" t="0" r="r" b="b"/>
              <a:pathLst>
                <a:path w="17037" h="21600" fill="norm" stroke="1" extrusionOk="0">
                  <a:moveTo>
                    <a:pt x="5280" y="21600"/>
                  </a:moveTo>
                  <a:cubicBezTo>
                    <a:pt x="-4563" y="17382"/>
                    <a:pt x="-644" y="10182"/>
                    <a:pt x="17037" y="0"/>
                  </a:cubicBezTo>
                </a:path>
              </a:pathLst>
            </a:custGeom>
            <a:noFill/>
            <a:ln w="12700" cap="flat">
              <a:solidFill>
                <a:schemeClr val="accent1"/>
              </a:solidFill>
              <a:prstDash val="solid"/>
              <a:round/>
              <a:tailEnd type="triangle" w="med" len="med"/>
            </a:ln>
            <a:effectLst/>
          </p:spPr>
          <p:txBody>
            <a:bodyPr/>
            <a:lstStyle/>
            <a:p>
              <a:pPr/>
            </a:p>
          </p:txBody>
        </p:sp>
      </p:grpSp>
      <p:grpSp>
        <p:nvGrpSpPr>
          <p:cNvPr id="2946" name="Group"/>
          <p:cNvGrpSpPr/>
          <p:nvPr/>
        </p:nvGrpSpPr>
        <p:grpSpPr>
          <a:xfrm>
            <a:off x="1925429" y="1878483"/>
            <a:ext cx="821145" cy="160745"/>
            <a:chOff x="0" y="0"/>
            <a:chExt cx="821144" cy="160744"/>
          </a:xfrm>
        </p:grpSpPr>
        <p:sp>
          <p:nvSpPr>
            <p:cNvPr id="2942" name="Circle"/>
            <p:cNvSpPr/>
            <p:nvPr/>
          </p:nvSpPr>
          <p:spPr>
            <a:xfrm>
              <a:off x="0" y="0"/>
              <a:ext cx="152278" cy="152278"/>
            </a:xfrm>
            <a:prstGeom prst="ellipse">
              <a:avLst/>
            </a:prstGeom>
            <a:solidFill>
              <a:srgbClr val="FF9300"/>
            </a:solidFill>
            <a:ln w="25400" cap="flat">
              <a:solidFill>
                <a:srgbClr val="FF9300"/>
              </a:solidFill>
              <a:prstDash val="solid"/>
              <a:round/>
            </a:ln>
            <a:effectLst/>
          </p:spPr>
          <p:txBody>
            <a:bodyPr wrap="square" lIns="45719" tIns="45719" rIns="45719" bIns="45719" numCol="1" anchor="t">
              <a:noAutofit/>
            </a:bodyPr>
            <a:lstStyle/>
            <a:p>
              <a:pPr/>
            </a:p>
          </p:txBody>
        </p:sp>
        <p:sp>
          <p:nvSpPr>
            <p:cNvPr id="2943" name="Circle"/>
            <p:cNvSpPr/>
            <p:nvPr/>
          </p:nvSpPr>
          <p:spPr>
            <a:xfrm>
              <a:off x="220133" y="8466"/>
              <a:ext cx="152279" cy="152279"/>
            </a:xfrm>
            <a:prstGeom prst="ellipse">
              <a:avLst/>
            </a:prstGeom>
            <a:solidFill>
              <a:srgbClr val="FF9300"/>
            </a:solidFill>
            <a:ln w="25400" cap="flat">
              <a:solidFill>
                <a:srgbClr val="FF9300"/>
              </a:solidFill>
              <a:prstDash val="solid"/>
              <a:round/>
            </a:ln>
            <a:effectLst/>
          </p:spPr>
          <p:txBody>
            <a:bodyPr wrap="square" lIns="45719" tIns="45719" rIns="45719" bIns="45719" numCol="1" anchor="t">
              <a:noAutofit/>
            </a:bodyPr>
            <a:lstStyle/>
            <a:p>
              <a:pPr/>
            </a:p>
          </p:txBody>
        </p:sp>
        <p:sp>
          <p:nvSpPr>
            <p:cNvPr id="2944" name="Circle"/>
            <p:cNvSpPr/>
            <p:nvPr/>
          </p:nvSpPr>
          <p:spPr>
            <a:xfrm>
              <a:off x="448733" y="0"/>
              <a:ext cx="152279" cy="152278"/>
            </a:xfrm>
            <a:prstGeom prst="ellipse">
              <a:avLst/>
            </a:prstGeom>
            <a:solidFill>
              <a:srgbClr val="FF9300"/>
            </a:solidFill>
            <a:ln w="25400" cap="flat">
              <a:solidFill>
                <a:srgbClr val="FF9300"/>
              </a:solidFill>
              <a:prstDash val="solid"/>
              <a:round/>
            </a:ln>
            <a:effectLst/>
          </p:spPr>
          <p:txBody>
            <a:bodyPr wrap="square" lIns="45719" tIns="45719" rIns="45719" bIns="45719" numCol="1" anchor="t">
              <a:noAutofit/>
            </a:bodyPr>
            <a:lstStyle/>
            <a:p>
              <a:pPr/>
            </a:p>
          </p:txBody>
        </p:sp>
        <p:sp>
          <p:nvSpPr>
            <p:cNvPr id="2945" name="Circle"/>
            <p:cNvSpPr/>
            <p:nvPr/>
          </p:nvSpPr>
          <p:spPr>
            <a:xfrm>
              <a:off x="668866" y="0"/>
              <a:ext cx="152279" cy="152278"/>
            </a:xfrm>
            <a:prstGeom prst="ellipse">
              <a:avLst/>
            </a:prstGeom>
            <a:solidFill>
              <a:srgbClr val="FF9300"/>
            </a:solidFill>
            <a:ln w="25400" cap="flat">
              <a:solidFill>
                <a:srgbClr val="FF9300"/>
              </a:solidFill>
              <a:prstDash val="solid"/>
              <a:round/>
            </a:ln>
            <a:effectLst/>
          </p:spPr>
          <p:txBody>
            <a:bodyPr wrap="square" lIns="45719" tIns="45719" rIns="45719" bIns="45719" numCol="1" anchor="t">
              <a:noAutofit/>
            </a:bodyPr>
            <a:lstStyle/>
            <a:p>
              <a:pPr/>
            </a:p>
          </p:txBody>
        </p:sp>
      </p:grpSp>
      <p:grpSp>
        <p:nvGrpSpPr>
          <p:cNvPr id="2956" name="Group"/>
          <p:cNvGrpSpPr/>
          <p:nvPr/>
        </p:nvGrpSpPr>
        <p:grpSpPr>
          <a:xfrm>
            <a:off x="697828" y="2057636"/>
            <a:ext cx="1446894" cy="1581792"/>
            <a:chOff x="0" y="0"/>
            <a:chExt cx="1446893" cy="1581790"/>
          </a:xfrm>
        </p:grpSpPr>
        <p:sp>
          <p:nvSpPr>
            <p:cNvPr id="2947" name="Shape"/>
            <p:cNvSpPr/>
            <p:nvPr/>
          </p:nvSpPr>
          <p:spPr>
            <a:xfrm>
              <a:off x="352104" y="202587"/>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2983" name="Connection Line"/>
            <p:cNvSpPr/>
            <p:nvPr/>
          </p:nvSpPr>
          <p:spPr>
            <a:xfrm>
              <a:off x="213216" y="7862"/>
              <a:ext cx="462635" cy="3013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2984" name="Connection Line"/>
            <p:cNvSpPr/>
            <p:nvPr/>
          </p:nvSpPr>
          <p:spPr>
            <a:xfrm>
              <a:off x="0" y="16933"/>
              <a:ext cx="787859" cy="1564858"/>
            </a:xfrm>
            <a:custGeom>
              <a:avLst/>
              <a:gdLst/>
              <a:ahLst/>
              <a:cxnLst>
                <a:cxn ang="0">
                  <a:pos x="wd2" y="hd2"/>
                </a:cxn>
                <a:cxn ang="5400000">
                  <a:pos x="wd2" y="hd2"/>
                </a:cxn>
                <a:cxn ang="10800000">
                  <a:pos x="wd2" y="hd2"/>
                </a:cxn>
                <a:cxn ang="16200000">
                  <a:pos x="wd2" y="hd2"/>
                </a:cxn>
              </a:cxnLst>
              <a:rect l="0" t="0" r="r" b="b"/>
              <a:pathLst>
                <a:path w="17951" h="18897" fill="norm" stroke="1" extrusionOk="0">
                  <a:moveTo>
                    <a:pt x="17951" y="17767"/>
                  </a:moveTo>
                  <a:cubicBezTo>
                    <a:pt x="1491" y="21600"/>
                    <a:pt x="-3649" y="15678"/>
                    <a:pt x="2530" y="0"/>
                  </a:cubicBezTo>
                </a:path>
              </a:pathLst>
            </a:custGeom>
            <a:noFill/>
            <a:ln w="12700" cap="flat">
              <a:solidFill>
                <a:schemeClr val="accent1"/>
              </a:solidFill>
              <a:prstDash val="solid"/>
              <a:round/>
              <a:tailEnd type="triangle" w="med" len="med"/>
            </a:ln>
            <a:effectLst/>
          </p:spPr>
          <p:txBody>
            <a:bodyPr/>
            <a:lstStyle/>
            <a:p>
              <a:pPr/>
            </a:p>
          </p:txBody>
        </p:sp>
        <p:sp>
          <p:nvSpPr>
            <p:cNvPr id="2985" name="Connection Line"/>
            <p:cNvSpPr/>
            <p:nvPr/>
          </p:nvSpPr>
          <p:spPr>
            <a:xfrm>
              <a:off x="441816" y="7862"/>
              <a:ext cx="284471" cy="2543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318" y="4625"/>
                    <a:pt x="20518" y="11825"/>
                    <a:pt x="21600" y="21600"/>
                  </a:cubicBezTo>
                </a:path>
              </a:pathLst>
            </a:custGeom>
            <a:noFill/>
            <a:ln w="12700" cap="flat">
              <a:solidFill>
                <a:schemeClr val="accent1"/>
              </a:solidFill>
              <a:prstDash val="solid"/>
              <a:round/>
              <a:tailEnd type="triangle" w="med" len="med"/>
            </a:ln>
            <a:effectLst/>
          </p:spPr>
          <p:txBody>
            <a:bodyPr/>
            <a:lstStyle/>
            <a:p>
              <a:pPr/>
            </a:p>
          </p:txBody>
        </p:sp>
        <p:sp>
          <p:nvSpPr>
            <p:cNvPr id="2986" name="Connection Line"/>
            <p:cNvSpPr/>
            <p:nvPr/>
          </p:nvSpPr>
          <p:spPr>
            <a:xfrm>
              <a:off x="611150" y="7862"/>
              <a:ext cx="247462" cy="21150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783" y="3532"/>
                    <a:pt x="20983" y="10732"/>
                    <a:pt x="21600" y="21600"/>
                  </a:cubicBezTo>
                </a:path>
              </a:pathLst>
            </a:custGeom>
            <a:noFill/>
            <a:ln w="12700" cap="flat">
              <a:solidFill>
                <a:schemeClr val="accent1"/>
              </a:solidFill>
              <a:prstDash val="solid"/>
              <a:round/>
              <a:tailEnd type="triangle" w="med" len="med"/>
            </a:ln>
            <a:effectLst/>
          </p:spPr>
          <p:txBody>
            <a:bodyPr/>
            <a:lstStyle/>
            <a:p>
              <a:pPr/>
            </a:p>
          </p:txBody>
        </p:sp>
        <p:sp>
          <p:nvSpPr>
            <p:cNvPr id="2987" name="Connection Line"/>
            <p:cNvSpPr/>
            <p:nvPr/>
          </p:nvSpPr>
          <p:spPr>
            <a:xfrm>
              <a:off x="805883" y="7862"/>
              <a:ext cx="192691" cy="252584"/>
            </a:xfrm>
            <a:custGeom>
              <a:avLst/>
              <a:gdLst/>
              <a:ahLst/>
              <a:cxnLst>
                <a:cxn ang="0">
                  <a:pos x="wd2" y="hd2"/>
                </a:cxn>
                <a:cxn ang="5400000">
                  <a:pos x="wd2" y="hd2"/>
                </a:cxn>
                <a:cxn ang="10800000">
                  <a:pos x="wd2" y="hd2"/>
                </a:cxn>
                <a:cxn ang="16200000">
                  <a:pos x="wd2" y="hd2"/>
                </a:cxn>
              </a:cxnLst>
              <a:rect l="0" t="0" r="r" b="b"/>
              <a:pathLst>
                <a:path w="17622" h="21600" fill="norm" stroke="1" extrusionOk="0">
                  <a:moveTo>
                    <a:pt x="0" y="0"/>
                  </a:moveTo>
                  <a:cubicBezTo>
                    <a:pt x="16822" y="5627"/>
                    <a:pt x="21600" y="12827"/>
                    <a:pt x="14334" y="21600"/>
                  </a:cubicBezTo>
                </a:path>
              </a:pathLst>
            </a:custGeom>
            <a:noFill/>
            <a:ln w="12700" cap="flat">
              <a:solidFill>
                <a:schemeClr val="accent1"/>
              </a:solidFill>
              <a:prstDash val="solid"/>
              <a:round/>
              <a:tailEnd type="triangle" w="med" len="med"/>
            </a:ln>
            <a:effectLst/>
          </p:spPr>
          <p:txBody>
            <a:bodyPr/>
            <a:lstStyle/>
            <a:p>
              <a:pPr/>
            </a:p>
          </p:txBody>
        </p:sp>
        <p:sp>
          <p:nvSpPr>
            <p:cNvPr id="2988" name="Connection Line"/>
            <p:cNvSpPr/>
            <p:nvPr/>
          </p:nvSpPr>
          <p:spPr>
            <a:xfrm>
              <a:off x="65759" y="13083"/>
              <a:ext cx="426130" cy="1375409"/>
            </a:xfrm>
            <a:custGeom>
              <a:avLst/>
              <a:gdLst/>
              <a:ahLst/>
              <a:cxnLst>
                <a:cxn ang="0">
                  <a:pos x="wd2" y="hd2"/>
                </a:cxn>
                <a:cxn ang="5400000">
                  <a:pos x="wd2" y="hd2"/>
                </a:cxn>
                <a:cxn ang="10800000">
                  <a:pos x="wd2" y="hd2"/>
                </a:cxn>
                <a:cxn ang="16200000">
                  <a:pos x="wd2" y="hd2"/>
                </a:cxn>
              </a:cxnLst>
              <a:rect l="0" t="0" r="r" b="b"/>
              <a:pathLst>
                <a:path w="16244" h="20680" fill="norm" stroke="1" extrusionOk="0">
                  <a:moveTo>
                    <a:pt x="16244" y="20581"/>
                  </a:moveTo>
                  <a:cubicBezTo>
                    <a:pt x="-4292" y="21600"/>
                    <a:pt x="-5356" y="14740"/>
                    <a:pt x="13053" y="0"/>
                  </a:cubicBezTo>
                </a:path>
              </a:pathLst>
            </a:custGeom>
            <a:noFill/>
            <a:ln w="12700" cap="flat">
              <a:solidFill>
                <a:schemeClr val="accent1"/>
              </a:solidFill>
              <a:prstDash val="solid"/>
              <a:round/>
              <a:tailEnd type="triangle" w="med" len="med"/>
            </a:ln>
            <a:effectLst/>
          </p:spPr>
          <p:txBody>
            <a:bodyPr/>
            <a:lstStyle/>
            <a:p>
              <a:pPr/>
            </a:p>
          </p:txBody>
        </p:sp>
        <p:sp>
          <p:nvSpPr>
            <p:cNvPr id="2989" name="Connection Line"/>
            <p:cNvSpPr/>
            <p:nvPr/>
          </p:nvSpPr>
          <p:spPr>
            <a:xfrm>
              <a:off x="178119" y="13083"/>
              <a:ext cx="442685" cy="1306620"/>
            </a:xfrm>
            <a:custGeom>
              <a:avLst/>
              <a:gdLst/>
              <a:ahLst/>
              <a:cxnLst>
                <a:cxn ang="0">
                  <a:pos x="wd2" y="hd2"/>
                </a:cxn>
                <a:cxn ang="5400000">
                  <a:pos x="wd2" y="hd2"/>
                </a:cxn>
                <a:cxn ang="10800000">
                  <a:pos x="wd2" y="hd2"/>
                </a:cxn>
                <a:cxn ang="16200000">
                  <a:pos x="wd2" y="hd2"/>
                </a:cxn>
              </a:cxnLst>
              <a:rect l="0" t="0" r="r" b="b"/>
              <a:pathLst>
                <a:path w="16377" h="21600" fill="norm" stroke="1" extrusionOk="0">
                  <a:moveTo>
                    <a:pt x="10281" y="21600"/>
                  </a:moveTo>
                  <a:cubicBezTo>
                    <a:pt x="-5223" y="20194"/>
                    <a:pt x="-3191" y="12994"/>
                    <a:pt x="16377" y="0"/>
                  </a:cubicBezTo>
                </a:path>
              </a:pathLst>
            </a:custGeom>
            <a:noFill/>
            <a:ln w="12700" cap="flat">
              <a:solidFill>
                <a:schemeClr val="accent1"/>
              </a:solidFill>
              <a:prstDash val="solid"/>
              <a:round/>
              <a:tailEnd type="triangle" w="med" len="med"/>
            </a:ln>
            <a:effectLst/>
          </p:spPr>
          <p:txBody>
            <a:bodyPr/>
            <a:lstStyle/>
            <a:p>
              <a:pPr/>
            </a:p>
          </p:txBody>
        </p:sp>
        <p:sp>
          <p:nvSpPr>
            <p:cNvPr id="2990" name="Connection Line"/>
            <p:cNvSpPr/>
            <p:nvPr/>
          </p:nvSpPr>
          <p:spPr>
            <a:xfrm>
              <a:off x="235449" y="0"/>
              <a:ext cx="637597" cy="1231379"/>
            </a:xfrm>
            <a:custGeom>
              <a:avLst/>
              <a:gdLst/>
              <a:ahLst/>
              <a:cxnLst>
                <a:cxn ang="0">
                  <a:pos x="wd2" y="hd2"/>
                </a:cxn>
                <a:cxn ang="5400000">
                  <a:pos x="wd2" y="hd2"/>
                </a:cxn>
                <a:cxn ang="10800000">
                  <a:pos x="wd2" y="hd2"/>
                </a:cxn>
                <a:cxn ang="16200000">
                  <a:pos x="wd2" y="hd2"/>
                </a:cxn>
              </a:cxnLst>
              <a:rect l="0" t="0" r="r" b="b"/>
              <a:pathLst>
                <a:path w="17037" h="21600" fill="norm" stroke="1" extrusionOk="0">
                  <a:moveTo>
                    <a:pt x="5280" y="21600"/>
                  </a:moveTo>
                  <a:cubicBezTo>
                    <a:pt x="-4563" y="17382"/>
                    <a:pt x="-644" y="10182"/>
                    <a:pt x="17037" y="0"/>
                  </a:cubicBezTo>
                </a:path>
              </a:pathLst>
            </a:custGeom>
            <a:noFill/>
            <a:ln w="12700" cap="flat">
              <a:solidFill>
                <a:schemeClr val="accent1"/>
              </a:solidFill>
              <a:prstDash val="solid"/>
              <a:round/>
              <a:tailEnd type="triangle" w="med" len="med"/>
            </a:ln>
            <a:effectLst/>
          </p:spPr>
          <p:txBody>
            <a:bodyPr/>
            <a:lstStyle/>
            <a:p>
              <a:pPr/>
            </a:p>
          </p:txBody>
        </p:sp>
      </p:grpSp>
      <p:grpSp>
        <p:nvGrpSpPr>
          <p:cNvPr id="2961" name="Group"/>
          <p:cNvGrpSpPr/>
          <p:nvPr/>
        </p:nvGrpSpPr>
        <p:grpSpPr>
          <a:xfrm>
            <a:off x="807829" y="1878483"/>
            <a:ext cx="821145" cy="160745"/>
            <a:chOff x="0" y="0"/>
            <a:chExt cx="821144" cy="160744"/>
          </a:xfrm>
        </p:grpSpPr>
        <p:sp>
          <p:nvSpPr>
            <p:cNvPr id="2957" name="Circle"/>
            <p:cNvSpPr/>
            <p:nvPr/>
          </p:nvSpPr>
          <p:spPr>
            <a:xfrm>
              <a:off x="0" y="0"/>
              <a:ext cx="152278" cy="152278"/>
            </a:xfrm>
            <a:prstGeom prst="ellipse">
              <a:avLst/>
            </a:prstGeom>
            <a:solidFill>
              <a:srgbClr val="FF9300"/>
            </a:solidFill>
            <a:ln w="25400" cap="flat">
              <a:solidFill>
                <a:srgbClr val="FF9300"/>
              </a:solidFill>
              <a:prstDash val="solid"/>
              <a:round/>
            </a:ln>
            <a:effectLst/>
          </p:spPr>
          <p:txBody>
            <a:bodyPr wrap="square" lIns="45719" tIns="45719" rIns="45719" bIns="45719" numCol="1" anchor="t">
              <a:noAutofit/>
            </a:bodyPr>
            <a:lstStyle/>
            <a:p>
              <a:pPr/>
            </a:p>
          </p:txBody>
        </p:sp>
        <p:sp>
          <p:nvSpPr>
            <p:cNvPr id="2958" name="Circle"/>
            <p:cNvSpPr/>
            <p:nvPr/>
          </p:nvSpPr>
          <p:spPr>
            <a:xfrm>
              <a:off x="220133" y="8466"/>
              <a:ext cx="152279" cy="152279"/>
            </a:xfrm>
            <a:prstGeom prst="ellipse">
              <a:avLst/>
            </a:prstGeom>
            <a:solidFill>
              <a:srgbClr val="FF9300"/>
            </a:solidFill>
            <a:ln w="25400" cap="flat">
              <a:solidFill>
                <a:srgbClr val="FF9300"/>
              </a:solidFill>
              <a:prstDash val="solid"/>
              <a:round/>
            </a:ln>
            <a:effectLst/>
          </p:spPr>
          <p:txBody>
            <a:bodyPr wrap="square" lIns="45719" tIns="45719" rIns="45719" bIns="45719" numCol="1" anchor="t">
              <a:noAutofit/>
            </a:bodyPr>
            <a:lstStyle/>
            <a:p>
              <a:pPr/>
            </a:p>
          </p:txBody>
        </p:sp>
        <p:sp>
          <p:nvSpPr>
            <p:cNvPr id="2959" name="Circle"/>
            <p:cNvSpPr/>
            <p:nvPr/>
          </p:nvSpPr>
          <p:spPr>
            <a:xfrm>
              <a:off x="448733" y="0"/>
              <a:ext cx="152279" cy="152278"/>
            </a:xfrm>
            <a:prstGeom prst="ellipse">
              <a:avLst/>
            </a:prstGeom>
            <a:solidFill>
              <a:srgbClr val="FF9300"/>
            </a:solidFill>
            <a:ln w="25400" cap="flat">
              <a:solidFill>
                <a:srgbClr val="FF9300"/>
              </a:solidFill>
              <a:prstDash val="solid"/>
              <a:round/>
            </a:ln>
            <a:effectLst/>
          </p:spPr>
          <p:txBody>
            <a:bodyPr wrap="square" lIns="45719" tIns="45719" rIns="45719" bIns="45719" numCol="1" anchor="t">
              <a:noAutofit/>
            </a:bodyPr>
            <a:lstStyle/>
            <a:p>
              <a:pPr/>
            </a:p>
          </p:txBody>
        </p:sp>
        <p:sp>
          <p:nvSpPr>
            <p:cNvPr id="2960" name="Circle"/>
            <p:cNvSpPr/>
            <p:nvPr/>
          </p:nvSpPr>
          <p:spPr>
            <a:xfrm>
              <a:off x="668866" y="0"/>
              <a:ext cx="152279" cy="152278"/>
            </a:xfrm>
            <a:prstGeom prst="ellipse">
              <a:avLst/>
            </a:prstGeom>
            <a:solidFill>
              <a:srgbClr val="FF9300"/>
            </a:solidFill>
            <a:ln w="25400" cap="flat">
              <a:solidFill>
                <a:srgbClr val="FF9300"/>
              </a:solidFill>
              <a:prstDash val="solid"/>
              <a:round/>
            </a:ln>
            <a:effectLst/>
          </p:spPr>
          <p:txBody>
            <a:bodyPr wrap="square" lIns="45719" tIns="45719" rIns="45719" bIns="45719" numCol="1" anchor="t">
              <a:noAutofit/>
            </a:bodyPr>
            <a:lstStyle/>
            <a:p>
              <a:pPr/>
            </a:p>
          </p:txBody>
        </p:sp>
      </p:grpSp>
      <p:sp>
        <p:nvSpPr>
          <p:cNvPr id="2962" name="Dingbat X"/>
          <p:cNvSpPr/>
          <p:nvPr/>
        </p:nvSpPr>
        <p:spPr>
          <a:xfrm>
            <a:off x="1092558" y="2035335"/>
            <a:ext cx="657434" cy="776869"/>
          </a:xfrm>
          <a:custGeom>
            <a:avLst/>
            <a:gdLst/>
            <a:ahLst/>
            <a:cxnLst>
              <a:cxn ang="0">
                <a:pos x="wd2" y="hd2"/>
              </a:cxn>
              <a:cxn ang="5400000">
                <a:pos x="wd2" y="hd2"/>
              </a:cxn>
              <a:cxn ang="10800000">
                <a:pos x="wd2" y="hd2"/>
              </a:cxn>
              <a:cxn ang="16200000">
                <a:pos x="wd2" y="hd2"/>
              </a:cxn>
            </a:cxnLst>
            <a:rect l="0" t="0" r="r" b="b"/>
            <a:pathLst>
              <a:path w="21484" h="21548" fill="norm" stroke="1" extrusionOk="0">
                <a:moveTo>
                  <a:pt x="18655" y="0"/>
                </a:moveTo>
                <a:cubicBezTo>
                  <a:pt x="18494" y="5"/>
                  <a:pt x="18333" y="109"/>
                  <a:pt x="18066" y="314"/>
                </a:cubicBezTo>
                <a:cubicBezTo>
                  <a:pt x="15478" y="2289"/>
                  <a:pt x="13027" y="4381"/>
                  <a:pt x="10727" y="6600"/>
                </a:cubicBezTo>
                <a:cubicBezTo>
                  <a:pt x="10587" y="6735"/>
                  <a:pt x="10434" y="6862"/>
                  <a:pt x="10258" y="7020"/>
                </a:cubicBezTo>
                <a:cubicBezTo>
                  <a:pt x="10102" y="6832"/>
                  <a:pt x="9974" y="6685"/>
                  <a:pt x="9856" y="6533"/>
                </a:cubicBezTo>
                <a:cubicBezTo>
                  <a:pt x="8908" y="5315"/>
                  <a:pt x="7971" y="4091"/>
                  <a:pt x="7009" y="2882"/>
                </a:cubicBezTo>
                <a:cubicBezTo>
                  <a:pt x="6625" y="2399"/>
                  <a:pt x="6178" y="1951"/>
                  <a:pt x="5769" y="1483"/>
                </a:cubicBezTo>
                <a:cubicBezTo>
                  <a:pt x="5573" y="1260"/>
                  <a:pt x="5327" y="1254"/>
                  <a:pt x="5044" y="1314"/>
                </a:cubicBezTo>
                <a:cubicBezTo>
                  <a:pt x="4759" y="1375"/>
                  <a:pt x="4593" y="1540"/>
                  <a:pt x="4590" y="1770"/>
                </a:cubicBezTo>
                <a:cubicBezTo>
                  <a:pt x="4583" y="2129"/>
                  <a:pt x="4349" y="2291"/>
                  <a:pt x="3989" y="2389"/>
                </a:cubicBezTo>
                <a:cubicBezTo>
                  <a:pt x="3741" y="2232"/>
                  <a:pt x="3498" y="2079"/>
                  <a:pt x="3221" y="1904"/>
                </a:cubicBezTo>
                <a:cubicBezTo>
                  <a:pt x="2922" y="2176"/>
                  <a:pt x="2660" y="2427"/>
                  <a:pt x="2382" y="2665"/>
                </a:cubicBezTo>
                <a:cubicBezTo>
                  <a:pt x="2135" y="2876"/>
                  <a:pt x="2125" y="3090"/>
                  <a:pt x="2231" y="3371"/>
                </a:cubicBezTo>
                <a:cubicBezTo>
                  <a:pt x="3179" y="5877"/>
                  <a:pt x="4394" y="8283"/>
                  <a:pt x="5880" y="10593"/>
                </a:cubicBezTo>
                <a:cubicBezTo>
                  <a:pt x="5956" y="10712"/>
                  <a:pt x="6024" y="10835"/>
                  <a:pt x="6094" y="10951"/>
                </a:cubicBezTo>
                <a:cubicBezTo>
                  <a:pt x="4046" y="12991"/>
                  <a:pt x="2019" y="15012"/>
                  <a:pt x="0" y="17024"/>
                </a:cubicBezTo>
                <a:cubicBezTo>
                  <a:pt x="166" y="17359"/>
                  <a:pt x="297" y="17644"/>
                  <a:pt x="450" y="17921"/>
                </a:cubicBezTo>
                <a:cubicBezTo>
                  <a:pt x="559" y="18117"/>
                  <a:pt x="570" y="18299"/>
                  <a:pt x="443" y="18491"/>
                </a:cubicBezTo>
                <a:cubicBezTo>
                  <a:pt x="355" y="18625"/>
                  <a:pt x="277" y="18763"/>
                  <a:pt x="214" y="18906"/>
                </a:cubicBezTo>
                <a:cubicBezTo>
                  <a:pt x="179" y="18986"/>
                  <a:pt x="139" y="19096"/>
                  <a:pt x="175" y="19164"/>
                </a:cubicBezTo>
                <a:cubicBezTo>
                  <a:pt x="462" y="19717"/>
                  <a:pt x="876" y="20186"/>
                  <a:pt x="1406" y="20550"/>
                </a:cubicBezTo>
                <a:cubicBezTo>
                  <a:pt x="1668" y="20457"/>
                  <a:pt x="1862" y="20370"/>
                  <a:pt x="2068" y="20319"/>
                </a:cubicBezTo>
                <a:cubicBezTo>
                  <a:pt x="2305" y="20259"/>
                  <a:pt x="2506" y="20384"/>
                  <a:pt x="2432" y="20567"/>
                </a:cubicBezTo>
                <a:cubicBezTo>
                  <a:pt x="2271" y="20967"/>
                  <a:pt x="2606" y="21165"/>
                  <a:pt x="2838" y="21403"/>
                </a:cubicBezTo>
                <a:cubicBezTo>
                  <a:pt x="3027" y="21596"/>
                  <a:pt x="3335" y="21593"/>
                  <a:pt x="3548" y="21414"/>
                </a:cubicBezTo>
                <a:cubicBezTo>
                  <a:pt x="3624" y="21350"/>
                  <a:pt x="3679" y="21268"/>
                  <a:pt x="3745" y="21195"/>
                </a:cubicBezTo>
                <a:cubicBezTo>
                  <a:pt x="5406" y="19353"/>
                  <a:pt x="7068" y="17510"/>
                  <a:pt x="8732" y="15669"/>
                </a:cubicBezTo>
                <a:cubicBezTo>
                  <a:pt x="8850" y="15538"/>
                  <a:pt x="8982" y="15417"/>
                  <a:pt x="9151" y="15248"/>
                </a:cubicBezTo>
                <a:cubicBezTo>
                  <a:pt x="9312" y="15457"/>
                  <a:pt x="9442" y="15618"/>
                  <a:pt x="9566" y="15782"/>
                </a:cubicBezTo>
                <a:cubicBezTo>
                  <a:pt x="10552" y="17091"/>
                  <a:pt x="11622" y="18348"/>
                  <a:pt x="12799" y="19538"/>
                </a:cubicBezTo>
                <a:cubicBezTo>
                  <a:pt x="13137" y="19880"/>
                  <a:pt x="13363" y="19913"/>
                  <a:pt x="13764" y="19639"/>
                </a:cubicBezTo>
                <a:cubicBezTo>
                  <a:pt x="14071" y="19429"/>
                  <a:pt x="14340" y="19181"/>
                  <a:pt x="14638" y="18942"/>
                </a:cubicBezTo>
                <a:cubicBezTo>
                  <a:pt x="14977" y="19118"/>
                  <a:pt x="15325" y="19299"/>
                  <a:pt x="15670" y="19479"/>
                </a:cubicBezTo>
                <a:cubicBezTo>
                  <a:pt x="15874" y="19336"/>
                  <a:pt x="16024" y="19228"/>
                  <a:pt x="16179" y="19123"/>
                </a:cubicBezTo>
                <a:cubicBezTo>
                  <a:pt x="16407" y="18969"/>
                  <a:pt x="16586" y="18817"/>
                  <a:pt x="16625" y="18532"/>
                </a:cubicBezTo>
                <a:cubicBezTo>
                  <a:pt x="16663" y="18245"/>
                  <a:pt x="16848" y="17980"/>
                  <a:pt x="17238" y="17893"/>
                </a:cubicBezTo>
                <a:cubicBezTo>
                  <a:pt x="17537" y="17826"/>
                  <a:pt x="17736" y="17646"/>
                  <a:pt x="17893" y="17435"/>
                </a:cubicBezTo>
                <a:cubicBezTo>
                  <a:pt x="18144" y="17098"/>
                  <a:pt x="18337" y="16737"/>
                  <a:pt x="18424" y="16377"/>
                </a:cubicBezTo>
                <a:cubicBezTo>
                  <a:pt x="16705" y="14528"/>
                  <a:pt x="15014" y="12708"/>
                  <a:pt x="13308" y="10873"/>
                </a:cubicBezTo>
                <a:cubicBezTo>
                  <a:pt x="13494" y="10665"/>
                  <a:pt x="13612" y="10530"/>
                  <a:pt x="13734" y="10397"/>
                </a:cubicBezTo>
                <a:cubicBezTo>
                  <a:pt x="15805" y="8137"/>
                  <a:pt x="18039" y="6000"/>
                  <a:pt x="20413" y="3968"/>
                </a:cubicBezTo>
                <a:cubicBezTo>
                  <a:pt x="20703" y="3719"/>
                  <a:pt x="20983" y="3471"/>
                  <a:pt x="21190" y="3153"/>
                </a:cubicBezTo>
                <a:cubicBezTo>
                  <a:pt x="21585" y="2544"/>
                  <a:pt x="21600" y="2565"/>
                  <a:pt x="21129" y="2026"/>
                </a:cubicBezTo>
                <a:cubicBezTo>
                  <a:pt x="20955" y="1827"/>
                  <a:pt x="20762" y="1776"/>
                  <a:pt x="20487" y="1772"/>
                </a:cubicBezTo>
                <a:cubicBezTo>
                  <a:pt x="19961" y="1764"/>
                  <a:pt x="19720" y="1486"/>
                  <a:pt x="19806" y="1064"/>
                </a:cubicBezTo>
                <a:cubicBezTo>
                  <a:pt x="19825" y="971"/>
                  <a:pt x="19804" y="847"/>
                  <a:pt x="19743" y="773"/>
                </a:cubicBezTo>
                <a:cubicBezTo>
                  <a:pt x="19597" y="599"/>
                  <a:pt x="19434" y="429"/>
                  <a:pt x="19245" y="289"/>
                </a:cubicBezTo>
                <a:cubicBezTo>
                  <a:pt x="18978" y="92"/>
                  <a:pt x="18816" y="-4"/>
                  <a:pt x="18655" y="0"/>
                </a:cubicBezTo>
                <a:close/>
              </a:path>
            </a:pathLst>
          </a:custGeom>
          <a:solidFill>
            <a:srgbClr val="FF2600"/>
          </a:solidFill>
          <a:ln w="25400">
            <a:solidFill>
              <a:srgbClr val="FF2600"/>
            </a:solidFill>
          </a:ln>
        </p:spPr>
        <p:txBody>
          <a:bodyPr lIns="45719" rIns="45719"/>
          <a:lstStyle/>
          <a:p>
            <a:pPr/>
          </a:p>
        </p:txBody>
      </p:sp>
      <p:sp>
        <p:nvSpPr>
          <p:cNvPr id="2963" name="II increased because iteration distance between identical addresses (16) became smaller than the cycle† latency (21)"/>
          <p:cNvSpPr/>
          <p:nvPr/>
        </p:nvSpPr>
        <p:spPr>
          <a:xfrm>
            <a:off x="4625777" y="1548258"/>
            <a:ext cx="4054654" cy="92885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II increased because iteration distance between identical addresses (16) became smaller than the cycle† latency (21)</a:t>
            </a:r>
          </a:p>
        </p:txBody>
      </p:sp>
      <p:sp>
        <p:nvSpPr>
          <p:cNvPr id="2964" name="Line"/>
          <p:cNvSpPr/>
          <p:nvPr/>
        </p:nvSpPr>
        <p:spPr>
          <a:xfrm flipH="1">
            <a:off x="3948476" y="2427055"/>
            <a:ext cx="673928" cy="653721"/>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2965" name="Line"/>
          <p:cNvSpPr/>
          <p:nvPr/>
        </p:nvSpPr>
        <p:spPr>
          <a:xfrm>
            <a:off x="8559475" y="2477796"/>
            <a:ext cx="2455328" cy="2923078"/>
          </a:xfrm>
          <a:prstGeom prst="line">
            <a:avLst/>
          </a:prstGeom>
          <a:ln w="25400">
            <a:solidFill>
              <a:schemeClr val="accent1"/>
            </a:solidFill>
            <a:tailEnd type="triangle"/>
          </a:ln>
          <a:effectLst>
            <a:outerShdw sx="100000" sy="100000" kx="0" ky="0" algn="b" rotWithShape="0" blurRad="38100" dist="20000" dir="5400000">
              <a:srgbClr val="000000">
                <a:alpha val="38000"/>
              </a:srgbClr>
            </a:outerShdw>
          </a:effectLst>
        </p:spPr>
        <p:txBody>
          <a:bodyPr lIns="45719" rIns="45719"/>
          <a:lstStyle/>
          <a:p>
            <a:pPr/>
          </a:p>
        </p:txBody>
      </p:sp>
      <p:sp>
        <p:nvSpPr>
          <p:cNvPr id="2966" name="† In this example, the entire body is a cycle."/>
          <p:cNvSpPr txBox="1"/>
          <p:nvPr/>
        </p:nvSpPr>
        <p:spPr>
          <a:xfrm>
            <a:off x="7409884" y="6348730"/>
            <a:ext cx="4110892" cy="3073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 In this example, the entire body is a cycle.</a:t>
            </a:r>
          </a:p>
        </p:txBody>
      </p:sp>
      <p:sp>
        <p:nvSpPr>
          <p:cNvPr id="2967"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68" name="x"/>
          <p:cNvSpPr txBox="1"/>
          <p:nvPr/>
        </p:nvSpPr>
        <p:spPr>
          <a:xfrm>
            <a:off x="521339" y="1709000"/>
            <a:ext cx="2413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
        <p:nvSpPr>
          <p:cNvPr id="2969" name="Rectangle"/>
          <p:cNvSpPr/>
          <p:nvPr/>
        </p:nvSpPr>
        <p:spPr>
          <a:xfrm>
            <a:off x="3116579" y="4986020"/>
            <a:ext cx="229263" cy="307688"/>
          </a:xfrm>
          <a:prstGeom prst="rect">
            <a:avLst/>
          </a:prstGeom>
          <a:ln w="63500">
            <a:solidFill>
              <a:schemeClr val="accent1"/>
            </a:solidFill>
          </a:ln>
        </p:spPr>
        <p:txBody>
          <a:bodyPr lIns="45719" rIns="45719"/>
          <a:lstStyle/>
          <a:p>
            <a:pPr/>
          </a:p>
        </p:txBody>
      </p:sp>
      <p:sp>
        <p:nvSpPr>
          <p:cNvPr id="2991" name="Connection Line"/>
          <p:cNvSpPr/>
          <p:nvPr/>
        </p:nvSpPr>
        <p:spPr>
          <a:xfrm>
            <a:off x="3321492" y="3284868"/>
            <a:ext cx="3364807" cy="17553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20733" y="10368"/>
                  <a:pt x="13533" y="17568"/>
                  <a:pt x="0" y="21600"/>
                </a:cubicBezTo>
              </a:path>
            </a:pathLst>
          </a:custGeom>
          <a:ln w="25400">
            <a:solidFill>
              <a:schemeClr val="accent1"/>
            </a:solidFill>
            <a:tailEnd type="triangle"/>
          </a:ln>
          <a:effectLst>
            <a:outerShdw sx="100000" sy="100000" kx="0" ky="0" algn="b" rotWithShape="0" blurRad="38100" dist="20000" dir="5400000">
              <a:srgbClr val="000000">
                <a:alpha val="38000"/>
              </a:srgbClr>
            </a:outerShdw>
          </a:effectLst>
        </p:spPr>
        <p:txBody>
          <a:bodyPr/>
          <a:lstStyle/>
          <a:p>
            <a:pPr/>
          </a:p>
        </p:txBody>
      </p:sp>
      <p:sp>
        <p:nvSpPr>
          <p:cNvPr id="2971" name="Speed up bottleneck (parallelize)"/>
          <p:cNvSpPr/>
          <p:nvPr/>
        </p:nvSpPr>
        <p:spPr>
          <a:xfrm>
            <a:off x="5515491" y="2578519"/>
            <a:ext cx="2440146" cy="752738"/>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Speed up bottleneck (parallelize)</a:t>
            </a:r>
          </a:p>
        </p:txBody>
      </p:sp>
      <p:sp>
        <p:nvSpPr>
          <p:cNvPr id="2972" name="T went from 20459 to 20267"/>
          <p:cNvSpPr/>
          <p:nvPr/>
        </p:nvSpPr>
        <p:spPr>
          <a:xfrm>
            <a:off x="5399739" y="3665782"/>
            <a:ext cx="3351656" cy="392623"/>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sz="2100">
                <a:solidFill>
                  <a:srgbClr val="8F0000"/>
                </a:solidFill>
                <a:latin typeface="+mn-lt"/>
                <a:ea typeface="+mn-ea"/>
                <a:cs typeface="+mn-cs"/>
                <a:sym typeface="Calibri"/>
              </a:defRPr>
            </a:lvl1pPr>
          </a:lstStyle>
          <a:p>
            <a:pPr/>
            <a:r>
              <a:t>T went from 20459 to 20267</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9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63"/>
                                        </p:tgtEl>
                                        <p:attrNameLst>
                                          <p:attrName>style.visibility</p:attrName>
                                        </p:attrNameLst>
                                      </p:cBhvr>
                                      <p:to>
                                        <p:strVal val="visible"/>
                                      </p:to>
                                    </p:set>
                                  </p:childTnLst>
                                </p:cTn>
                              </p:par>
                            </p:childTnLst>
                          </p:cTn>
                        </p:par>
                        <p:par>
                          <p:cTn id="15" fill="hold">
                            <p:stCondLst>
                              <p:cond delay="0"/>
                            </p:stCondLst>
                            <p:childTnLst>
                              <p:par>
                                <p:cTn id="16" presetClass="entr" nodeType="afterEffect" presetSubtype="0" presetID="1" grpId="4" fill="hold">
                                  <p:stCondLst>
                                    <p:cond delay="0"/>
                                  </p:stCondLst>
                                  <p:iterate type="el" backwards="0">
                                    <p:tmAbs val="0"/>
                                  </p:iterate>
                                  <p:childTnLst>
                                    <p:set>
                                      <p:cBhvr>
                                        <p:cTn id="17" fill="hold"/>
                                        <p:tgtEl>
                                          <p:spTgt spid="2964"/>
                                        </p:tgtEl>
                                        <p:attrNameLst>
                                          <p:attrName>style.visibility</p:attrName>
                                        </p:attrNameLst>
                                      </p:cBhvr>
                                      <p:to>
                                        <p:strVal val="visible"/>
                                      </p:to>
                                    </p:set>
                                  </p:childTnLst>
                                </p:cTn>
                              </p:par>
                            </p:childTnLst>
                          </p:cTn>
                        </p:par>
                        <p:par>
                          <p:cTn id="18" fill="hold">
                            <p:stCondLst>
                              <p:cond delay="0"/>
                            </p:stCondLst>
                            <p:childTnLst>
                              <p:par>
                                <p:cTn id="19" presetClass="entr" nodeType="afterEffect" presetSubtype="0" presetID="1" grpId="5" fill="hold">
                                  <p:stCondLst>
                                    <p:cond delay="0"/>
                                  </p:stCondLst>
                                  <p:iterate type="el" backwards="0">
                                    <p:tmAbs val="0"/>
                                  </p:iterate>
                                  <p:childTnLst>
                                    <p:set>
                                      <p:cBhvr>
                                        <p:cTn id="20" fill="hold"/>
                                        <p:tgtEl>
                                          <p:spTgt spid="2966"/>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296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path" nodeType="clickEffect" presetSubtype="0" presetID="-1" grpId="7" accel="50000" decel="50000" fill="hold">
                                  <p:stCondLst>
                                    <p:cond delay="0"/>
                                  </p:stCondLst>
                                  <p:childTnLst>
                                    <p:animMotion path="M 0.000000 0.000000 L 0.095680 0.000000" origin="layout" pathEditMode="relative">
                                      <p:cBhvr>
                                        <p:cTn id="27" dur="1250" fill="hold"/>
                                        <p:tgtEl>
                                          <p:spTgt spid="2956"/>
                                        </p:tgtEl>
                                        <p:attrNameLst>
                                          <p:attrName>ppt_x</p:attrName>
                                          <p:attrName>ppt_y</p:attrName>
                                        </p:attrNameLst>
                                      </p:cBhvr>
                                    </p:animMotion>
                                  </p:childTnLst>
                                </p:cTn>
                              </p:par>
                            </p:childTnLst>
                          </p:cTn>
                        </p:par>
                        <p:par>
                          <p:cTn id="28" fill="hold">
                            <p:stCondLst>
                              <p:cond delay="1250"/>
                            </p:stCondLst>
                            <p:childTnLst>
                              <p:par>
                                <p:cTn id="29" presetClass="entr" nodeType="afterEffect" presetSubtype="0" presetID="1" grpId="8" fill="hold">
                                  <p:stCondLst>
                                    <p:cond delay="0"/>
                                  </p:stCondLst>
                                  <p:iterate type="el" backwards="0">
                                    <p:tmAbs val="0"/>
                                  </p:iterate>
                                  <p:childTnLst>
                                    <p:set>
                                      <p:cBhvr>
                                        <p:cTn id="30" fill="hold"/>
                                        <p:tgtEl>
                                          <p:spTgt spid="2961"/>
                                        </p:tgtEl>
                                        <p:attrNameLst>
                                          <p:attrName>style.visibility</p:attrName>
                                        </p:attrNameLst>
                                      </p:cBhvr>
                                      <p:to>
                                        <p:strVal val="visible"/>
                                      </p:to>
                                    </p:set>
                                  </p:childTnLst>
                                </p:cTn>
                              </p:par>
                            </p:childTnLst>
                          </p:cTn>
                        </p:par>
                        <p:par>
                          <p:cTn id="31" fill="hold">
                            <p:stCondLst>
                              <p:cond delay="0"/>
                            </p:stCondLst>
                            <p:childTnLst>
                              <p:par>
                                <p:cTn id="32" presetClass="path" nodeType="afterEffect" presetSubtype="0" presetID="-1" grpId="9" accel="50000" decel="50000" fill="hold">
                                  <p:stCondLst>
                                    <p:cond delay="0"/>
                                  </p:stCondLst>
                                  <p:childTnLst>
                                    <p:animMotion path="M 0.000000 0.000000 C 0.019685 0.026826 0.032798 0.065405 0.037530 0.108689 C 0.044830 0.175461 0.022317 0.235665 -0.006607 0.222392 C -0.019383 0.216529 -0.027581 0.197034 -0.032179 0.175494 C -0.045690 0.112203 -0.033410 0.039782 -0.000000 0.001630" origin="layout" pathEditMode="relative">
                                      <p:cBhvr>
                                        <p:cTn id="33" dur="2500" fill="hold"/>
                                        <p:tgtEl>
                                          <p:spTgt spid="2961"/>
                                        </p:tgtEl>
                                        <p:attrNameLst>
                                          <p:attrName>ppt_x</p:attrName>
                                          <p:attrName>ppt_y</p:attrName>
                                        </p:attrNameLst>
                                      </p:cBhvr>
                                    </p:animMotion>
                                  </p:childTnLst>
                                </p:cTn>
                              </p:par>
                            </p:childTnLst>
                          </p:cTn>
                        </p:par>
                        <p:par>
                          <p:cTn id="34" fill="hold">
                            <p:stCondLst>
                              <p:cond delay="2500"/>
                            </p:stCondLst>
                            <p:childTnLst>
                              <p:par>
                                <p:cTn id="35" presetClass="entr" nodeType="afterEffect" presetSubtype="0" presetID="1" grpId="10" fill="hold">
                                  <p:stCondLst>
                                    <p:cond delay="700"/>
                                  </p:stCondLst>
                                  <p:iterate type="el" backwards="0">
                                    <p:tmAbs val="0"/>
                                  </p:iterate>
                                  <p:childTnLst>
                                    <p:set>
                                      <p:cBhvr>
                                        <p:cTn id="36" fill="hold"/>
                                        <p:tgtEl>
                                          <p:spTgt spid="2946"/>
                                        </p:tgtEl>
                                        <p:attrNameLst>
                                          <p:attrName>style.visibility</p:attrName>
                                        </p:attrNameLst>
                                      </p:cBhvr>
                                      <p:to>
                                        <p:strVal val="visible"/>
                                      </p:to>
                                    </p:set>
                                  </p:childTnLst>
                                </p:cTn>
                              </p:par>
                            </p:childTnLst>
                          </p:cTn>
                        </p:par>
                        <p:par>
                          <p:cTn id="37" fill="hold">
                            <p:stCondLst>
                              <p:cond delay="0"/>
                            </p:stCondLst>
                            <p:childTnLst>
                              <p:par>
                                <p:cTn id="38" presetClass="path" nodeType="afterEffect" presetSubtype="0" presetID="-1" grpId="11" accel="50000" decel="50000" fill="hold">
                                  <p:stCondLst>
                                    <p:cond delay="0"/>
                                  </p:stCondLst>
                                  <p:childTnLst>
                                    <p:animMotion path="M 0.000000 0.000000 C 0.024439 0.016983 0.043596 0.052599 0.051888 0.096857 C 0.062480 0.153392 0.047841 0.214283 0.019474 0.213854 C -0.007391 0.213447 -0.020208 0.164710 -0.020595 0.117241 C -0.020930 0.076198 -0.014632 0.035783 0.000000 -0.000925" origin="layout" pathEditMode="relative">
                                      <p:cBhvr>
                                        <p:cTn id="39" dur="2500" fill="hold"/>
                                        <p:tgtEl>
                                          <p:spTgt spid="2946"/>
                                        </p:tgtEl>
                                        <p:attrNameLst>
                                          <p:attrName>ppt_x</p:attrName>
                                          <p:attrName>ppt_y</p:attrName>
                                        </p:attrNameLst>
                                      </p:cBhvr>
                                    </p:animMotion>
                                  </p:childTnLst>
                                </p:cTn>
                              </p:par>
                            </p:childTnLst>
                          </p:cTn>
                        </p:par>
                        <p:par>
                          <p:cTn id="40" fill="hold">
                            <p:stCondLst>
                              <p:cond delay="2500"/>
                            </p:stCondLst>
                            <p:childTnLst>
                              <p:par>
                                <p:cTn id="41" presetClass="exit" nodeType="afterEffect" presetSubtype="0" presetID="1" grpId="12" fill="hold">
                                  <p:stCondLst>
                                    <p:cond delay="0"/>
                                  </p:stCondLst>
                                  <p:iterate type="el" backwards="0">
                                    <p:tmAbs val="0"/>
                                  </p:iterate>
                                  <p:childTnLst>
                                    <p:set>
                                      <p:cBhvr>
                                        <p:cTn id="42" fill="hold">
                                          <p:stCondLst>
                                            <p:cond delay="0"/>
                                          </p:stCondLst>
                                        </p:cTn>
                                        <p:tgtEl>
                                          <p:spTgt spid="2956"/>
                                        </p:tgtEl>
                                        <p:attrNameLst>
                                          <p:attrName>style.visibility</p:attrName>
                                        </p:attrNameLst>
                                      </p:cBhvr>
                                      <p:to>
                                        <p:strVal val="hidden"/>
                                      </p:to>
                                    </p:set>
                                  </p:childTnLst>
                                </p:cTn>
                              </p:par>
                            </p:childTnLst>
                          </p:cTn>
                        </p:par>
                        <p:par>
                          <p:cTn id="43" fill="hold">
                            <p:stCondLst>
                              <p:cond delay="2500"/>
                            </p:stCondLst>
                            <p:childTnLst>
                              <p:par>
                                <p:cTn id="44" presetClass="entr" nodeType="afterEffect" presetSubtype="0" presetID="1" grpId="13" fill="hold">
                                  <p:stCondLst>
                                    <p:cond delay="0"/>
                                  </p:stCondLst>
                                  <p:iterate type="el" backwards="0">
                                    <p:tmAbs val="0"/>
                                  </p:iterate>
                                  <p:childTnLst>
                                    <p:set>
                                      <p:cBhvr>
                                        <p:cTn id="45" fill="hold"/>
                                        <p:tgtEl>
                                          <p:spTgt spid="2941"/>
                                        </p:tgtEl>
                                        <p:attrNameLst>
                                          <p:attrName>style.visibility</p:attrName>
                                        </p:attrNameLst>
                                      </p:cBhvr>
                                      <p:to>
                                        <p:strVal val="visible"/>
                                      </p:to>
                                    </p:set>
                                  </p:childTnLst>
                                </p:cTn>
                              </p:par>
                            </p:childTnLst>
                          </p:cTn>
                        </p:par>
                        <p:par>
                          <p:cTn id="46" fill="hold">
                            <p:stCondLst>
                              <p:cond delay="2500"/>
                            </p:stCondLst>
                            <p:childTnLst>
                              <p:par>
                                <p:cTn id="47" presetClass="entr" nodeType="afterEffect" presetSubtype="0" presetID="1" grpId="14" fill="hold">
                                  <p:stCondLst>
                                    <p:cond delay="0"/>
                                  </p:stCondLst>
                                  <p:iterate type="el" backwards="0">
                                    <p:tmAbs val="0"/>
                                  </p:iterate>
                                  <p:childTnLst>
                                    <p:set>
                                      <p:cBhvr>
                                        <p:cTn id="48" fill="hold"/>
                                        <p:tgtEl>
                                          <p:spTgt spid="29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65" grpId="6"/>
      <p:bldP build="whole" bldLvl="1" animBg="1" rev="0" advAuto="0" spid="2956" grpId="12"/>
      <p:bldP build="whole" bldLvl="1" animBg="1" rev="0" advAuto="0" spid="2963" grpId="3"/>
      <p:bldP build="whole" bldLvl="1" animBg="1" rev="0" advAuto="0" spid="2966" grpId="5"/>
      <p:bldP build="whole" bldLvl="1" animBg="1" rev="0" advAuto="0" spid="2941" grpId="13"/>
      <p:bldP build="whole" bldLvl="1" animBg="1" rev="0" advAuto="0" spid="2961" grpId="8"/>
      <p:bldP build="whole" bldLvl="1" animBg="1" rev="0" advAuto="0" spid="2931" grpId="2"/>
      <p:bldP build="whole" bldLvl="1" animBg="1" rev="0" advAuto="0" spid="2964" grpId="4"/>
      <p:bldP build="whole" bldLvl="1" animBg="1" rev="0" advAuto="0" spid="2946" grpId="10"/>
      <p:bldP build="whole" bldLvl="1" animBg="1" rev="0" advAuto="0" spid="2962" grpId="14"/>
      <p:bldP build="whole" bldLvl="1" animBg="1" rev="0" advAuto="0" spid="2972" grpId="1"/>
    </p:bldLst>
  </p:timing>
</p:sld>
</file>

<file path=ppt/slides/slide9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grpSp>
        <p:nvGrpSpPr>
          <p:cNvPr id="2995" name="CustomShape 4"/>
          <p:cNvGrpSpPr/>
          <p:nvPr/>
        </p:nvGrpSpPr>
        <p:grpSpPr>
          <a:xfrm>
            <a:off x="75700" y="3744440"/>
            <a:ext cx="7082035" cy="3423226"/>
            <a:chOff x="0" y="0"/>
            <a:chExt cx="7082033" cy="3423224"/>
          </a:xfrm>
        </p:grpSpPr>
        <p:sp>
          <p:nvSpPr>
            <p:cNvPr id="2993" name="Rectangle"/>
            <p:cNvSpPr/>
            <p:nvPr/>
          </p:nvSpPr>
          <p:spPr>
            <a:xfrm>
              <a:off x="0" y="0"/>
              <a:ext cx="7082034" cy="2992931"/>
            </a:xfrm>
            <a:prstGeom prst="rect">
              <a:avLst/>
            </a:prstGeom>
            <a:solidFill>
              <a:srgbClr val="262B33"/>
            </a:solidFill>
            <a:ln w="12700" cap="flat">
              <a:noFill/>
              <a:miter lim="400000"/>
            </a:ln>
            <a:effectLst/>
          </p:spPr>
          <p:txBody>
            <a:bodyPr wrap="square" lIns="50800" tIns="50800" rIns="50800" bIns="50800" numCol="1" anchor="t">
              <a:noAutofit/>
            </a:bodyPr>
            <a:lstStyle/>
            <a:p>
              <a:pPr defTabSz="825500">
                <a:defRPr spc="-1" sz="2800">
                  <a:solidFill>
                    <a:srgbClr val="000000"/>
                  </a:solidFill>
                  <a:latin typeface="Courier"/>
                  <a:ea typeface="Courier"/>
                  <a:cs typeface="Courier"/>
                  <a:sym typeface="Courier"/>
                </a:defRPr>
              </a:pPr>
            </a:p>
          </p:txBody>
        </p:sp>
        <p:sp>
          <p:nvSpPr>
            <p:cNvPr id="2994" name="Foreach(N by 1) {i =&gt;…"/>
            <p:cNvSpPr txBox="1"/>
            <p:nvPr/>
          </p:nvSpPr>
          <p:spPr>
            <a:xfrm>
              <a:off x="0" y="4716"/>
              <a:ext cx="7082034" cy="341850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89999" tIns="89999" rIns="89999" bIns="89999" numCol="1" anchor="t">
              <a:noAutofit/>
            </a:bodyPr>
            <a:lstStyle/>
            <a:p>
              <a:pPr defTabSz="825500">
                <a:defRPr spc="0">
                  <a:solidFill>
                    <a:srgbClr val="CF6A4C"/>
                  </a:solidFill>
                  <a:latin typeface="Courier"/>
                  <a:ea typeface="Courier"/>
                  <a:cs typeface="Courier"/>
                  <a:sym typeface="Courier"/>
                </a:defRPr>
              </a:pPr>
              <a:r>
                <a:t>Foreach(N by 1) {i =&gt; </a:t>
              </a:r>
            </a:p>
            <a:p>
              <a:pPr defTabSz="825500">
                <a:defRPr spc="0">
                  <a:solidFill>
                    <a:srgbClr val="CF6A4C"/>
                  </a:solidFill>
                  <a:latin typeface="Courier"/>
                  <a:ea typeface="Courier"/>
                  <a:cs typeface="Courier"/>
                  <a:sym typeface="Courier"/>
                </a:defRPr>
              </a:pPr>
              <a:r>
                <a:t>  Val odd = i % 2 == 1</a:t>
              </a:r>
            </a:p>
            <a:p>
              <a:pPr defTabSz="825500">
                <a:defRPr spc="0">
                  <a:solidFill>
                    <a:srgbClr val="CF6A4C"/>
                  </a:solidFill>
                  <a:latin typeface="Courier"/>
                  <a:ea typeface="Courier"/>
                  <a:cs typeface="Courier"/>
                  <a:sym typeface="Courier"/>
                </a:defRPr>
              </a:pPr>
              <a:r>
                <a:t>  Val (k0,k1,k2) = mux(odd == 0, (2,4,2), (8,4,4))</a:t>
              </a:r>
            </a:p>
            <a:p>
              <a:pPr defTabSz="825500">
                <a:defRPr spc="0">
                  <a:solidFill>
                    <a:srgbClr val="CF6A4C"/>
                  </a:solidFill>
                  <a:latin typeface="Courier"/>
                  <a:ea typeface="Courier"/>
                  <a:cs typeface="Courier"/>
                  <a:sym typeface="Courier"/>
                </a:defRPr>
              </a:pPr>
              <a:r>
                <a:t>  Val D = k0 + k1 + k2 </a:t>
              </a:r>
            </a:p>
            <a:p>
              <a:pPr defTabSz="825500">
                <a:defRPr spc="0">
                  <a:solidFill>
                    <a:srgbClr val="CF6A4C"/>
                  </a:solidFill>
                  <a:latin typeface="Courier"/>
                  <a:ea typeface="Courier"/>
                  <a:cs typeface="Courier"/>
                  <a:sym typeface="Courier"/>
                </a:defRPr>
              </a:pPr>
              <a:r>
                <a:t>  Foreach</a:t>
              </a:r>
              <a:r>
                <a:rPr>
                  <a:solidFill>
                    <a:srgbClr val="CDA869"/>
                  </a:solidFill>
                </a:rPr>
                <a:t>(64 by 1 par 1){ j </a:t>
              </a:r>
              <a:r>
                <a:rPr>
                  <a:solidFill>
                    <a:srgbClr val="A7A7A7"/>
                  </a:solidFill>
                </a:rPr>
                <a:t>=&gt; </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Sr &lt;&lt;= x(j)</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Val tmp = (x(0)*k0 + x(1)*k1 + x(2)*k2) / D</a:t>
              </a:r>
              <a:endParaRPr>
                <a:solidFill>
                  <a:srgbClr val="A7A7A7"/>
                </a:solidFill>
              </a:endParaRPr>
            </a:p>
            <a:p>
              <a:pPr defTabSz="825500">
                <a:defRPr spc="0">
                  <a:solidFill>
                    <a:srgbClr val="CF6A4C"/>
                  </a:solidFill>
                  <a:latin typeface="Courier"/>
                  <a:ea typeface="Courier"/>
                  <a:cs typeface="Courier"/>
                  <a:sym typeface="Courier"/>
                </a:defRPr>
              </a:pPr>
              <a:r>
                <a:rPr>
                  <a:solidFill>
                    <a:srgbClr val="A7A7A7"/>
                  </a:solidFill>
                </a:rPr>
                <a:t>    x(j) = tmp</a:t>
              </a:r>
              <a:endParaRPr>
                <a:solidFill>
                  <a:srgbClr val="747C84"/>
                </a:solidFill>
              </a:endParaRPr>
            </a:p>
            <a:p>
              <a:pPr defTabSz="825500">
                <a:defRPr spc="0">
                  <a:solidFill>
                    <a:srgbClr val="CF6A4C"/>
                  </a:solidFill>
                  <a:latin typeface="Courier"/>
                  <a:ea typeface="Courier"/>
                  <a:cs typeface="Courier"/>
                  <a:sym typeface="Courier"/>
                </a:defRPr>
              </a:pPr>
              <a:r>
                <a:rPr>
                  <a:solidFill>
                    <a:srgbClr val="747C84"/>
                  </a:solidFill>
                </a:rPr>
                <a:t>  </a:t>
              </a:r>
              <a:r>
                <a:rPr>
                  <a:solidFill>
                    <a:srgbClr val="CDA869"/>
                  </a:solidFill>
                </a:rPr>
                <a:t>}</a:t>
              </a:r>
              <a:endParaRPr>
                <a:solidFill>
                  <a:srgbClr val="CDA869"/>
                </a:solidFill>
              </a:endParaRPr>
            </a:p>
            <a:p>
              <a:pPr defTabSz="825500">
                <a:defRPr spc="0">
                  <a:solidFill>
                    <a:srgbClr val="CF6A4C"/>
                  </a:solidFill>
                  <a:latin typeface="Courier"/>
                  <a:ea typeface="Courier"/>
                  <a:cs typeface="Courier"/>
                  <a:sym typeface="Courier"/>
                </a:defRPr>
              </a:pPr>
              <a:r>
                <a:rPr>
                  <a:solidFill>
                    <a:srgbClr val="CDA869"/>
                  </a:solidFill>
                </a:rPr>
                <a:t>}</a:t>
              </a:r>
              <a:r>
                <a:rPr>
                  <a:solidFill>
                    <a:srgbClr val="747C84"/>
                  </a:solidFill>
                </a:rPr>
                <a:t> </a:t>
              </a:r>
              <a:r>
                <a:rPr>
                  <a:solidFill>
                    <a:srgbClr val="A7A7A7"/>
                  </a:solidFill>
                </a:rPr>
                <a:t> </a:t>
              </a:r>
            </a:p>
          </p:txBody>
        </p:sp>
      </p:grpSp>
      <p:sp>
        <p:nvSpPr>
          <p:cNvPr id="2996" name="CustomShape 5"/>
          <p:cNvSpPr/>
          <p:nvPr/>
        </p:nvSpPr>
        <p:spPr>
          <a:xfrm>
            <a:off x="393095" y="4196916"/>
            <a:ext cx="6625781" cy="749698"/>
          </a:xfrm>
          <a:prstGeom prst="rect">
            <a:avLst/>
          </a:prstGeom>
          <a:ln w="28440">
            <a:solidFill>
              <a:srgbClr val="0000FF"/>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997" name="CustomShape 7"/>
          <p:cNvSpPr/>
          <p:nvPr/>
        </p:nvSpPr>
        <p:spPr>
          <a:xfrm>
            <a:off x="429699" y="5013953"/>
            <a:ext cx="1064250" cy="218308"/>
          </a:xfrm>
          <a:prstGeom prst="rect">
            <a:avLst/>
          </a:prstGeom>
          <a:ln w="28440">
            <a:solidFill>
              <a:srgbClr val="FF0000"/>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2998" name="Bottleneck Analysis II Example"/>
          <p:cNvSpPr txBox="1"/>
          <p:nvPr>
            <p:ph type="title"/>
          </p:nvPr>
        </p:nvSpPr>
        <p:spPr>
          <a:prstGeom prst="rect">
            <a:avLst/>
          </a:prstGeom>
        </p:spPr>
        <p:txBody>
          <a:bodyPr/>
          <a:lstStyle/>
          <a:p>
            <a:pPr/>
            <a:r>
              <a:t>Bottleneck Analysis II Example</a:t>
            </a:r>
          </a:p>
        </p:txBody>
      </p:sp>
      <p:sp>
        <p:nvSpPr>
          <p:cNvPr id="2999" name="Pipeline (i)…"/>
          <p:cNvSpPr/>
          <p:nvPr/>
        </p:nvSpPr>
        <p:spPr>
          <a:xfrm>
            <a:off x="8265930" y="3637236"/>
            <a:ext cx="2065978" cy="752739"/>
          </a:xfrm>
          <a:prstGeom prst="rect">
            <a:avLst/>
          </a:prstGeom>
          <a:solidFill>
            <a:srgbClr val="FFFC79"/>
          </a:solidFill>
          <a:ln w="25400">
            <a:solidFill>
              <a:srgbClr val="EAC351"/>
            </a:solidFill>
          </a:ln>
          <a:extLst>
            <a:ext uri="{C572A759-6A51-4108-AA02-DFA0A04FC94B}">
              <ma14:wrappingTextBoxFlag xmlns:ma14="http://schemas.microsoft.com/office/mac/drawingml/2011/main" val="1"/>
            </a:ext>
          </a:extLst>
        </p:spPr>
        <p:txBody>
          <a:bodyPr lIns="45719" rIns="45719"/>
          <a:lstStyle/>
          <a:p>
            <a:pPr algn="ctr">
              <a:defRPr sz="1400"/>
            </a:pPr>
            <a:r>
              <a:t>Pipeline (i)</a:t>
            </a:r>
          </a:p>
          <a:p>
            <a:pPr algn="ctr">
              <a:defRPr sz="1400"/>
            </a:pPr>
            <a:r>
              <a:t>[:1]</a:t>
            </a:r>
          </a:p>
          <a:p>
            <a:pPr algn="ctr">
              <a:defRPr b="1" sz="1400">
                <a:solidFill>
                  <a:srgbClr val="FF2600"/>
                </a:solidFill>
              </a:defRPr>
            </a:pPr>
            <a:r>
              <a:t>T=20459, iters=1</a:t>
            </a:r>
          </a:p>
        </p:txBody>
      </p:sp>
      <p:sp>
        <p:nvSpPr>
          <p:cNvPr id="3000" name="Unit…"/>
          <p:cNvSpPr/>
          <p:nvPr/>
        </p:nvSpPr>
        <p:spPr>
          <a:xfrm>
            <a:off x="7189633" y="5060874"/>
            <a:ext cx="2065978" cy="752739"/>
          </a:xfrm>
          <a:prstGeom prst="rect">
            <a:avLst/>
          </a:prstGeom>
          <a:solidFill>
            <a:srgbClr val="A8AAF7"/>
          </a:solidFill>
          <a:ln w="25400">
            <a:solidFill>
              <a:srgbClr val="1200F5"/>
            </a:solidFill>
          </a:ln>
          <a:extLst>
            <a:ext uri="{C572A759-6A51-4108-AA02-DFA0A04FC94B}">
              <ma14:wrappingTextBoxFlag xmlns:ma14="http://schemas.microsoft.com/office/mac/drawingml/2011/main" val="1"/>
            </a:ext>
          </a:extLst>
        </p:spPr>
        <p:txBody>
          <a:bodyPr lIns="45719" rIns="45719"/>
          <a:lstStyle/>
          <a:p>
            <a:pPr algn="ctr">
              <a:defRPr sz="1400"/>
            </a:pPr>
            <a:r>
              <a:t>Unit </a:t>
            </a:r>
          </a:p>
          <a:p>
            <a:pPr algn="ctr">
              <a:defRPr sz="1400"/>
            </a:pPr>
            <a:r>
              <a:t>[implicit] L=10,II=*</a:t>
            </a:r>
          </a:p>
          <a:p>
            <a:pPr algn="ctr">
              <a:defRPr b="1" sz="1400">
                <a:solidFill>
                  <a:srgbClr val="FF2600"/>
                </a:solidFill>
              </a:defRPr>
            </a:pPr>
            <a:r>
              <a:t>T=10, iters=96</a:t>
            </a:r>
          </a:p>
        </p:txBody>
      </p:sp>
      <p:sp>
        <p:nvSpPr>
          <p:cNvPr id="3001" name="Inner (j)…"/>
          <p:cNvSpPr/>
          <p:nvPr/>
        </p:nvSpPr>
        <p:spPr>
          <a:xfrm>
            <a:off x="9424848" y="5060874"/>
            <a:ext cx="2065979" cy="752739"/>
          </a:xfrm>
          <a:prstGeom prst="rect">
            <a:avLst/>
          </a:prstGeom>
          <a:solidFill>
            <a:srgbClr val="EFAAB2"/>
          </a:solidFill>
          <a:ln w="25400">
            <a:solidFill>
              <a:srgbClr val="E93424"/>
            </a:solidFill>
          </a:ln>
          <a:extLst>
            <a:ext uri="{C572A759-6A51-4108-AA02-DFA0A04FC94B}">
              <ma14:wrappingTextBoxFlag xmlns:ma14="http://schemas.microsoft.com/office/mac/drawingml/2011/main" val="1"/>
            </a:ext>
          </a:extLst>
        </p:spPr>
        <p:txBody>
          <a:bodyPr lIns="45719" rIns="45719"/>
          <a:lstStyle/>
          <a:p>
            <a:pPr algn="ctr">
              <a:defRPr sz="1400"/>
            </a:pPr>
            <a:r>
              <a:t>Inner (j)</a:t>
            </a:r>
          </a:p>
          <a:p>
            <a:pPr algn="ctr">
              <a:defRPr sz="1400"/>
            </a:pPr>
            <a:r>
              <a:t>[:5] L=21,II=1</a:t>
            </a:r>
          </a:p>
          <a:p>
            <a:pPr algn="ctr">
              <a:defRPr b="1" sz="1400">
                <a:solidFill>
                  <a:srgbClr val="FF2600"/>
                </a:solidFill>
              </a:defRPr>
            </a:pPr>
            <a:r>
              <a:t>T=212, iters=96</a:t>
            </a:r>
          </a:p>
        </p:txBody>
      </p:sp>
      <p:sp>
        <p:nvSpPr>
          <p:cNvPr id="3036" name="Connection Line"/>
          <p:cNvSpPr/>
          <p:nvPr/>
        </p:nvSpPr>
        <p:spPr>
          <a:xfrm>
            <a:off x="8221980" y="4380230"/>
            <a:ext cx="1075690" cy="666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8640"/>
                </a:lnTo>
                <a:lnTo>
                  <a:pt x="0" y="8640"/>
                </a:lnTo>
                <a:lnTo>
                  <a:pt x="0" y="21600"/>
                </a:lnTo>
              </a:path>
            </a:pathLst>
          </a:custGeom>
          <a:ln w="25400">
            <a:solidFill>
              <a:srgbClr val="000000"/>
            </a:solidFill>
            <a:tailEnd type="triangle"/>
          </a:ln>
        </p:spPr>
        <p:txBody>
          <a:bodyPr/>
          <a:lstStyle/>
          <a:p>
            <a:pPr/>
          </a:p>
        </p:txBody>
      </p:sp>
      <p:sp>
        <p:nvSpPr>
          <p:cNvPr id="3037" name="Connection Line"/>
          <p:cNvSpPr/>
          <p:nvPr/>
        </p:nvSpPr>
        <p:spPr>
          <a:xfrm>
            <a:off x="9300210" y="4489450"/>
            <a:ext cx="1156971" cy="5575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6150"/>
                </a:lnTo>
                <a:lnTo>
                  <a:pt x="21600" y="6150"/>
                </a:lnTo>
                <a:lnTo>
                  <a:pt x="21600" y="21600"/>
                </a:lnTo>
              </a:path>
            </a:pathLst>
          </a:custGeom>
          <a:ln w="25400">
            <a:solidFill>
              <a:srgbClr val="000000"/>
            </a:solidFill>
            <a:tailEnd type="triangle"/>
          </a:ln>
        </p:spPr>
        <p:txBody>
          <a:bodyPr/>
          <a:lstStyle/>
          <a:p>
            <a:pPr/>
          </a:p>
        </p:txBody>
      </p:sp>
      <p:sp>
        <p:nvSpPr>
          <p:cNvPr id="3004" name="CustomShape 4"/>
          <p:cNvSpPr/>
          <p:nvPr/>
        </p:nvSpPr>
        <p:spPr>
          <a:xfrm>
            <a:off x="146105" y="3825121"/>
            <a:ext cx="1064250" cy="332376"/>
          </a:xfrm>
          <a:prstGeom prst="rect">
            <a:avLst/>
          </a:prstGeom>
          <a:ln w="28440">
            <a:solidFill>
              <a:srgbClr val="F1C232"/>
            </a:solidFill>
          </a:ln>
        </p:spPr>
        <p:txBody>
          <a:bodyPr lIns="50800" tIns="50800" rIns="50800" bIns="50800"/>
          <a:lstStyle/>
          <a:p>
            <a:pPr algn="ctr" defTabSz="825500">
              <a:defRPr sz="5600">
                <a:solidFill>
                  <a:srgbClr val="000000"/>
                </a:solidFill>
                <a:latin typeface="Gill Sans"/>
                <a:ea typeface="Gill Sans"/>
                <a:cs typeface="Gill Sans"/>
                <a:sym typeface="Gill Sans"/>
              </a:defRPr>
            </a:pPr>
          </a:p>
        </p:txBody>
      </p:sp>
      <p:sp>
        <p:nvSpPr>
          <p:cNvPr id="3005" name="Par 2 (or 3) seems to be the best we can do…"/>
          <p:cNvSpPr/>
          <p:nvPr/>
        </p:nvSpPr>
        <p:spPr>
          <a:xfrm>
            <a:off x="7338497" y="1675258"/>
            <a:ext cx="3706925" cy="641351"/>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Par 2 (or 3) seems to be the best we can do…</a:t>
            </a:r>
          </a:p>
        </p:txBody>
      </p:sp>
      <p:sp>
        <p:nvSpPr>
          <p:cNvPr id="3006" name="…Unless if we can use some programmer intuition to cut back on the latency!"/>
          <p:cNvSpPr/>
          <p:nvPr/>
        </p:nvSpPr>
        <p:spPr>
          <a:xfrm>
            <a:off x="8144333" y="2388037"/>
            <a:ext cx="3630989" cy="928852"/>
          </a:xfrm>
          <a:prstGeom prst="rect">
            <a:avLst/>
          </a:prstGeom>
          <a:solidFill>
            <a:srgbClr val="FFFFFF"/>
          </a:solidFill>
          <a:ln w="25400">
            <a:solidFill>
              <a:schemeClr val="accent1"/>
            </a:solidFill>
          </a:ln>
          <a:effectLst>
            <a:outerShdw sx="100000" sy="100000" kx="0" ky="0" algn="b" rotWithShape="0" blurRad="177800" dist="20000" dir="5400000">
              <a:srgbClr val="000000">
                <a:alpha val="58727"/>
              </a:srgbClr>
            </a:outerShdw>
          </a:effectLst>
          <a:extLst>
            <a:ext uri="{C572A759-6A51-4108-AA02-DFA0A04FC94B}">
              <ma14:wrappingTextBoxFlag xmlns:ma14="http://schemas.microsoft.com/office/mac/drawingml/2011/main" val="1"/>
            </a:ext>
          </a:extLst>
        </p:spPr>
        <p:txBody>
          <a:bodyPr lIns="45719" rIns="45719"/>
          <a:lstStyle>
            <a:lvl1pPr>
              <a:spcBef>
                <a:spcPts val="700"/>
              </a:spcBef>
              <a:defRPr>
                <a:solidFill>
                  <a:srgbClr val="8F0000"/>
                </a:solidFill>
                <a:latin typeface="+mn-lt"/>
                <a:ea typeface="+mn-ea"/>
                <a:cs typeface="+mn-cs"/>
                <a:sym typeface="Calibri"/>
              </a:defRPr>
            </a:lvl1pPr>
          </a:lstStyle>
          <a:p>
            <a:pPr/>
            <a:r>
              <a:t>…Unless if we can use some programmer intuition to cut back on the latency!</a:t>
            </a:r>
          </a:p>
        </p:txBody>
      </p:sp>
      <p:sp>
        <p:nvSpPr>
          <p:cNvPr id="3007" name="Square"/>
          <p:cNvSpPr/>
          <p:nvPr/>
        </p:nvSpPr>
        <p:spPr>
          <a:xfrm>
            <a:off x="770466" y="1837878"/>
            <a:ext cx="229263" cy="229263"/>
          </a:xfrm>
          <a:prstGeom prst="rect">
            <a:avLst/>
          </a:prstGeom>
          <a:solidFill>
            <a:srgbClr val="FFFFFF"/>
          </a:solidFill>
          <a:ln w="25400">
            <a:solidFill>
              <a:schemeClr val="accent1"/>
            </a:solidFill>
          </a:ln>
        </p:spPr>
        <p:txBody>
          <a:bodyPr lIns="45719" rIns="45719"/>
          <a:lstStyle/>
          <a:p>
            <a:pPr/>
          </a:p>
        </p:txBody>
      </p:sp>
      <p:sp>
        <p:nvSpPr>
          <p:cNvPr id="3008" name="Square"/>
          <p:cNvSpPr/>
          <p:nvPr/>
        </p:nvSpPr>
        <p:spPr>
          <a:xfrm>
            <a:off x="994833" y="1837878"/>
            <a:ext cx="229262" cy="229263"/>
          </a:xfrm>
          <a:prstGeom prst="rect">
            <a:avLst/>
          </a:prstGeom>
          <a:solidFill>
            <a:srgbClr val="FFFFFF"/>
          </a:solidFill>
          <a:ln w="25400">
            <a:solidFill>
              <a:schemeClr val="accent1"/>
            </a:solidFill>
          </a:ln>
        </p:spPr>
        <p:txBody>
          <a:bodyPr lIns="45719" rIns="45719"/>
          <a:lstStyle/>
          <a:p>
            <a:pPr/>
          </a:p>
        </p:txBody>
      </p:sp>
      <p:sp>
        <p:nvSpPr>
          <p:cNvPr id="3009" name="Square"/>
          <p:cNvSpPr/>
          <p:nvPr/>
        </p:nvSpPr>
        <p:spPr>
          <a:xfrm>
            <a:off x="1214966" y="1837878"/>
            <a:ext cx="229263" cy="229263"/>
          </a:xfrm>
          <a:prstGeom prst="rect">
            <a:avLst/>
          </a:prstGeom>
          <a:solidFill>
            <a:srgbClr val="FFFFFF"/>
          </a:solidFill>
          <a:ln w="25400">
            <a:solidFill>
              <a:schemeClr val="accent1"/>
            </a:solidFill>
          </a:ln>
        </p:spPr>
        <p:txBody>
          <a:bodyPr lIns="45719" rIns="45719"/>
          <a:lstStyle/>
          <a:p>
            <a:pPr/>
          </a:p>
        </p:txBody>
      </p:sp>
      <p:sp>
        <p:nvSpPr>
          <p:cNvPr id="3010" name="Square"/>
          <p:cNvSpPr/>
          <p:nvPr/>
        </p:nvSpPr>
        <p:spPr>
          <a:xfrm>
            <a:off x="1439333" y="1837878"/>
            <a:ext cx="229262" cy="229263"/>
          </a:xfrm>
          <a:prstGeom prst="rect">
            <a:avLst/>
          </a:prstGeom>
          <a:solidFill>
            <a:srgbClr val="FFFFFF"/>
          </a:solidFill>
          <a:ln w="25400">
            <a:solidFill>
              <a:schemeClr val="accent1"/>
            </a:solidFill>
          </a:ln>
        </p:spPr>
        <p:txBody>
          <a:bodyPr lIns="45719" rIns="45719"/>
          <a:lstStyle/>
          <a:p>
            <a:pPr/>
          </a:p>
        </p:txBody>
      </p:sp>
      <p:sp>
        <p:nvSpPr>
          <p:cNvPr id="3011" name="Square"/>
          <p:cNvSpPr/>
          <p:nvPr/>
        </p:nvSpPr>
        <p:spPr>
          <a:xfrm>
            <a:off x="1883833" y="1837878"/>
            <a:ext cx="229262" cy="229263"/>
          </a:xfrm>
          <a:prstGeom prst="rect">
            <a:avLst/>
          </a:prstGeom>
          <a:solidFill>
            <a:srgbClr val="FFFFFF"/>
          </a:solidFill>
          <a:ln w="25400">
            <a:solidFill>
              <a:schemeClr val="accent1"/>
            </a:solidFill>
          </a:ln>
        </p:spPr>
        <p:txBody>
          <a:bodyPr lIns="45719" rIns="45719"/>
          <a:lstStyle/>
          <a:p>
            <a:pPr/>
          </a:p>
        </p:txBody>
      </p:sp>
      <p:sp>
        <p:nvSpPr>
          <p:cNvPr id="3012" name="Square"/>
          <p:cNvSpPr/>
          <p:nvPr/>
        </p:nvSpPr>
        <p:spPr>
          <a:xfrm>
            <a:off x="2112433" y="1837878"/>
            <a:ext cx="229262" cy="229263"/>
          </a:xfrm>
          <a:prstGeom prst="rect">
            <a:avLst/>
          </a:prstGeom>
          <a:solidFill>
            <a:srgbClr val="FFFFFF"/>
          </a:solidFill>
          <a:ln w="25400">
            <a:solidFill>
              <a:schemeClr val="accent1"/>
            </a:solidFill>
          </a:ln>
        </p:spPr>
        <p:txBody>
          <a:bodyPr lIns="45719" rIns="45719"/>
          <a:lstStyle/>
          <a:p>
            <a:pPr/>
          </a:p>
        </p:txBody>
      </p:sp>
      <p:sp>
        <p:nvSpPr>
          <p:cNvPr id="3013" name="Square"/>
          <p:cNvSpPr/>
          <p:nvPr/>
        </p:nvSpPr>
        <p:spPr>
          <a:xfrm>
            <a:off x="2332566" y="1837878"/>
            <a:ext cx="229263" cy="229263"/>
          </a:xfrm>
          <a:prstGeom prst="rect">
            <a:avLst/>
          </a:prstGeom>
          <a:solidFill>
            <a:srgbClr val="FFFFFF"/>
          </a:solidFill>
          <a:ln w="25400">
            <a:solidFill>
              <a:schemeClr val="accent1"/>
            </a:solidFill>
          </a:ln>
        </p:spPr>
        <p:txBody>
          <a:bodyPr lIns="45719" rIns="45719"/>
          <a:lstStyle/>
          <a:p>
            <a:pPr/>
          </a:p>
        </p:txBody>
      </p:sp>
      <p:sp>
        <p:nvSpPr>
          <p:cNvPr id="3014" name="Square"/>
          <p:cNvSpPr/>
          <p:nvPr/>
        </p:nvSpPr>
        <p:spPr>
          <a:xfrm>
            <a:off x="2556933" y="1837878"/>
            <a:ext cx="229262" cy="229263"/>
          </a:xfrm>
          <a:prstGeom prst="rect">
            <a:avLst/>
          </a:prstGeom>
          <a:solidFill>
            <a:srgbClr val="FFFFFF"/>
          </a:solidFill>
          <a:ln w="25400">
            <a:solidFill>
              <a:schemeClr val="accent1"/>
            </a:solidFill>
          </a:ln>
        </p:spPr>
        <p:txBody>
          <a:bodyPr lIns="45719" rIns="45719"/>
          <a:lstStyle/>
          <a:p>
            <a:pPr/>
          </a:p>
        </p:txBody>
      </p:sp>
      <p:sp>
        <p:nvSpPr>
          <p:cNvPr id="3015" name="…"/>
          <p:cNvSpPr txBox="1"/>
          <p:nvPr/>
        </p:nvSpPr>
        <p:spPr>
          <a:xfrm>
            <a:off x="1632732" y="1699774"/>
            <a:ext cx="291218"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a:t>
            </a:r>
          </a:p>
        </p:txBody>
      </p:sp>
      <p:sp>
        <p:nvSpPr>
          <p:cNvPr id="3016" name="N-Blur"/>
          <p:cNvSpPr txBox="1"/>
          <p:nvPr/>
        </p:nvSpPr>
        <p:spPr>
          <a:xfrm>
            <a:off x="1291389" y="1219492"/>
            <a:ext cx="698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N-Blur</a:t>
            </a:r>
          </a:p>
        </p:txBody>
      </p:sp>
      <p:grpSp>
        <p:nvGrpSpPr>
          <p:cNvPr id="3020" name="Group"/>
          <p:cNvGrpSpPr/>
          <p:nvPr/>
        </p:nvGrpSpPr>
        <p:grpSpPr>
          <a:xfrm>
            <a:off x="736563" y="1673847"/>
            <a:ext cx="2043772" cy="95148"/>
            <a:chOff x="0" y="0"/>
            <a:chExt cx="2043770" cy="95147"/>
          </a:xfrm>
        </p:grpSpPr>
        <p:sp>
          <p:nvSpPr>
            <p:cNvPr id="3017" name="Line"/>
            <p:cNvSpPr/>
            <p:nvPr/>
          </p:nvSpPr>
          <p:spPr>
            <a:xfrm flipH="1" flipV="1">
              <a:off x="3767" y="46742"/>
              <a:ext cx="2040004" cy="833"/>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018" name="Line"/>
            <p:cNvSpPr/>
            <p:nvPr/>
          </p:nvSpPr>
          <p:spPr>
            <a:xfrm flipV="1">
              <a:off x="-1" y="0"/>
              <a:ext cx="2"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019" name="Line"/>
            <p:cNvSpPr/>
            <p:nvPr/>
          </p:nvSpPr>
          <p:spPr>
            <a:xfrm flipV="1">
              <a:off x="2041201" y="0"/>
              <a:ext cx="1" cy="95148"/>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021" name="64 words"/>
          <p:cNvSpPr txBox="1"/>
          <p:nvPr/>
        </p:nvSpPr>
        <p:spPr>
          <a:xfrm>
            <a:off x="1313722" y="1483920"/>
            <a:ext cx="766290"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64 words</a:t>
            </a:r>
          </a:p>
        </p:txBody>
      </p:sp>
      <p:grpSp>
        <p:nvGrpSpPr>
          <p:cNvPr id="3025" name="Group"/>
          <p:cNvGrpSpPr/>
          <p:nvPr/>
        </p:nvGrpSpPr>
        <p:grpSpPr>
          <a:xfrm>
            <a:off x="3140310" y="2244565"/>
            <a:ext cx="95149" cy="1382995"/>
            <a:chOff x="0" y="0"/>
            <a:chExt cx="95147" cy="1382993"/>
          </a:xfrm>
        </p:grpSpPr>
        <p:sp>
          <p:nvSpPr>
            <p:cNvPr id="3022" name="Line"/>
            <p:cNvSpPr/>
            <p:nvPr/>
          </p:nvSpPr>
          <p:spPr>
            <a:xfrm flipV="1">
              <a:off x="47573" y="-1"/>
              <a:ext cx="1" cy="1380507"/>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023" name="Line"/>
            <p:cNvSpPr/>
            <p:nvPr/>
          </p:nvSpPr>
          <p:spPr>
            <a:xfrm>
              <a:off x="0" y="5436"/>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sp>
          <p:nvSpPr>
            <p:cNvPr id="3024" name="Line"/>
            <p:cNvSpPr/>
            <p:nvPr/>
          </p:nvSpPr>
          <p:spPr>
            <a:xfrm>
              <a:off x="0" y="1382993"/>
              <a:ext cx="95148" cy="1"/>
            </a:xfrm>
            <a:prstGeom prst="line">
              <a:avLst/>
            </a:prstGeom>
            <a:noFill/>
            <a:ln w="12700" cap="flat">
              <a:solidFill>
                <a:srgbClr val="000000"/>
              </a:solidFill>
              <a:prstDash val="solid"/>
              <a:round/>
            </a:ln>
            <a:effectLst/>
          </p:spPr>
          <p:txBody>
            <a:bodyPr wrap="square" lIns="45719" tIns="45719" rIns="45719" bIns="45719" numCol="1" anchor="t">
              <a:noAutofit/>
            </a:bodyPr>
            <a:lstStyle/>
            <a:p>
              <a:pPr/>
            </a:p>
          </p:txBody>
        </p:sp>
      </p:grpSp>
      <p:sp>
        <p:nvSpPr>
          <p:cNvPr id="3026" name="L = 21 cyc"/>
          <p:cNvSpPr txBox="1"/>
          <p:nvPr/>
        </p:nvSpPr>
        <p:spPr>
          <a:xfrm>
            <a:off x="3249228" y="2652119"/>
            <a:ext cx="79684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L = 21 cyc</a:t>
            </a:r>
          </a:p>
        </p:txBody>
      </p:sp>
      <p:sp>
        <p:nvSpPr>
          <p:cNvPr id="3027" name="II = 1 cyc"/>
          <p:cNvSpPr txBox="1"/>
          <p:nvPr/>
        </p:nvSpPr>
        <p:spPr>
          <a:xfrm>
            <a:off x="3255928" y="2936667"/>
            <a:ext cx="721579" cy="28080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atin typeface="+mn-lt"/>
                <a:ea typeface="+mn-ea"/>
                <a:cs typeface="+mn-cs"/>
                <a:sym typeface="Calibri"/>
              </a:defRPr>
            </a:lvl1pPr>
          </a:lstStyle>
          <a:p>
            <a:pPr/>
            <a:r>
              <a:t>II = 1 cyc</a:t>
            </a:r>
          </a:p>
        </p:txBody>
      </p:sp>
      <p:grpSp>
        <p:nvGrpSpPr>
          <p:cNvPr id="3033" name="Group"/>
          <p:cNvGrpSpPr/>
          <p:nvPr/>
        </p:nvGrpSpPr>
        <p:grpSpPr>
          <a:xfrm>
            <a:off x="697828" y="2065499"/>
            <a:ext cx="1446894" cy="1573929"/>
            <a:chOff x="0" y="0"/>
            <a:chExt cx="1446893" cy="1573928"/>
          </a:xfrm>
        </p:grpSpPr>
        <p:sp>
          <p:nvSpPr>
            <p:cNvPr id="3028" name="Shape"/>
            <p:cNvSpPr/>
            <p:nvPr/>
          </p:nvSpPr>
          <p:spPr>
            <a:xfrm>
              <a:off x="352104" y="194724"/>
              <a:ext cx="1094790" cy="1313868"/>
            </a:xfrm>
            <a:custGeom>
              <a:avLst/>
              <a:gdLst/>
              <a:ahLst/>
              <a:cxnLst>
                <a:cxn ang="0">
                  <a:pos x="wd2" y="hd2"/>
                </a:cxn>
                <a:cxn ang="5400000">
                  <a:pos x="wd2" y="hd2"/>
                </a:cxn>
                <a:cxn ang="10800000">
                  <a:pos x="wd2" y="hd2"/>
                </a:cxn>
                <a:cxn ang="16200000">
                  <a:pos x="wd2" y="hd2"/>
                </a:cxn>
              </a:cxnLst>
              <a:rect l="0" t="0" r="r" b="b"/>
              <a:pathLst>
                <a:path w="20948" h="20638" fill="norm" stroke="1" extrusionOk="0">
                  <a:moveTo>
                    <a:pt x="8550" y="96"/>
                  </a:moveTo>
                  <a:cubicBezTo>
                    <a:pt x="6652" y="539"/>
                    <a:pt x="5178" y="2461"/>
                    <a:pt x="4838" y="4901"/>
                  </a:cubicBezTo>
                  <a:cubicBezTo>
                    <a:pt x="4271" y="4634"/>
                    <a:pt x="3660" y="4557"/>
                    <a:pt x="3064" y="4677"/>
                  </a:cubicBezTo>
                  <a:cubicBezTo>
                    <a:pt x="912" y="5110"/>
                    <a:pt x="-519" y="7777"/>
                    <a:pt x="177" y="10315"/>
                  </a:cubicBezTo>
                  <a:cubicBezTo>
                    <a:pt x="214" y="10450"/>
                    <a:pt x="258" y="10582"/>
                    <a:pt x="311" y="10709"/>
                  </a:cubicBezTo>
                  <a:cubicBezTo>
                    <a:pt x="699" y="11645"/>
                    <a:pt x="1487" y="12191"/>
                    <a:pt x="2309" y="12092"/>
                  </a:cubicBezTo>
                  <a:cubicBezTo>
                    <a:pt x="656" y="14132"/>
                    <a:pt x="1187" y="17684"/>
                    <a:pt x="3310" y="18790"/>
                  </a:cubicBezTo>
                  <a:cubicBezTo>
                    <a:pt x="4178" y="19242"/>
                    <a:pt x="5165" y="19102"/>
                    <a:pt x="5934" y="18416"/>
                  </a:cubicBezTo>
                  <a:cubicBezTo>
                    <a:pt x="6612" y="19326"/>
                    <a:pt x="7464" y="19991"/>
                    <a:pt x="8406" y="20341"/>
                  </a:cubicBezTo>
                  <a:cubicBezTo>
                    <a:pt x="10732" y="21207"/>
                    <a:pt x="13232" y="20139"/>
                    <a:pt x="14692" y="17656"/>
                  </a:cubicBezTo>
                  <a:cubicBezTo>
                    <a:pt x="16029" y="18563"/>
                    <a:pt x="17667" y="18278"/>
                    <a:pt x="18768" y="16945"/>
                  </a:cubicBezTo>
                  <a:cubicBezTo>
                    <a:pt x="20107" y="15324"/>
                    <a:pt x="20290" y="12671"/>
                    <a:pt x="19194" y="10772"/>
                  </a:cubicBezTo>
                  <a:cubicBezTo>
                    <a:pt x="20360" y="10242"/>
                    <a:pt x="21081" y="8740"/>
                    <a:pt x="20927" y="7163"/>
                  </a:cubicBezTo>
                  <a:cubicBezTo>
                    <a:pt x="20704" y="4881"/>
                    <a:pt x="18943" y="3558"/>
                    <a:pt x="17091" y="3220"/>
                  </a:cubicBezTo>
                  <a:cubicBezTo>
                    <a:pt x="15931" y="3008"/>
                    <a:pt x="14749" y="3112"/>
                    <a:pt x="13622" y="3525"/>
                  </a:cubicBezTo>
                  <a:cubicBezTo>
                    <a:pt x="12735" y="1023"/>
                    <a:pt x="10647" y="-393"/>
                    <a:pt x="8550" y="96"/>
                  </a:cubicBezTo>
                  <a:close/>
                </a:path>
              </a:pathLst>
            </a:custGeom>
            <a:solidFill>
              <a:srgbClr val="FFFFFF"/>
            </a:solidFill>
            <a:ln w="25400" cap="flat">
              <a:solidFill>
                <a:schemeClr val="accent1"/>
              </a:solidFill>
              <a:prstDash val="solid"/>
              <a:round/>
            </a:ln>
            <a:effectLst/>
          </p:spPr>
          <p:txBody>
            <a:bodyPr wrap="square" lIns="45719" tIns="45719" rIns="45719" bIns="45719" numCol="1" anchor="t">
              <a:noAutofit/>
            </a:bodyPr>
            <a:lstStyle/>
            <a:p>
              <a:pPr algn="ctr">
                <a:defRPr>
                  <a:solidFill>
                    <a:schemeClr val="accent1">
                      <a:lumOff val="-8000"/>
                    </a:schemeClr>
                  </a:solidFill>
                  <a:latin typeface="+mn-lt"/>
                  <a:ea typeface="+mn-ea"/>
                  <a:cs typeface="+mn-cs"/>
                  <a:sym typeface="Calibri"/>
                </a:defRPr>
              </a:pPr>
            </a:p>
          </p:txBody>
        </p:sp>
        <p:sp>
          <p:nvSpPr>
            <p:cNvPr id="3038" name="Connection Line"/>
            <p:cNvSpPr/>
            <p:nvPr/>
          </p:nvSpPr>
          <p:spPr>
            <a:xfrm>
              <a:off x="213216" y="0"/>
              <a:ext cx="462635" cy="3013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1400" y="4873"/>
                    <a:pt x="18600" y="12073"/>
                    <a:pt x="21600" y="21600"/>
                  </a:cubicBezTo>
                </a:path>
              </a:pathLst>
            </a:custGeom>
            <a:noFill/>
            <a:ln w="12700" cap="flat">
              <a:solidFill>
                <a:schemeClr val="accent1"/>
              </a:solidFill>
              <a:prstDash val="solid"/>
              <a:round/>
              <a:tailEnd type="triangle" w="med" len="med"/>
            </a:ln>
            <a:effectLst/>
          </p:spPr>
          <p:txBody>
            <a:bodyPr/>
            <a:lstStyle/>
            <a:p>
              <a:pPr/>
            </a:p>
          </p:txBody>
        </p:sp>
        <p:sp>
          <p:nvSpPr>
            <p:cNvPr id="3039" name="Connection Line"/>
            <p:cNvSpPr/>
            <p:nvPr/>
          </p:nvSpPr>
          <p:spPr>
            <a:xfrm>
              <a:off x="-1" y="9070"/>
              <a:ext cx="787860" cy="1564859"/>
            </a:xfrm>
            <a:custGeom>
              <a:avLst/>
              <a:gdLst/>
              <a:ahLst/>
              <a:cxnLst>
                <a:cxn ang="0">
                  <a:pos x="wd2" y="hd2"/>
                </a:cxn>
                <a:cxn ang="5400000">
                  <a:pos x="wd2" y="hd2"/>
                </a:cxn>
                <a:cxn ang="10800000">
                  <a:pos x="wd2" y="hd2"/>
                </a:cxn>
                <a:cxn ang="16200000">
                  <a:pos x="wd2" y="hd2"/>
                </a:cxn>
              </a:cxnLst>
              <a:rect l="0" t="0" r="r" b="b"/>
              <a:pathLst>
                <a:path w="17951" h="18897" fill="norm" stroke="1" extrusionOk="0">
                  <a:moveTo>
                    <a:pt x="17951" y="17767"/>
                  </a:moveTo>
                  <a:cubicBezTo>
                    <a:pt x="1491" y="21600"/>
                    <a:pt x="-3649" y="15678"/>
                    <a:pt x="2530" y="0"/>
                  </a:cubicBezTo>
                </a:path>
              </a:pathLst>
            </a:custGeom>
            <a:noFill/>
            <a:ln w="12700" cap="flat">
              <a:solidFill>
                <a:schemeClr val="accent1"/>
              </a:solidFill>
              <a:prstDash val="solid"/>
              <a:round/>
              <a:tailEnd type="triangle" w="med" len="med"/>
            </a:ln>
            <a:effectLst/>
          </p:spPr>
          <p:txBody>
            <a:bodyPr/>
            <a:lstStyle/>
            <a:p>
              <a:pPr/>
            </a:p>
          </p:txBody>
        </p:sp>
        <p:sp>
          <p:nvSpPr>
            <p:cNvPr id="3040" name="Connection Line"/>
            <p:cNvSpPr/>
            <p:nvPr/>
          </p:nvSpPr>
          <p:spPr>
            <a:xfrm>
              <a:off x="441816" y="0"/>
              <a:ext cx="284471" cy="2543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13318" y="4625"/>
                    <a:pt x="20518" y="11825"/>
                    <a:pt x="21600" y="21600"/>
                  </a:cubicBezTo>
                </a:path>
              </a:pathLst>
            </a:custGeom>
            <a:noFill/>
            <a:ln w="12700" cap="flat">
              <a:solidFill>
                <a:schemeClr val="accent1"/>
              </a:solidFill>
              <a:prstDash val="solid"/>
              <a:round/>
              <a:tailEnd type="triangle" w="med" len="med"/>
            </a:ln>
            <a:effectLst/>
          </p:spPr>
          <p:txBody>
            <a:bodyPr/>
            <a:lstStyle/>
            <a:p>
              <a:pPr/>
            </a:p>
          </p:txBody>
        </p:sp>
        <p:sp>
          <p:nvSpPr>
            <p:cNvPr id="3041" name="Connection Line"/>
            <p:cNvSpPr/>
            <p:nvPr/>
          </p:nvSpPr>
          <p:spPr>
            <a:xfrm>
              <a:off x="65759" y="5220"/>
              <a:ext cx="426130" cy="1375409"/>
            </a:xfrm>
            <a:custGeom>
              <a:avLst/>
              <a:gdLst/>
              <a:ahLst/>
              <a:cxnLst>
                <a:cxn ang="0">
                  <a:pos x="wd2" y="hd2"/>
                </a:cxn>
                <a:cxn ang="5400000">
                  <a:pos x="wd2" y="hd2"/>
                </a:cxn>
                <a:cxn ang="10800000">
                  <a:pos x="wd2" y="hd2"/>
                </a:cxn>
                <a:cxn ang="16200000">
                  <a:pos x="wd2" y="hd2"/>
                </a:cxn>
              </a:cxnLst>
              <a:rect l="0" t="0" r="r" b="b"/>
              <a:pathLst>
                <a:path w="16244" h="20680" fill="norm" stroke="1" extrusionOk="0">
                  <a:moveTo>
                    <a:pt x="16244" y="20581"/>
                  </a:moveTo>
                  <a:cubicBezTo>
                    <a:pt x="-4292" y="21600"/>
                    <a:pt x="-5356" y="14740"/>
                    <a:pt x="13053" y="0"/>
                  </a:cubicBezTo>
                </a:path>
              </a:pathLst>
            </a:custGeom>
            <a:noFill/>
            <a:ln w="12700" cap="flat">
              <a:solidFill>
                <a:schemeClr val="accent1"/>
              </a:solidFill>
              <a:prstDash val="solid"/>
              <a:round/>
              <a:tailEnd type="triangle" w="med" len="med"/>
            </a:ln>
            <a:effectLst/>
          </p:spPr>
          <p:txBody>
            <a:bodyPr/>
            <a:lstStyle/>
            <a:p>
              <a:pPr/>
            </a:p>
          </p:txBody>
        </p:sp>
      </p:grpSp>
      <p:sp>
        <p:nvSpPr>
          <p:cNvPr id="30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35" name="x"/>
          <p:cNvSpPr txBox="1"/>
          <p:nvPr/>
        </p:nvSpPr>
        <p:spPr>
          <a:xfrm>
            <a:off x="521339" y="1709000"/>
            <a:ext cx="241323"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1">
                    <a:lumOff val="-8000"/>
                  </a:schemeClr>
                </a:solidFill>
                <a:latin typeface="Courier"/>
                <a:ea typeface="Courier"/>
                <a:cs typeface="Courier"/>
                <a:sym typeface="Courier"/>
              </a:defRPr>
            </a:lvl1pPr>
          </a:lstStyle>
          <a:p>
            <a:pPr/>
            <a:r>
              <a:t>x</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06" grpId="1"/>
    </p:bldLst>
  </p:timing>
</p:sld>
</file>

<file path=ppt/theme/theme1.xml><?xml version="1.0" encoding="utf-8"?>
<a:theme xmlns:a="http://schemas.openxmlformats.org/drawingml/2006/main" xmlns:r="http://schemas.openxmlformats.org/officeDocument/2006/relationships" name="PPL">
  <a:themeElements>
    <a:clrScheme name="PPL">
      <a:dk1>
        <a:srgbClr val="4D4D4D"/>
      </a:dk1>
      <a:lt1>
        <a:srgbClr val="FFFFFF"/>
      </a:lt1>
      <a:dk2>
        <a:srgbClr val="A7A7A7"/>
      </a:dk2>
      <a:lt2>
        <a:srgbClr val="535353"/>
      </a:lt2>
      <a:accent1>
        <a:srgbClr val="CC3300"/>
      </a:accent1>
      <a:accent2>
        <a:srgbClr val="666699"/>
      </a:accent2>
      <a:accent3>
        <a:srgbClr val="B1AAAA"/>
      </a:accent3>
      <a:accent4>
        <a:srgbClr val="DADADA"/>
      </a:accent4>
      <a:accent5>
        <a:srgbClr val="E2ADAA"/>
      </a:accent5>
      <a:accent6>
        <a:srgbClr val="5C5C8A"/>
      </a:accent6>
      <a:hlink>
        <a:srgbClr val="0000FF"/>
      </a:hlink>
      <a:folHlink>
        <a:srgbClr val="FF00FF"/>
      </a:folHlink>
    </a:clrScheme>
    <a:fontScheme name="PPL">
      <a:majorFont>
        <a:latin typeface="Helvetica"/>
        <a:ea typeface="Helvetica"/>
        <a:cs typeface="Helvetica"/>
      </a:majorFont>
      <a:minorFont>
        <a:latin typeface="Calibri"/>
        <a:ea typeface="Calibri"/>
        <a:cs typeface="Calibri"/>
      </a:minorFont>
    </a:fontScheme>
    <a:fmtScheme name="PP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PPL">
  <a:themeElements>
    <a:clrScheme name="PPL">
      <a:dk1>
        <a:srgbClr val="000000"/>
      </a:dk1>
      <a:lt1>
        <a:srgbClr val="FFFFFF"/>
      </a:lt1>
      <a:dk2>
        <a:srgbClr val="A7A7A7"/>
      </a:dk2>
      <a:lt2>
        <a:srgbClr val="535353"/>
      </a:lt2>
      <a:accent1>
        <a:srgbClr val="CC3300"/>
      </a:accent1>
      <a:accent2>
        <a:srgbClr val="666699"/>
      </a:accent2>
      <a:accent3>
        <a:srgbClr val="B1AAAA"/>
      </a:accent3>
      <a:accent4>
        <a:srgbClr val="DADADA"/>
      </a:accent4>
      <a:accent5>
        <a:srgbClr val="E2ADAA"/>
      </a:accent5>
      <a:accent6>
        <a:srgbClr val="5C5C8A"/>
      </a:accent6>
      <a:hlink>
        <a:srgbClr val="0000FF"/>
      </a:hlink>
      <a:folHlink>
        <a:srgbClr val="FF00FF"/>
      </a:folHlink>
    </a:clrScheme>
    <a:fontScheme name="PPL">
      <a:majorFont>
        <a:latin typeface="Helvetica"/>
        <a:ea typeface="Helvetica"/>
        <a:cs typeface="Helvetica"/>
      </a:majorFont>
      <a:minorFont>
        <a:latin typeface="Calibri"/>
        <a:ea typeface="Calibri"/>
        <a:cs typeface="Calibri"/>
      </a:minorFont>
    </a:fontScheme>
    <a:fmtScheme name="PPL">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4D4D4D"/>
            </a:solidFill>
            <a:effectLst/>
            <a:uFillTx/>
            <a:latin typeface="Verdana"/>
            <a:ea typeface="Verdana"/>
            <a:cs typeface="Verdana"/>
            <a:sym typeface="Verdan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